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73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5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3645" autoAdjust="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721095-B9EB-483F-8C70-9CDDEA884511}" type="datetimeFigureOut">
              <a:rPr lang="en-US" smtClean="0"/>
              <a:pPr/>
              <a:t>7/9/2012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160F56-6ECB-4737-8341-05E8E064E61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60F56-6ECB-4737-8341-05E8E064E61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60F56-6ECB-4737-8341-05E8E064E61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60F56-6ECB-4737-8341-05E8E064E61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60F56-6ECB-4737-8341-05E8E064E619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60F56-6ECB-4737-8341-05E8E064E619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60F56-6ECB-4737-8341-05E8E064E619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60F56-6ECB-4737-8341-05E8E064E619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60F56-6ECB-4737-8341-05E8E064E619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60F56-6ECB-4737-8341-05E8E064E619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60F56-6ECB-4737-8341-05E8E064E619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2E4273-A393-4B8D-A3F3-9831D9560599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60F56-6ECB-4737-8341-05E8E064E61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60F56-6ECB-4737-8341-05E8E064E61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60F56-6ECB-4737-8341-05E8E064E61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60F56-6ECB-4737-8341-05E8E064E61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60F56-6ECB-4737-8341-05E8E064E61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60F56-6ECB-4737-8341-05E8E064E61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60F56-6ECB-4737-8341-05E8E064E61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60F56-6ECB-4737-8341-05E8E064E61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2549-9BF7-4B8D-9461-A223E5025B38}" type="datetimeFigureOut">
              <a:rPr lang="en-US" smtClean="0"/>
              <a:pPr/>
              <a:t>7/9/2012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395CF-EA43-4B1F-BF28-6E1053C9E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2549-9BF7-4B8D-9461-A223E5025B38}" type="datetimeFigureOut">
              <a:rPr lang="en-US" smtClean="0"/>
              <a:pPr/>
              <a:t>7/9/2012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395CF-EA43-4B1F-BF28-6E1053C9E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2549-9BF7-4B8D-9461-A223E5025B38}" type="datetimeFigureOut">
              <a:rPr lang="en-US" smtClean="0"/>
              <a:pPr/>
              <a:t>7/9/2012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395CF-EA43-4B1F-BF28-6E1053C9E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2549-9BF7-4B8D-9461-A223E5025B38}" type="datetimeFigureOut">
              <a:rPr lang="en-US" smtClean="0"/>
              <a:pPr/>
              <a:t>7/9/2012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395CF-EA43-4B1F-BF28-6E1053C9E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2549-9BF7-4B8D-9461-A223E5025B38}" type="datetimeFigureOut">
              <a:rPr lang="en-US" smtClean="0"/>
              <a:pPr/>
              <a:t>7/9/2012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395CF-EA43-4B1F-BF28-6E1053C9E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2549-9BF7-4B8D-9461-A223E5025B38}" type="datetimeFigureOut">
              <a:rPr lang="en-US" smtClean="0"/>
              <a:pPr/>
              <a:t>7/9/2012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395CF-EA43-4B1F-BF28-6E1053C9E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2549-9BF7-4B8D-9461-A223E5025B38}" type="datetimeFigureOut">
              <a:rPr lang="en-US" smtClean="0"/>
              <a:pPr/>
              <a:t>7/9/2012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395CF-EA43-4B1F-BF28-6E1053C9E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2549-9BF7-4B8D-9461-A223E5025B38}" type="datetimeFigureOut">
              <a:rPr lang="en-US" smtClean="0"/>
              <a:pPr/>
              <a:t>7/9/2012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395CF-EA43-4B1F-BF28-6E1053C9E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2549-9BF7-4B8D-9461-A223E5025B38}" type="datetimeFigureOut">
              <a:rPr lang="en-US" smtClean="0"/>
              <a:pPr/>
              <a:t>7/9/2012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395CF-EA43-4B1F-BF28-6E1053C9E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2549-9BF7-4B8D-9461-A223E5025B38}" type="datetimeFigureOut">
              <a:rPr lang="en-US" smtClean="0"/>
              <a:pPr/>
              <a:t>7/9/2012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395CF-EA43-4B1F-BF28-6E1053C9E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2549-9BF7-4B8D-9461-A223E5025B38}" type="datetimeFigureOut">
              <a:rPr lang="en-US" smtClean="0"/>
              <a:pPr/>
              <a:t>7/9/2012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395CF-EA43-4B1F-BF28-6E1053C9E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D12549-9BF7-4B8D-9461-A223E5025B38}" type="datetimeFigureOut">
              <a:rPr lang="en-US" smtClean="0"/>
              <a:pPr/>
              <a:t>7/9/2012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395CF-EA43-4B1F-BF28-6E1053C9E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24" name="Picture 12" descr="http://www.operative.net/gravitation/personality/manifest/bush-vampire-4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" y="5943600"/>
            <a:ext cx="9144000" cy="609600"/>
          </a:xfrm>
          <a:solidFill>
            <a:srgbClr val="FF000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r>
              <a:rPr lang="en-US" sz="4400" b="1" dirty="0" smtClean="0">
                <a:solidFill>
                  <a:schemeClr val="tx1"/>
                </a:solidFill>
              </a:rPr>
              <a:t>PARTAI POLITIK &amp; SISTEM KEPARTAIAN</a:t>
            </a:r>
            <a:endParaRPr lang="en-US" sz="4400" b="1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392501">
            <a:off x="2682534" y="5362970"/>
            <a:ext cx="3429000" cy="609600"/>
          </a:xfrm>
          <a:solidFill>
            <a:schemeClr val="tx1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ILMU POLITIK</a:t>
            </a:r>
            <a:endParaRPr lang="en-US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 descr="http://www.harunyahya.com/indo/buku/images_fasisme/16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0" y="1600201"/>
            <a:ext cx="6477000" cy="2286000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>
            <a:normAutofit fontScale="92500" lnSpcReduction="20000"/>
          </a:bodyPr>
          <a:lstStyle/>
          <a:p>
            <a:r>
              <a:rPr lang="en-US" dirty="0" smtClean="0"/>
              <a:t>Giovanni </a:t>
            </a:r>
            <a:r>
              <a:rPr lang="en-US" dirty="0" err="1" smtClean="0"/>
              <a:t>Sartori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>
                <a:solidFill>
                  <a:schemeClr val="bg1"/>
                </a:solidFill>
              </a:rPr>
              <a:t> Political Party is any political group identified by an official label that presents at elections, and is capable of placing through elections candidates for public office </a:t>
            </a:r>
            <a:endParaRPr lang="en-US" dirty="0"/>
          </a:p>
        </p:txBody>
      </p:sp>
      <p:pic>
        <p:nvPicPr>
          <p:cNvPr id="31746" name="Picture 2" descr="http://www.famouspeopleinfo.com/wp-content/uploads/2011/07/Giovanni-Sartori-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587137"/>
            <a:ext cx="2667000" cy="2312126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304800"/>
            <a:ext cx="9144000" cy="79216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DEFINISI PARTAI POLITIK</a:t>
            </a:r>
          </a:p>
        </p:txBody>
      </p:sp>
      <p:pic>
        <p:nvPicPr>
          <p:cNvPr id="31750" name="Picture 6" descr="http://goenawanmohamad.com/wp-content/uploads/2009/09/komuni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19252" y="4114800"/>
            <a:ext cx="2819400" cy="2598664"/>
          </a:xfrm>
          <a:prstGeom prst="rect">
            <a:avLst/>
          </a:prstGeom>
          <a:noFill/>
        </p:spPr>
      </p:pic>
      <p:pic>
        <p:nvPicPr>
          <p:cNvPr id="31752" name="Picture 8" descr="http://th779.photobucket.com/albums/yy79/Otkyas_at_Kelmo/th_SailsiaLiberalPartylogo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600" y="4191000"/>
            <a:ext cx="2346958" cy="24384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  <p:pic>
        <p:nvPicPr>
          <p:cNvPr id="31754" name="Picture 10" descr="http://t1.gstatic.com/images?q=tbn:ANd9GcRUcCqGEufRM2NIVmaHRaBqHiCfssc6vOzW_zEVxPwAw2p4HMHt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677989" y="4167052"/>
            <a:ext cx="3276600" cy="246694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t1.gstatic.com/images?q=tbn:ANd9GcS0V_57Fc8aoQfI12EhCbUuyzay0Q3gncvVj1AQAGVckrwoneAgyuEglHY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92162"/>
          </a:xfr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FUNGSI PARTAI POLITIK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21378299">
            <a:off x="1060778" y="1418740"/>
            <a:ext cx="6345678" cy="4747371"/>
          </a:xfrm>
          <a:solidFill>
            <a:schemeClr val="lt1">
              <a:alpha val="78000"/>
            </a:schemeClr>
          </a:solidFill>
          <a:ln w="762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en-GB" sz="4800" dirty="0" smtClean="0"/>
              <a:t>Representation</a:t>
            </a:r>
          </a:p>
          <a:p>
            <a:r>
              <a:rPr lang="en-GB" sz="4800" dirty="0" smtClean="0"/>
              <a:t>Stable Government</a:t>
            </a:r>
          </a:p>
          <a:p>
            <a:r>
              <a:rPr lang="en-GB" sz="4800" dirty="0" smtClean="0"/>
              <a:t>Participation</a:t>
            </a:r>
          </a:p>
          <a:p>
            <a:r>
              <a:rPr lang="en-GB" sz="4800" dirty="0" smtClean="0"/>
              <a:t>Recruitment</a:t>
            </a:r>
          </a:p>
          <a:p>
            <a:r>
              <a:rPr lang="en-GB" sz="4800" dirty="0" smtClean="0"/>
              <a:t>Policy Formulation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i.timeinc.net/time/potw/20080131/potw_0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0"/>
            <a:ext cx="9144000" cy="868362"/>
          </a:xfrm>
          <a:solidFill>
            <a:schemeClr val="dk1">
              <a:alpha val="74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5400" b="1" dirty="0" smtClean="0">
                <a:solidFill>
                  <a:srgbClr val="FF0000"/>
                </a:solidFill>
              </a:rPr>
              <a:t>REPRESENTATION</a:t>
            </a:r>
            <a:endParaRPr lang="en-US" sz="54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71800"/>
            <a:ext cx="8229600" cy="2362199"/>
          </a:xfrm>
          <a:solidFill>
            <a:schemeClr val="lt1">
              <a:alpha val="74000"/>
            </a:schemeClr>
          </a:solidFill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t">
            <a:normAutofit lnSpcReduction="10000"/>
          </a:bodyPr>
          <a:lstStyle/>
          <a:p>
            <a:r>
              <a:rPr lang="en-GB" dirty="0" smtClean="0"/>
              <a:t>In a liberal democratic system of free elections, parties need to compete for public support by seeking to represent the interests of as wide a portion of the population as possible. 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0" name="Picture 4" descr="http://phillips.blogs.com/photos/uncategorized/2007/11/10/1124founder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9144000" cy="683951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792162"/>
          </a:xfrm>
          <a:solidFill>
            <a:schemeClr val="dk1">
              <a:alpha val="74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4800" b="1" dirty="0" smtClean="0">
                <a:solidFill>
                  <a:srgbClr val="FFFF00"/>
                </a:solidFill>
              </a:rPr>
              <a:t>STABLE GOVERNMENT</a:t>
            </a:r>
            <a:endParaRPr lang="en-US" sz="4800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458200" cy="4495800"/>
          </a:xfrm>
          <a:solidFill>
            <a:schemeClr val="lt1">
              <a:alpha val="74000"/>
            </a:schemeClr>
          </a:solidFill>
          <a:ln w="762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sz="3600" dirty="0" smtClean="0"/>
              <a:t>Parties exercise discipline over their national and local representatives</a:t>
            </a:r>
          </a:p>
          <a:p>
            <a:pPr>
              <a:lnSpc>
                <a:spcPct val="90000"/>
              </a:lnSpc>
            </a:pPr>
            <a:r>
              <a:rPr lang="en-GB" sz="3600" dirty="0" smtClean="0"/>
              <a:t>Party policies ensure clear programmes of government, which are presented to the public via manifestoes</a:t>
            </a:r>
          </a:p>
          <a:p>
            <a:pPr>
              <a:lnSpc>
                <a:spcPct val="90000"/>
              </a:lnSpc>
            </a:pPr>
            <a:r>
              <a:rPr lang="en-GB" sz="3600" dirty="0" smtClean="0"/>
              <a:t>Opposition parties provide a stable mechanism for challenging government, and offering a potential alternative.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A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868362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5400" b="1" dirty="0" smtClean="0">
                <a:solidFill>
                  <a:srgbClr val="FF0000"/>
                </a:solidFill>
              </a:rPr>
              <a:t>PARTICIPATION</a:t>
            </a:r>
            <a:endParaRPr lang="en-US" sz="54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25963"/>
          </a:xfrm>
          <a:solidFill>
            <a:schemeClr val="lt1">
              <a:alpha val="65000"/>
            </a:schemeClr>
          </a:solidFill>
          <a:ln w="76200">
            <a:solidFill>
              <a:srgbClr val="FFFF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lnSpc>
                <a:spcPct val="90000"/>
              </a:lnSpc>
            </a:pPr>
            <a:r>
              <a:rPr lang="en-GB" dirty="0" smtClean="0"/>
              <a:t>Parties have local organisations involving ordinary members</a:t>
            </a:r>
          </a:p>
          <a:p>
            <a:pPr>
              <a:lnSpc>
                <a:spcPct val="90000"/>
              </a:lnSpc>
            </a:pPr>
            <a:r>
              <a:rPr lang="en-GB" dirty="0" smtClean="0"/>
              <a:t>This offers everyone a chance to be involved in the political process</a:t>
            </a:r>
          </a:p>
          <a:p>
            <a:pPr>
              <a:lnSpc>
                <a:spcPct val="90000"/>
              </a:lnSpc>
            </a:pPr>
            <a:r>
              <a:rPr lang="en-GB" dirty="0" smtClean="0"/>
              <a:t>Party members exercise an influence on policy making</a:t>
            </a:r>
          </a:p>
          <a:p>
            <a:pPr>
              <a:lnSpc>
                <a:spcPct val="90000"/>
              </a:lnSpc>
            </a:pPr>
            <a:r>
              <a:rPr lang="en-GB" dirty="0" smtClean="0"/>
              <a:t>Party members also canvas in elections, seeking to encourage others to vote and participate in the electoral process.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riezki158.blogdetik.com/files/2009/01/world-war-2.jp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715962"/>
          </a:xfrm>
          <a:solidFill>
            <a:srgbClr val="FF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5400" b="1" dirty="0" smtClean="0"/>
              <a:t>RECRUITMENT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572000"/>
            <a:ext cx="8229600" cy="1752600"/>
          </a:xfrm>
          <a:ln w="76200"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 smtClean="0"/>
              <a:t>Parties recruit their leaders and their elected politicians from within their own ranks.  They also provide much of a politician’s education.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upload.wikimedia.org/wikipedia/commons/thumb/1/18/Apotheosis.jpg/300px-Apotheosi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85800"/>
            <a:ext cx="9144000" cy="715962"/>
          </a:xfrm>
          <a:solidFill>
            <a:schemeClr val="dk1">
              <a:alpha val="76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4800" b="1" dirty="0" smtClean="0">
                <a:solidFill>
                  <a:srgbClr val="FFFF00"/>
                </a:solidFill>
              </a:rPr>
              <a:t>POLICY FORMULATION</a:t>
            </a:r>
            <a:endParaRPr lang="en-US" sz="4800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438400"/>
            <a:ext cx="8077200" cy="3429000"/>
          </a:xfrm>
          <a:solidFill>
            <a:schemeClr val="lt1">
              <a:alpha val="86000"/>
            </a:schemeClr>
          </a:solidFill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lnSpc>
                <a:spcPct val="90000"/>
              </a:lnSpc>
            </a:pPr>
            <a:r>
              <a:rPr lang="en-GB" dirty="0" smtClean="0"/>
              <a:t>Parties offer choices between competing policy programmes</a:t>
            </a:r>
          </a:p>
          <a:p>
            <a:pPr>
              <a:lnSpc>
                <a:spcPct val="90000"/>
              </a:lnSpc>
            </a:pPr>
            <a:r>
              <a:rPr lang="en-GB" dirty="0" smtClean="0"/>
              <a:t>Party members and leaders are all involved in the formulation of policy</a:t>
            </a:r>
          </a:p>
          <a:p>
            <a:pPr>
              <a:lnSpc>
                <a:spcPct val="90000"/>
              </a:lnSpc>
            </a:pPr>
            <a:r>
              <a:rPr lang="en-GB" dirty="0" smtClean="0"/>
              <a:t>As groups seeking electoral success, such policy formulation also owes much to the parties’ understanding of popular concerns.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http://www.zoriah.net/photos/uncategorized/2008/06/25/zoriah_iraq_war_baghdad_ak47_iraqi_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5831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15962"/>
          </a:xfrm>
          <a:solidFill>
            <a:schemeClr val="dk1">
              <a:alpha val="61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5400" b="1" dirty="0" smtClean="0">
                <a:solidFill>
                  <a:srgbClr val="FFFF00"/>
                </a:solidFill>
              </a:rPr>
              <a:t>SISTEM KEPARTAIAN</a:t>
            </a:r>
            <a:endParaRPr lang="en-US" sz="5400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72000"/>
          </a:xfrm>
          <a:solidFill>
            <a:schemeClr val="lt1">
              <a:alpha val="67000"/>
            </a:schemeClr>
          </a:solidFill>
          <a:ln w="762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en-US" b="1" dirty="0" smtClean="0"/>
              <a:t>ONE-PARTY SYSTEM</a:t>
            </a:r>
            <a:r>
              <a:rPr lang="en-US" dirty="0" smtClean="0"/>
              <a:t>: there is only one political party in the state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/>
              <a:t>The belief that a ruling party is all important to a state came from Lenin who believed that only one party - the Communists - could take the workers to their ultimate destiny and that the involvement of other parties would hinder this progress.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position of the ruling party is guaranteed in a constitution and all forms of political opposition are banned by </a:t>
            </a:r>
            <a:r>
              <a:rPr lang="en-US" dirty="0" smtClean="0"/>
              <a:t>law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ruling party controls all aspects of life within that </a:t>
            </a:r>
            <a:r>
              <a:rPr lang="en-US" dirty="0" smtClean="0"/>
              <a:t>state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ttp://3.bp.blogspot.com/_YYMeAu4i7gA/SvgRzfLT3dI/AAAAAAAAGXs/9sEZB59xgKI/s1600/brutal-american-soldiers-crimes-vietnam-wa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15962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5400" b="1" dirty="0" smtClean="0">
                <a:solidFill>
                  <a:srgbClr val="FF0000"/>
                </a:solidFill>
              </a:rPr>
              <a:t>continued</a:t>
            </a:r>
            <a:endParaRPr lang="en-US" sz="54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0000">
              <a:alpha val="75000"/>
            </a:srgb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r>
              <a:rPr lang="en-US" b="1" dirty="0" smtClean="0"/>
              <a:t>TWO-PARTY SYSTEM</a:t>
            </a:r>
            <a:r>
              <a:rPr lang="en-US" dirty="0" smtClean="0"/>
              <a:t>: this </a:t>
            </a:r>
            <a:r>
              <a:rPr lang="en-US" dirty="0"/>
              <a:t>is a state in which just two parties </a:t>
            </a:r>
            <a:r>
              <a:rPr lang="en-US" dirty="0" smtClean="0"/>
              <a:t>dominate. </a:t>
            </a:r>
            <a:r>
              <a:rPr lang="en-US" dirty="0"/>
              <a:t>Other parties might exist but they have no political </a:t>
            </a:r>
            <a:r>
              <a:rPr lang="en-US" dirty="0" smtClean="0"/>
              <a:t>importance</a:t>
            </a:r>
          </a:p>
          <a:p>
            <a:r>
              <a:rPr lang="en-US" b="1" dirty="0" smtClean="0"/>
              <a:t>MULTY-PARTY SYSTEM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Several minority parties in the legislature, no party has majority </a:t>
            </a:r>
            <a:r>
              <a:rPr lang="en-US" dirty="0" smtClean="0">
                <a:sym typeface="Wingdings" pitchFamily="2" charset="2"/>
              </a:rPr>
              <a:t> using coalition method to form the government</a:t>
            </a:r>
          </a:p>
          <a:p>
            <a:r>
              <a:rPr lang="en-US" b="1" dirty="0" smtClean="0">
                <a:sym typeface="Wingdings" pitchFamily="2" charset="2"/>
              </a:rPr>
              <a:t>DOMINANT PARTY  </a:t>
            </a:r>
            <a:r>
              <a:rPr lang="en-US" dirty="0" smtClean="0">
                <a:sym typeface="Wingdings" pitchFamily="2" charset="2"/>
              </a:rPr>
              <a:t>there is several party but there is only one dominant party which become the ruling party</a:t>
            </a:r>
            <a:endParaRPr lang="en-US" b="1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fc03.deviantart.net/fs25/i/2009/252/2/7/Vote_For_Nobody_by_Noisecul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5410200" y="6248400"/>
            <a:ext cx="3468188" cy="26996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000" dirty="0" smtClean="0">
                <a:solidFill>
                  <a:schemeClr val="bg2">
                    <a:lumMod val="10000"/>
                  </a:schemeClr>
                </a:solidFill>
                <a:latin typeface="Berlin Sans FB" pitchFamily="34" charset="0"/>
              </a:rPr>
              <a:t>widya_wicaksono@yahoo.com</a:t>
            </a:r>
            <a:endParaRPr lang="en-US" sz="2000" dirty="0">
              <a:solidFill>
                <a:schemeClr val="bg2">
                  <a:lumMod val="10000"/>
                </a:schemeClr>
              </a:solidFill>
              <a:latin typeface="Berlin Sans FB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62600" y="5486400"/>
            <a:ext cx="33457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ing tha noize" pitchFamily="2" charset="0"/>
              </a:rPr>
              <a:t>t</a:t>
            </a:r>
            <a:r>
              <a:rPr lang="en-US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ing tha noize" pitchFamily="2" charset="0"/>
              </a:rPr>
              <a:t>hank you</a:t>
            </a:r>
            <a:endParaRPr lang="en-US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ring tha noize" pitchFamily="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P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9144000" cy="688124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90600"/>
            <a:ext cx="9144000" cy="715962"/>
          </a:xfrm>
          <a:solidFill>
            <a:schemeClr val="dk1">
              <a:alpha val="8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4200" b="1" dirty="0" smtClean="0">
                <a:solidFill>
                  <a:srgbClr val="FF0000"/>
                </a:solidFill>
              </a:rPr>
              <a:t>AWAL PERKEMBANGAN PARTAI POLITIK</a:t>
            </a:r>
            <a:endParaRPr lang="en-US" sz="42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133600"/>
            <a:ext cx="9144000" cy="4267200"/>
          </a:xfrm>
          <a:solidFill>
            <a:schemeClr val="accent3">
              <a:lumMod val="50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3700" dirty="0" err="1" smtClean="0">
                <a:solidFill>
                  <a:schemeClr val="bg1"/>
                </a:solidFill>
              </a:rPr>
              <a:t>Partai</a:t>
            </a:r>
            <a:r>
              <a:rPr lang="en-US" sz="3700" dirty="0" smtClean="0">
                <a:solidFill>
                  <a:schemeClr val="bg1"/>
                </a:solidFill>
              </a:rPr>
              <a:t> </a:t>
            </a:r>
            <a:r>
              <a:rPr lang="en-US" sz="3700" dirty="0" err="1" smtClean="0">
                <a:solidFill>
                  <a:schemeClr val="bg1"/>
                </a:solidFill>
              </a:rPr>
              <a:t>politik</a:t>
            </a:r>
            <a:r>
              <a:rPr lang="en-US" sz="3700" dirty="0" smtClean="0">
                <a:solidFill>
                  <a:schemeClr val="bg1"/>
                </a:solidFill>
              </a:rPr>
              <a:t> (</a:t>
            </a:r>
            <a:r>
              <a:rPr lang="en-US" sz="3700" dirty="0" err="1" smtClean="0">
                <a:solidFill>
                  <a:schemeClr val="bg1"/>
                </a:solidFill>
              </a:rPr>
              <a:t>parpol</a:t>
            </a:r>
            <a:r>
              <a:rPr lang="en-US" sz="3700" dirty="0" smtClean="0">
                <a:solidFill>
                  <a:schemeClr val="bg1"/>
                </a:solidFill>
              </a:rPr>
              <a:t>) </a:t>
            </a:r>
            <a:r>
              <a:rPr lang="en-US" sz="3700" dirty="0" err="1" smtClean="0">
                <a:solidFill>
                  <a:schemeClr val="bg1"/>
                </a:solidFill>
              </a:rPr>
              <a:t>lahir</a:t>
            </a:r>
            <a:r>
              <a:rPr lang="en-US" sz="3700" dirty="0" smtClean="0">
                <a:solidFill>
                  <a:schemeClr val="bg1"/>
                </a:solidFill>
              </a:rPr>
              <a:t> </a:t>
            </a:r>
            <a:r>
              <a:rPr lang="en-US" sz="3700" dirty="0" err="1" smtClean="0">
                <a:solidFill>
                  <a:schemeClr val="bg1"/>
                </a:solidFill>
              </a:rPr>
              <a:t>di</a:t>
            </a:r>
            <a:r>
              <a:rPr lang="en-US" sz="3700" dirty="0" smtClean="0">
                <a:solidFill>
                  <a:schemeClr val="bg1"/>
                </a:solidFill>
              </a:rPr>
              <a:t> </a:t>
            </a:r>
            <a:r>
              <a:rPr lang="en-US" sz="3700" dirty="0" err="1" smtClean="0">
                <a:solidFill>
                  <a:schemeClr val="bg1"/>
                </a:solidFill>
              </a:rPr>
              <a:t>kawasan</a:t>
            </a:r>
            <a:r>
              <a:rPr lang="en-US" sz="3700" dirty="0" smtClean="0">
                <a:solidFill>
                  <a:schemeClr val="bg1"/>
                </a:solidFill>
              </a:rPr>
              <a:t> </a:t>
            </a:r>
            <a:r>
              <a:rPr lang="en-US" sz="3700" dirty="0" err="1" smtClean="0">
                <a:solidFill>
                  <a:schemeClr val="bg1"/>
                </a:solidFill>
              </a:rPr>
              <a:t>Eropa</a:t>
            </a:r>
            <a:r>
              <a:rPr lang="en-US" sz="3700" dirty="0" smtClean="0">
                <a:solidFill>
                  <a:schemeClr val="bg1"/>
                </a:solidFill>
              </a:rPr>
              <a:t> Barat </a:t>
            </a:r>
            <a:r>
              <a:rPr lang="en-US" sz="3700" dirty="0" err="1" smtClean="0">
                <a:solidFill>
                  <a:schemeClr val="bg1"/>
                </a:solidFill>
              </a:rPr>
              <a:t>khususnya</a:t>
            </a:r>
            <a:r>
              <a:rPr lang="en-US" sz="3700" dirty="0" smtClean="0">
                <a:solidFill>
                  <a:schemeClr val="bg1"/>
                </a:solidFill>
              </a:rPr>
              <a:t> </a:t>
            </a:r>
            <a:r>
              <a:rPr lang="en-US" sz="3700" dirty="0" err="1" smtClean="0">
                <a:solidFill>
                  <a:schemeClr val="bg1"/>
                </a:solidFill>
              </a:rPr>
              <a:t>di</a:t>
            </a:r>
            <a:r>
              <a:rPr lang="en-US" sz="3700" dirty="0" smtClean="0">
                <a:solidFill>
                  <a:schemeClr val="bg1"/>
                </a:solidFill>
              </a:rPr>
              <a:t> </a:t>
            </a:r>
            <a:r>
              <a:rPr lang="en-US" sz="3700" dirty="0" err="1" smtClean="0">
                <a:solidFill>
                  <a:schemeClr val="bg1"/>
                </a:solidFill>
              </a:rPr>
              <a:t>negara</a:t>
            </a:r>
            <a:r>
              <a:rPr lang="en-US" sz="3700" dirty="0" smtClean="0">
                <a:solidFill>
                  <a:schemeClr val="bg1"/>
                </a:solidFill>
              </a:rPr>
              <a:t> </a:t>
            </a:r>
            <a:r>
              <a:rPr lang="en-US" sz="3700" dirty="0" err="1" smtClean="0">
                <a:solidFill>
                  <a:schemeClr val="bg1"/>
                </a:solidFill>
              </a:rPr>
              <a:t>Inggris</a:t>
            </a:r>
            <a:r>
              <a:rPr lang="en-US" sz="3700" dirty="0" smtClean="0">
                <a:solidFill>
                  <a:schemeClr val="bg1"/>
                </a:solidFill>
              </a:rPr>
              <a:t> &amp; </a:t>
            </a:r>
            <a:r>
              <a:rPr lang="en-US" sz="3700" dirty="0" err="1" smtClean="0">
                <a:solidFill>
                  <a:schemeClr val="bg1"/>
                </a:solidFill>
              </a:rPr>
              <a:t>Prancis</a:t>
            </a:r>
            <a:r>
              <a:rPr lang="en-US" sz="3700" dirty="0" smtClean="0">
                <a:solidFill>
                  <a:schemeClr val="bg1"/>
                </a:solidFill>
              </a:rPr>
              <a:t> </a:t>
            </a:r>
            <a:r>
              <a:rPr lang="en-US" sz="3700" dirty="0" err="1" smtClean="0">
                <a:solidFill>
                  <a:schemeClr val="bg1"/>
                </a:solidFill>
              </a:rPr>
              <a:t>pada</a:t>
            </a:r>
            <a:r>
              <a:rPr lang="en-US" sz="3700" dirty="0" smtClean="0">
                <a:solidFill>
                  <a:schemeClr val="bg1"/>
                </a:solidFill>
              </a:rPr>
              <a:t> </a:t>
            </a:r>
            <a:r>
              <a:rPr lang="en-US" sz="3700" dirty="0" err="1" smtClean="0">
                <a:solidFill>
                  <a:schemeClr val="bg1"/>
                </a:solidFill>
              </a:rPr>
              <a:t>akhir</a:t>
            </a:r>
            <a:r>
              <a:rPr lang="en-US" sz="3700" dirty="0" smtClean="0">
                <a:solidFill>
                  <a:schemeClr val="bg1"/>
                </a:solidFill>
              </a:rPr>
              <a:t> </a:t>
            </a:r>
            <a:r>
              <a:rPr lang="en-US" sz="3700" dirty="0" err="1" smtClean="0">
                <a:solidFill>
                  <a:schemeClr val="bg1"/>
                </a:solidFill>
              </a:rPr>
              <a:t>abad</a:t>
            </a:r>
            <a:r>
              <a:rPr lang="en-US" sz="3700" dirty="0" smtClean="0">
                <a:solidFill>
                  <a:schemeClr val="bg1"/>
                </a:solidFill>
              </a:rPr>
              <a:t> ke-19</a:t>
            </a:r>
          </a:p>
          <a:p>
            <a:r>
              <a:rPr lang="en-US" sz="3700" dirty="0" err="1" smtClean="0">
                <a:solidFill>
                  <a:schemeClr val="bg1"/>
                </a:solidFill>
              </a:rPr>
              <a:t>Awalnya</a:t>
            </a:r>
            <a:r>
              <a:rPr lang="en-US" sz="3700" dirty="0" smtClean="0">
                <a:solidFill>
                  <a:schemeClr val="bg1"/>
                </a:solidFill>
              </a:rPr>
              <a:t> </a:t>
            </a:r>
            <a:r>
              <a:rPr lang="en-US" sz="3700" dirty="0" err="1" smtClean="0">
                <a:solidFill>
                  <a:schemeClr val="bg1"/>
                </a:solidFill>
              </a:rPr>
              <a:t>parpol</a:t>
            </a:r>
            <a:r>
              <a:rPr lang="en-US" sz="3700" dirty="0" smtClean="0">
                <a:solidFill>
                  <a:schemeClr val="bg1"/>
                </a:solidFill>
              </a:rPr>
              <a:t> </a:t>
            </a:r>
            <a:r>
              <a:rPr lang="en-US" sz="3700" dirty="0" err="1" smtClean="0">
                <a:solidFill>
                  <a:schemeClr val="bg1"/>
                </a:solidFill>
              </a:rPr>
              <a:t>lahir</a:t>
            </a:r>
            <a:r>
              <a:rPr lang="en-US" sz="3700" dirty="0" smtClean="0">
                <a:solidFill>
                  <a:schemeClr val="bg1"/>
                </a:solidFill>
              </a:rPr>
              <a:t> </a:t>
            </a:r>
            <a:r>
              <a:rPr lang="en-US" sz="3700" dirty="0" err="1" smtClean="0">
                <a:solidFill>
                  <a:schemeClr val="bg1"/>
                </a:solidFill>
              </a:rPr>
              <a:t>sebagai</a:t>
            </a:r>
            <a:r>
              <a:rPr lang="en-US" sz="3700" dirty="0" smtClean="0">
                <a:solidFill>
                  <a:schemeClr val="bg1"/>
                </a:solidFill>
              </a:rPr>
              <a:t> </a:t>
            </a:r>
            <a:r>
              <a:rPr lang="en-US" sz="3700" dirty="0" err="1" smtClean="0">
                <a:solidFill>
                  <a:schemeClr val="bg1"/>
                </a:solidFill>
              </a:rPr>
              <a:t>upaya</a:t>
            </a:r>
            <a:r>
              <a:rPr lang="en-US" sz="3700" dirty="0" smtClean="0">
                <a:solidFill>
                  <a:schemeClr val="bg1"/>
                </a:solidFill>
              </a:rPr>
              <a:t> </a:t>
            </a:r>
            <a:r>
              <a:rPr lang="en-US" sz="3700" dirty="0" err="1" smtClean="0">
                <a:solidFill>
                  <a:schemeClr val="bg1"/>
                </a:solidFill>
              </a:rPr>
              <a:t>kelompok-kelompok</a:t>
            </a:r>
            <a:r>
              <a:rPr lang="en-US" sz="3700" dirty="0" smtClean="0">
                <a:solidFill>
                  <a:schemeClr val="bg1"/>
                </a:solidFill>
              </a:rPr>
              <a:t> </a:t>
            </a:r>
            <a:r>
              <a:rPr lang="en-US" sz="3700" dirty="0" err="1" smtClean="0">
                <a:solidFill>
                  <a:schemeClr val="bg1"/>
                </a:solidFill>
              </a:rPr>
              <a:t>politik</a:t>
            </a:r>
            <a:r>
              <a:rPr lang="en-US" sz="3700" dirty="0" smtClean="0">
                <a:solidFill>
                  <a:schemeClr val="bg1"/>
                </a:solidFill>
              </a:rPr>
              <a:t> </a:t>
            </a:r>
            <a:r>
              <a:rPr lang="en-US" sz="3700" dirty="0" err="1" smtClean="0">
                <a:solidFill>
                  <a:schemeClr val="bg1"/>
                </a:solidFill>
              </a:rPr>
              <a:t>dlm</a:t>
            </a:r>
            <a:r>
              <a:rPr lang="en-US" sz="3700" dirty="0" smtClean="0">
                <a:solidFill>
                  <a:schemeClr val="bg1"/>
                </a:solidFill>
              </a:rPr>
              <a:t> </a:t>
            </a:r>
            <a:r>
              <a:rPr lang="en-US" sz="3700" dirty="0" err="1" smtClean="0">
                <a:solidFill>
                  <a:schemeClr val="bg1"/>
                </a:solidFill>
              </a:rPr>
              <a:t>parlemen</a:t>
            </a:r>
            <a:r>
              <a:rPr lang="en-US" sz="3700" dirty="0" smtClean="0">
                <a:solidFill>
                  <a:schemeClr val="bg1"/>
                </a:solidFill>
              </a:rPr>
              <a:t> </a:t>
            </a:r>
            <a:r>
              <a:rPr lang="en-US" sz="3700" dirty="0" err="1" smtClean="0">
                <a:solidFill>
                  <a:schemeClr val="bg1"/>
                </a:solidFill>
              </a:rPr>
              <a:t>untuk</a:t>
            </a:r>
            <a:r>
              <a:rPr lang="en-US" sz="3700" dirty="0" smtClean="0">
                <a:solidFill>
                  <a:schemeClr val="bg1"/>
                </a:solidFill>
              </a:rPr>
              <a:t> </a:t>
            </a:r>
            <a:r>
              <a:rPr lang="en-US" sz="3700" b="1" u="sng" dirty="0" err="1" smtClean="0">
                <a:solidFill>
                  <a:srgbClr val="FFFF00"/>
                </a:solidFill>
              </a:rPr>
              <a:t>mendapatkan</a:t>
            </a:r>
            <a:r>
              <a:rPr lang="en-US" sz="3700" b="1" u="sng" dirty="0" smtClean="0">
                <a:solidFill>
                  <a:srgbClr val="FFFF00"/>
                </a:solidFill>
              </a:rPr>
              <a:t> </a:t>
            </a:r>
            <a:r>
              <a:rPr lang="en-US" sz="3700" b="1" u="sng" dirty="0" err="1" smtClean="0">
                <a:solidFill>
                  <a:srgbClr val="FFFF00"/>
                </a:solidFill>
              </a:rPr>
              <a:t>dukungan</a:t>
            </a:r>
            <a:r>
              <a:rPr lang="en-US" sz="3700" b="1" u="sng" dirty="0" smtClean="0">
                <a:solidFill>
                  <a:srgbClr val="FFFF00"/>
                </a:solidFill>
              </a:rPr>
              <a:t> </a:t>
            </a:r>
            <a:r>
              <a:rPr lang="en-US" sz="3700" b="1" u="sng" dirty="0" err="1" smtClean="0">
                <a:solidFill>
                  <a:srgbClr val="FFFF00"/>
                </a:solidFill>
              </a:rPr>
              <a:t>masyarakat</a:t>
            </a:r>
            <a:endParaRPr lang="en-US" sz="3700" b="1" u="sng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762000"/>
          </a:xfr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</a:rPr>
              <a:t>PATRONAGE PARTY (MASS PARTY)</a:t>
            </a:r>
            <a:endParaRPr lang="en-US" sz="4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5400" y="1066800"/>
            <a:ext cx="3886200" cy="5638800"/>
          </a:xfrm>
          <a:ln w="76200"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lvl="0">
              <a:buFont typeface="Wingdings" pitchFamily="2" charset="2"/>
              <a:buChar char="Ø"/>
            </a:pPr>
            <a:r>
              <a:rPr lang="en-US" sz="2000" dirty="0" err="1"/>
              <a:t>Partai</a:t>
            </a:r>
            <a:r>
              <a:rPr lang="en-US" sz="2000" dirty="0"/>
              <a:t> </a:t>
            </a:r>
            <a:r>
              <a:rPr lang="en-US" sz="2000" dirty="0" err="1"/>
              <a:t>Politik</a:t>
            </a:r>
            <a:r>
              <a:rPr lang="en-US" sz="2000" dirty="0"/>
              <a:t> </a:t>
            </a:r>
            <a:r>
              <a:rPr lang="en-US" sz="2000" dirty="0" err="1"/>
              <a:t>hanya</a:t>
            </a:r>
            <a:r>
              <a:rPr lang="en-US" sz="2000" dirty="0"/>
              <a:t> </a:t>
            </a:r>
            <a:r>
              <a:rPr lang="en-US" sz="2000" dirty="0" err="1"/>
              <a:t>berfokus</a:t>
            </a:r>
            <a:r>
              <a:rPr lang="en-US" sz="2000" dirty="0"/>
              <a:t> pd </a:t>
            </a:r>
            <a:r>
              <a:rPr lang="en-US" sz="2000" dirty="0" err="1"/>
              <a:t>kemenangan</a:t>
            </a:r>
            <a:r>
              <a:rPr lang="en-US" sz="2000" dirty="0"/>
              <a:t> </a:t>
            </a:r>
            <a:r>
              <a:rPr lang="en-US" sz="2000" dirty="0" err="1"/>
              <a:t>saat</a:t>
            </a:r>
            <a:r>
              <a:rPr lang="en-US" sz="2000" dirty="0"/>
              <a:t> </a:t>
            </a:r>
            <a:r>
              <a:rPr lang="en-US" sz="2000" dirty="0" err="1"/>
              <a:t>pemilu</a:t>
            </a:r>
            <a:r>
              <a:rPr lang="en-US" sz="2000" dirty="0"/>
              <a:t> &amp; </a:t>
            </a:r>
            <a:r>
              <a:rPr lang="en-US" sz="2000" dirty="0" err="1"/>
              <a:t>kurang</a:t>
            </a:r>
            <a:r>
              <a:rPr lang="en-US" sz="2000" dirty="0"/>
              <a:t> </a:t>
            </a:r>
            <a:r>
              <a:rPr lang="en-US" sz="2000" dirty="0" err="1"/>
              <a:t>aktif</a:t>
            </a:r>
            <a:r>
              <a:rPr lang="en-US" sz="2000" dirty="0"/>
              <a:t> </a:t>
            </a:r>
            <a:r>
              <a:rPr lang="en-US" sz="2000" dirty="0" err="1"/>
              <a:t>setelah</a:t>
            </a:r>
            <a:r>
              <a:rPr lang="en-US" sz="2000" dirty="0"/>
              <a:t> </a:t>
            </a:r>
            <a:r>
              <a:rPr lang="en-US" sz="2000" dirty="0" err="1"/>
              <a:t>masa</a:t>
            </a:r>
            <a:r>
              <a:rPr lang="en-US" sz="2000" dirty="0"/>
              <a:t> </a:t>
            </a:r>
            <a:r>
              <a:rPr lang="en-US" sz="2000" dirty="0" err="1" smtClean="0"/>
              <a:t>pemilu</a:t>
            </a:r>
            <a:endParaRPr lang="en-US" sz="2000" dirty="0" smtClean="0"/>
          </a:p>
          <a:p>
            <a:pPr>
              <a:buFont typeface="Wingdings" pitchFamily="2" charset="2"/>
              <a:buChar char="Ø"/>
            </a:pPr>
            <a:r>
              <a:rPr lang="en-US" sz="2000" dirty="0" err="1" smtClean="0"/>
              <a:t>Disiplin</a:t>
            </a:r>
            <a:r>
              <a:rPr lang="en-US" sz="2000" dirty="0" smtClean="0"/>
              <a:t> </a:t>
            </a:r>
            <a:r>
              <a:rPr lang="en-US" sz="2000" dirty="0" err="1" smtClean="0"/>
              <a:t>Partai</a:t>
            </a:r>
            <a:r>
              <a:rPr lang="en-US" sz="2000" dirty="0" smtClean="0"/>
              <a:t> </a:t>
            </a:r>
            <a:r>
              <a:rPr lang="en-US" sz="2000" dirty="0" err="1" smtClean="0"/>
              <a:t>tidak</a:t>
            </a:r>
            <a:r>
              <a:rPr lang="en-US" sz="2000" dirty="0" smtClean="0"/>
              <a:t> </a:t>
            </a:r>
            <a:r>
              <a:rPr lang="en-US" sz="2000" dirty="0" err="1" smtClean="0"/>
              <a:t>ketat</a:t>
            </a:r>
            <a:r>
              <a:rPr lang="en-US" sz="2000" dirty="0" smtClean="0"/>
              <a:t> </a:t>
            </a:r>
            <a:r>
              <a:rPr lang="en-US" sz="2000" dirty="0" err="1" smtClean="0"/>
              <a:t>shgg</a:t>
            </a:r>
            <a:r>
              <a:rPr lang="en-US" sz="2000" dirty="0" smtClean="0"/>
              <a:t> </a:t>
            </a:r>
            <a:r>
              <a:rPr lang="en-US" sz="2000" dirty="0" err="1" smtClean="0"/>
              <a:t>tdk</a:t>
            </a:r>
            <a:r>
              <a:rPr lang="en-US" sz="2000" dirty="0" smtClean="0"/>
              <a:t> </a:t>
            </a:r>
            <a:r>
              <a:rPr lang="en-US" sz="2000" dirty="0" err="1" smtClean="0"/>
              <a:t>dilandaskan</a:t>
            </a:r>
            <a:r>
              <a:rPr lang="en-US" sz="2000" dirty="0" smtClean="0"/>
              <a:t> pd platform </a:t>
            </a:r>
            <a:r>
              <a:rPr lang="en-US" sz="2000" dirty="0" err="1" smtClean="0"/>
              <a:t>ideologi</a:t>
            </a:r>
            <a:r>
              <a:rPr lang="en-US" sz="2000" dirty="0" smtClean="0"/>
              <a:t> &amp; </a:t>
            </a:r>
            <a:r>
              <a:rPr lang="en-US" sz="2000" dirty="0" err="1" smtClean="0"/>
              <a:t>hanya</a:t>
            </a:r>
            <a:r>
              <a:rPr lang="en-US" sz="2000" dirty="0" smtClean="0"/>
              <a:t> </a:t>
            </a:r>
            <a:r>
              <a:rPr lang="en-US" sz="2000" dirty="0" err="1" smtClean="0"/>
              <a:t>dijadikan</a:t>
            </a:r>
            <a:r>
              <a:rPr lang="en-US" sz="2000" dirty="0" smtClean="0"/>
              <a:t> </a:t>
            </a:r>
            <a:r>
              <a:rPr lang="en-US" sz="2000" dirty="0" err="1" smtClean="0"/>
              <a:t>alat</a:t>
            </a:r>
            <a:r>
              <a:rPr lang="en-US" sz="2000" dirty="0" smtClean="0"/>
              <a:t> </a:t>
            </a:r>
            <a:r>
              <a:rPr lang="en-US" sz="2000" dirty="0" err="1" smtClean="0"/>
              <a:t>utk</a:t>
            </a:r>
            <a:r>
              <a:rPr lang="en-US" sz="2000" dirty="0" smtClean="0"/>
              <a:t> </a:t>
            </a:r>
            <a:r>
              <a:rPr lang="en-US" sz="2000" dirty="0" err="1" smtClean="0"/>
              <a:t>mempertahankan</a:t>
            </a:r>
            <a:r>
              <a:rPr lang="en-US" sz="2000" dirty="0" smtClean="0"/>
              <a:t> status quo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err="1" smtClean="0"/>
              <a:t>Pendanaan</a:t>
            </a:r>
            <a:r>
              <a:rPr lang="en-US" sz="2000" dirty="0" smtClean="0"/>
              <a:t> </a:t>
            </a:r>
            <a:r>
              <a:rPr lang="en-US" sz="2000" dirty="0" err="1" smtClean="0"/>
              <a:t>partai</a:t>
            </a:r>
            <a:r>
              <a:rPr lang="en-US" sz="2000" dirty="0" smtClean="0"/>
              <a:t> </a:t>
            </a:r>
            <a:r>
              <a:rPr lang="en-US" sz="2000" dirty="0" err="1" smtClean="0"/>
              <a:t>tidak</a:t>
            </a:r>
            <a:r>
              <a:rPr lang="en-US" sz="2000" dirty="0" smtClean="0"/>
              <a:t> </a:t>
            </a:r>
            <a:r>
              <a:rPr lang="en-US" sz="2000" dirty="0" err="1" smtClean="0"/>
              <a:t>dilakukan</a:t>
            </a:r>
            <a:r>
              <a:rPr lang="en-US" sz="2000" dirty="0" smtClean="0"/>
              <a:t> </a:t>
            </a:r>
            <a:r>
              <a:rPr lang="en-US" sz="2000" dirty="0" err="1" smtClean="0"/>
              <a:t>scr</a:t>
            </a:r>
            <a:r>
              <a:rPr lang="en-US" sz="2000" dirty="0" smtClean="0"/>
              <a:t> </a:t>
            </a:r>
            <a:r>
              <a:rPr lang="en-US" sz="2000" dirty="0" err="1" smtClean="0"/>
              <a:t>swadaya</a:t>
            </a:r>
            <a:r>
              <a:rPr lang="en-US" sz="2000" dirty="0" smtClean="0"/>
              <a:t> </a:t>
            </a:r>
            <a:r>
              <a:rPr lang="en-US" sz="2000" dirty="0" err="1" smtClean="0"/>
              <a:t>dari</a:t>
            </a:r>
            <a:r>
              <a:rPr lang="en-US" sz="2000" dirty="0" smtClean="0"/>
              <a:t> </a:t>
            </a:r>
            <a:r>
              <a:rPr lang="en-US" sz="2000" dirty="0" err="1" smtClean="0"/>
              <a:t>kalangan</a:t>
            </a:r>
            <a:r>
              <a:rPr lang="en-US" sz="2000" dirty="0" smtClean="0"/>
              <a:t> internal </a:t>
            </a:r>
            <a:r>
              <a:rPr lang="en-US" sz="2000" dirty="0" err="1" smtClean="0"/>
              <a:t>parpol</a:t>
            </a:r>
            <a:r>
              <a:rPr lang="en-US" sz="2000" dirty="0" smtClean="0"/>
              <a:t> &amp; </a:t>
            </a:r>
            <a:r>
              <a:rPr lang="en-US" sz="2000" dirty="0" err="1" smtClean="0"/>
              <a:t>bergantung</a:t>
            </a:r>
            <a:r>
              <a:rPr lang="en-US" sz="2000" dirty="0" smtClean="0"/>
              <a:t> </a:t>
            </a:r>
            <a:r>
              <a:rPr lang="en-US" sz="2000" dirty="0" err="1" smtClean="0"/>
              <a:t>hanya</a:t>
            </a:r>
            <a:r>
              <a:rPr lang="en-US" sz="2000" dirty="0" smtClean="0"/>
              <a:t> pd </a:t>
            </a:r>
            <a:r>
              <a:rPr lang="en-US" sz="2000" dirty="0" err="1" smtClean="0"/>
              <a:t>elit-elit</a:t>
            </a:r>
            <a:r>
              <a:rPr lang="en-US" sz="2000" dirty="0" smtClean="0"/>
              <a:t> </a:t>
            </a:r>
            <a:r>
              <a:rPr lang="en-US" sz="2000" dirty="0" err="1" smtClean="0"/>
              <a:t>partai</a:t>
            </a:r>
            <a:r>
              <a:rPr lang="en-US" sz="2000" dirty="0" smtClean="0"/>
              <a:t>, investor </a:t>
            </a:r>
            <a:r>
              <a:rPr lang="en-US" sz="2000" dirty="0" err="1" smtClean="0"/>
              <a:t>bahkan</a:t>
            </a:r>
            <a:r>
              <a:rPr lang="en-US" sz="2000" dirty="0" smtClean="0"/>
              <a:t> </a:t>
            </a:r>
            <a:r>
              <a:rPr lang="en-US" sz="2000" dirty="0" err="1" smtClean="0"/>
              <a:t>terkadang</a:t>
            </a:r>
            <a:r>
              <a:rPr lang="en-US" sz="2000" dirty="0" smtClean="0"/>
              <a:t> </a:t>
            </a:r>
            <a:r>
              <a:rPr lang="en-US" sz="2000" dirty="0" err="1" smtClean="0"/>
              <a:t>menggunakan</a:t>
            </a:r>
            <a:r>
              <a:rPr lang="en-US" sz="2000" dirty="0" smtClean="0"/>
              <a:t> </a:t>
            </a:r>
            <a:r>
              <a:rPr lang="en-US" sz="2000" dirty="0" err="1" smtClean="0"/>
              <a:t>sumber</a:t>
            </a:r>
            <a:r>
              <a:rPr lang="en-US" sz="2000" dirty="0" smtClean="0"/>
              <a:t> </a:t>
            </a:r>
            <a:r>
              <a:rPr lang="en-US" sz="2000" dirty="0" err="1" smtClean="0"/>
              <a:t>keuangan</a:t>
            </a:r>
            <a:r>
              <a:rPr lang="en-US" sz="2000" dirty="0" smtClean="0"/>
              <a:t> </a:t>
            </a:r>
            <a:r>
              <a:rPr lang="en-US" sz="2000" dirty="0" err="1" smtClean="0"/>
              <a:t>negara</a:t>
            </a:r>
            <a:r>
              <a:rPr lang="en-US" sz="2000" dirty="0" smtClean="0"/>
              <a:t> </a:t>
            </a:r>
            <a:r>
              <a:rPr lang="en-US" sz="2000" dirty="0" err="1" smtClean="0"/>
              <a:t>yg</a:t>
            </a:r>
            <a:r>
              <a:rPr lang="en-US" sz="2000" dirty="0" smtClean="0"/>
              <a:t> </a:t>
            </a:r>
            <a:r>
              <a:rPr lang="en-US" sz="2000" dirty="0" err="1" smtClean="0"/>
              <a:t>dilakukan</a:t>
            </a:r>
            <a:r>
              <a:rPr lang="en-US" sz="2000" dirty="0" smtClean="0"/>
              <a:t> </a:t>
            </a:r>
            <a:r>
              <a:rPr lang="en-US" sz="2000" dirty="0" err="1" smtClean="0"/>
              <a:t>scr</a:t>
            </a:r>
            <a:r>
              <a:rPr lang="en-US" sz="2000" dirty="0" smtClean="0"/>
              <a:t> </a:t>
            </a:r>
            <a:r>
              <a:rPr lang="en-US" sz="2000" dirty="0" err="1" smtClean="0"/>
              <a:t>tdk</a:t>
            </a:r>
            <a:r>
              <a:rPr lang="en-US" sz="2000" dirty="0" smtClean="0"/>
              <a:t> </a:t>
            </a:r>
            <a:r>
              <a:rPr lang="en-US" sz="2000" dirty="0" err="1" smtClean="0"/>
              <a:t>sah</a:t>
            </a:r>
            <a:endParaRPr lang="en-US" sz="2000" dirty="0"/>
          </a:p>
        </p:txBody>
      </p:sp>
      <p:pic>
        <p:nvPicPr>
          <p:cNvPr id="19458" name="Picture 2" descr="http://4.bp.blogspot.com/_B6Zwo9Td1oE/SZQ0OY5cEWI/AAAAAAAAAIk/mHAgRwWV0Xk/s400/petrol+politik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3505200"/>
            <a:ext cx="3581400" cy="3137195"/>
          </a:xfrm>
          <a:prstGeom prst="rect">
            <a:avLst/>
          </a:prstGeom>
          <a:noFill/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151326" y="1067874"/>
            <a:ext cx="4725474" cy="2398690"/>
          </a:xfrm>
          <a:prstGeom prst="rect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Lahir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dari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kalangan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kelompok-kelompok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politik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lingkungan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internal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parlemen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Jumlah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dukungan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massa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menjadi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fokus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utama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sehingga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terkadang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mencoba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menaungi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berbagai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aliran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politik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alhasil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program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yg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disusun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menjadi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terlalu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luas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dan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absurd (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tanpa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fokus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yg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jelas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ttp://scrapetv.com/News/News%20Pages/usa/images-3/vietnam-war-monk-self-immolati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792162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FFFF00"/>
                </a:solidFill>
              </a:rPr>
              <a:t>IDEOLIGICAL POLITICAL PARTY (CADRES PARTY)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4400" y="1219200"/>
            <a:ext cx="4191000" cy="5486400"/>
          </a:xfrm>
          <a:solidFill>
            <a:srgbClr val="FF0000">
              <a:alpha val="87000"/>
            </a:srgbClr>
          </a:solidFill>
          <a:ln w="76200"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r>
              <a:rPr lang="en-US" dirty="0" err="1" smtClean="0"/>
              <a:t>Keuangan</a:t>
            </a:r>
            <a:r>
              <a:rPr lang="en-US" dirty="0" smtClean="0"/>
              <a:t> </a:t>
            </a:r>
            <a:r>
              <a:rPr lang="en-US" dirty="0" err="1" smtClean="0"/>
              <a:t>partai</a:t>
            </a:r>
            <a:r>
              <a:rPr lang="en-US" dirty="0" smtClean="0"/>
              <a:t> </a:t>
            </a:r>
            <a:r>
              <a:rPr lang="en-US" dirty="0" err="1" smtClean="0"/>
              <a:t>dikelola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transparan</a:t>
            </a:r>
            <a:r>
              <a:rPr lang="en-US" dirty="0" smtClean="0"/>
              <a:t> &amp; </a:t>
            </a:r>
            <a:r>
              <a:rPr lang="en-US" dirty="0" err="1" smtClean="0"/>
              <a:t>melibatkan</a:t>
            </a:r>
            <a:r>
              <a:rPr lang="en-US" dirty="0" smtClean="0"/>
              <a:t> </a:t>
            </a:r>
            <a:r>
              <a:rPr lang="en-US" dirty="0" err="1" smtClean="0"/>
              <a:t>seluruh</a:t>
            </a:r>
            <a:r>
              <a:rPr lang="en-US" dirty="0" smtClean="0"/>
              <a:t> </a:t>
            </a:r>
            <a:r>
              <a:rPr lang="en-US" dirty="0" err="1" smtClean="0"/>
              <a:t>anggota</a:t>
            </a:r>
            <a:r>
              <a:rPr lang="en-US" dirty="0" smtClean="0"/>
              <a:t> </a:t>
            </a:r>
            <a:r>
              <a:rPr lang="en-US" dirty="0" err="1" smtClean="0"/>
              <a:t>utk</a:t>
            </a:r>
            <a:r>
              <a:rPr lang="en-US" dirty="0" smtClean="0"/>
              <a:t> </a:t>
            </a:r>
            <a:r>
              <a:rPr lang="en-US" dirty="0" err="1" smtClean="0"/>
              <a:t>membiayai</a:t>
            </a:r>
            <a:r>
              <a:rPr lang="en-US" dirty="0" smtClean="0"/>
              <a:t> </a:t>
            </a:r>
            <a:r>
              <a:rPr lang="en-US" dirty="0" err="1" smtClean="0"/>
              <a:t>partai</a:t>
            </a:r>
            <a:r>
              <a:rPr lang="en-US" dirty="0" smtClean="0"/>
              <a:t> </a:t>
            </a:r>
            <a:r>
              <a:rPr lang="en-US" dirty="0" err="1" smtClean="0"/>
              <a:t>melalui</a:t>
            </a:r>
            <a:r>
              <a:rPr lang="en-US" dirty="0" smtClean="0"/>
              <a:t> </a:t>
            </a:r>
            <a:r>
              <a:rPr lang="en-US" dirty="0" err="1" smtClean="0"/>
              <a:t>iuran</a:t>
            </a:r>
            <a:r>
              <a:rPr lang="en-US" dirty="0" smtClean="0"/>
              <a:t> </a:t>
            </a:r>
            <a:r>
              <a:rPr lang="en-US" dirty="0" err="1" smtClean="0"/>
              <a:t>scr</a:t>
            </a:r>
            <a:r>
              <a:rPr lang="en-US" dirty="0" smtClean="0"/>
              <a:t> </a:t>
            </a:r>
            <a:r>
              <a:rPr lang="en-US" dirty="0" err="1" smtClean="0"/>
              <a:t>periodik</a:t>
            </a:r>
            <a:endParaRPr lang="en-US" dirty="0" smtClean="0"/>
          </a:p>
          <a:p>
            <a:r>
              <a:rPr lang="en-US" dirty="0" err="1" smtClean="0"/>
              <a:t>Parpol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rutin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periodik</a:t>
            </a:r>
            <a:r>
              <a:rPr lang="en-US" dirty="0" smtClean="0"/>
              <a:t> </a:t>
            </a:r>
            <a:r>
              <a:rPr lang="en-US" dirty="0" err="1" smtClean="0"/>
              <a:t>melakukan</a:t>
            </a:r>
            <a:r>
              <a:rPr lang="en-US" dirty="0" smtClean="0"/>
              <a:t> </a:t>
            </a:r>
            <a:r>
              <a:rPr lang="en-US" dirty="0" err="1" smtClean="0"/>
              <a:t>kontak-kontak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masyarakat</a:t>
            </a:r>
            <a:r>
              <a:rPr lang="en-US" dirty="0" smtClean="0"/>
              <a:t> </a:t>
            </a:r>
            <a:r>
              <a:rPr lang="en-US" dirty="0" err="1" smtClean="0"/>
              <a:t>utk</a:t>
            </a:r>
            <a:r>
              <a:rPr lang="en-US" dirty="0" smtClean="0"/>
              <a:t> </a:t>
            </a:r>
            <a:r>
              <a:rPr lang="en-US" dirty="0" err="1" smtClean="0"/>
              <a:t>mensosialisasikan</a:t>
            </a:r>
            <a:r>
              <a:rPr lang="en-US" dirty="0" smtClean="0"/>
              <a:t> </a:t>
            </a:r>
            <a:r>
              <a:rPr lang="en-US" dirty="0" err="1" smtClean="0"/>
              <a:t>ideologi</a:t>
            </a:r>
            <a:r>
              <a:rPr lang="en-US" dirty="0" smtClean="0"/>
              <a:t> &amp; </a:t>
            </a:r>
            <a:r>
              <a:rPr lang="en-US" dirty="0" err="1" smtClean="0"/>
              <a:t>turunan</a:t>
            </a:r>
            <a:r>
              <a:rPr lang="en-US" dirty="0" smtClean="0"/>
              <a:t> program-program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disusun</a:t>
            </a:r>
            <a:r>
              <a:rPr lang="en-US" dirty="0" smtClean="0"/>
              <a:t> </a:t>
            </a:r>
            <a:r>
              <a:rPr lang="en-US" dirty="0" err="1" smtClean="0"/>
              <a:t>scr</a:t>
            </a:r>
            <a:r>
              <a:rPr lang="en-US" dirty="0" smtClean="0"/>
              <a:t> </a:t>
            </a:r>
            <a:r>
              <a:rPr lang="en-US" dirty="0" err="1" smtClean="0"/>
              <a:t>konsisten</a:t>
            </a:r>
            <a:r>
              <a:rPr lang="en-US" dirty="0" smtClean="0"/>
              <a:t> </a:t>
            </a:r>
            <a:r>
              <a:rPr lang="en-US" dirty="0" err="1" smtClean="0"/>
              <a:t>serta</a:t>
            </a:r>
            <a:r>
              <a:rPr lang="en-US" dirty="0" smtClean="0"/>
              <a:t> </a:t>
            </a:r>
            <a:r>
              <a:rPr lang="en-US" dirty="0" err="1" smtClean="0"/>
              <a:t>diperjuangkan</a:t>
            </a:r>
            <a:r>
              <a:rPr lang="en-US" dirty="0" smtClean="0"/>
              <a:t> </a:t>
            </a:r>
            <a:r>
              <a:rPr lang="en-US" dirty="0" err="1" smtClean="0"/>
              <a:t>dgn</a:t>
            </a:r>
            <a:r>
              <a:rPr lang="en-US" dirty="0" smtClean="0"/>
              <a:t> </a:t>
            </a:r>
            <a:r>
              <a:rPr lang="en-US" dirty="0" err="1" smtClean="0"/>
              <a:t>serius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Parlemen</a:t>
            </a:r>
            <a:r>
              <a:rPr lang="en-US" dirty="0" smtClean="0"/>
              <a:t> </a:t>
            </a:r>
            <a:r>
              <a:rPr lang="en-US" dirty="0" err="1" smtClean="0"/>
              <a:t>guna</a:t>
            </a:r>
            <a:r>
              <a:rPr lang="en-US" dirty="0" smtClean="0"/>
              <a:t> </a:t>
            </a:r>
            <a:r>
              <a:rPr lang="en-US" dirty="0" err="1" smtClean="0"/>
              <a:t>dirumuskan</a:t>
            </a:r>
            <a:r>
              <a:rPr lang="en-US" dirty="0" smtClean="0"/>
              <a:t>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kebijakan</a:t>
            </a:r>
            <a:r>
              <a:rPr lang="en-US" dirty="0" smtClean="0"/>
              <a:t> </a:t>
            </a:r>
            <a:r>
              <a:rPr lang="en-US" dirty="0" err="1" smtClean="0"/>
              <a:t>pemerintah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52400" y="1219200"/>
            <a:ext cx="4343400" cy="5486400"/>
          </a:xfrm>
          <a:prstGeom prst="rect">
            <a:avLst/>
          </a:prstGeom>
          <a:solidFill>
            <a:srgbClr val="FF0000">
              <a:alpha val="83000"/>
            </a:srgbClr>
          </a:solidFill>
          <a:ln w="76200"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Partisipasi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politik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yg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meningkat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berimbas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pd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perluasan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hak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pemilih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sehingga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kalangan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eksternal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parlemen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turut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membentuk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parpol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dgn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idealisme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bahwa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parpol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merupakan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jembatan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penghubung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antara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masyarakat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dgn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pemerintah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Parpol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memiliki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basis </a:t>
            </a:r>
            <a:r>
              <a:rPr kumimoji="0" lang="en-US" sz="32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ideologis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yg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lugas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shgg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disiplin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partai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sgt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ketat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&amp;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proses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kaderisasi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berjalan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scr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berkesinambungan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yg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memungkinkan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masyarakat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mengeskpresikan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aspirasi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politiknya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3.bp.blogspot.com/_uYhReNlewqg/TURjL-m9boI/AAAAAAAAASM/c8O8xMLP390/s400/tokoh+partai+politik+indonesi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9143993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715962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TEORI KEMUNCULAN PARTAI POLITIK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876800"/>
          </a:xfrm>
          <a:solidFill>
            <a:schemeClr val="dk1">
              <a:alpha val="83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INSTITUTIONAL THEORY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partai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politik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muncul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sebagai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upaya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lembaga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politik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parlemen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untuk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memperoleh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dukungan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masyarakat</a:t>
            </a:r>
            <a:r>
              <a:rPr lang="en-US" dirty="0" smtClean="0">
                <a:sym typeface="Wingdings" pitchFamily="2" charset="2"/>
              </a:rPr>
              <a:t> </a:t>
            </a:r>
          </a:p>
          <a:p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HISTORIC SITUATION TEHORY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partai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politik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muncul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sebagai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upaya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untuk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mengatasi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situasi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krisis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yg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terjadi</a:t>
            </a:r>
            <a:r>
              <a:rPr lang="en-US" dirty="0" smtClean="0">
                <a:sym typeface="Wingdings" pitchFamily="2" charset="2"/>
              </a:rPr>
              <a:t> pd </a:t>
            </a:r>
            <a:r>
              <a:rPr lang="en-US" dirty="0" err="1" smtClean="0">
                <a:sym typeface="Wingdings" pitchFamily="2" charset="2"/>
              </a:rPr>
              <a:t>suatu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komunitas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politik</a:t>
            </a:r>
            <a:endParaRPr lang="en-US" dirty="0" smtClean="0">
              <a:sym typeface="Wingdings" pitchFamily="2" charset="2"/>
            </a:endParaRPr>
          </a:p>
          <a:p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DEVELOPMENT THEORY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partai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politik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merupakan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produk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dari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perubahan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sosial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khususnya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terkait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dengan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modernisasi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scr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sosial-kultural</a:t>
            </a:r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://3.bp.blogspot.com/_hO_GaOhh0IA/SvC8t5jBFbI/AAAAAAAAEiA/xfJE66ajOpI/s400/afghan-wa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39644"/>
            <a:ext cx="9144000" cy="689764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792162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4800" b="1" dirty="0" smtClean="0"/>
              <a:t>CARA KERJA PARTAI POLITIK</a:t>
            </a:r>
            <a:endParaRPr lang="en-US" sz="48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600" y="1524000"/>
          <a:ext cx="8686800" cy="50667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9100"/>
                <a:gridCol w="2010834"/>
                <a:gridCol w="2332566"/>
                <a:gridCol w="2654300"/>
              </a:tblGrid>
              <a:tr h="567980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Elite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Mass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Catch All</a:t>
                      </a:r>
                      <a:endParaRPr lang="en-US" sz="2800" dirty="0"/>
                    </a:p>
                  </a:txBody>
                  <a:tcPr/>
                </a:tc>
              </a:tr>
              <a:tr h="56798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Emergence</a:t>
                      </a:r>
                      <a:r>
                        <a:rPr lang="en-US" sz="2000" baseline="0" dirty="0" smtClean="0"/>
                        <a:t>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19</a:t>
                      </a:r>
                      <a:r>
                        <a:rPr lang="en-US" sz="2000" baseline="30000" dirty="0" smtClean="0"/>
                        <a:t>th</a:t>
                      </a:r>
                      <a:r>
                        <a:rPr lang="en-US" sz="2000" dirty="0" smtClean="0"/>
                        <a:t> century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1880-1960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After World War</a:t>
                      </a:r>
                      <a:r>
                        <a:rPr lang="en-US" sz="2000" baseline="0" dirty="0" smtClean="0"/>
                        <a:t> II</a:t>
                      </a:r>
                      <a:endParaRPr lang="en-US" sz="2000" dirty="0"/>
                    </a:p>
                  </a:txBody>
                  <a:tcPr/>
                </a:tc>
              </a:tr>
              <a:tr h="56798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Origins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Inside Legislature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Outside Legislature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From existing</a:t>
                      </a:r>
                      <a:r>
                        <a:rPr lang="en-US" sz="2000" baseline="0" dirty="0" smtClean="0"/>
                        <a:t> (parties)</a:t>
                      </a:r>
                      <a:endParaRPr lang="en-US" sz="2000" dirty="0"/>
                    </a:p>
                  </a:txBody>
                  <a:tcPr/>
                </a:tc>
              </a:tr>
              <a:tr h="980349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Claim</a:t>
                      </a:r>
                      <a:r>
                        <a:rPr lang="en-US" sz="2000" baseline="0" dirty="0" smtClean="0"/>
                        <a:t> to support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Traditional Status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Social Group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Competence</a:t>
                      </a:r>
                      <a:endParaRPr lang="en-US" sz="2000" dirty="0"/>
                    </a:p>
                  </a:txBody>
                  <a:tcPr/>
                </a:tc>
              </a:tr>
              <a:tr h="56798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Membership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Small &amp; Elitist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Large</a:t>
                      </a:r>
                      <a:r>
                        <a:rPr lang="en-US" sz="2000" baseline="0" dirty="0" smtClean="0"/>
                        <a:t> (Card-carrying)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Focus on leader</a:t>
                      </a:r>
                      <a:endParaRPr lang="en-US" sz="2000" dirty="0"/>
                    </a:p>
                  </a:txBody>
                  <a:tcPr/>
                </a:tc>
              </a:tr>
              <a:tr h="56798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Income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Personal contacts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Membership dues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Various (including state)</a:t>
                      </a:r>
                      <a:endParaRPr lang="en-US" sz="2000" dirty="0"/>
                    </a:p>
                  </a:txBody>
                  <a:tcPr/>
                </a:tc>
              </a:tr>
              <a:tr h="980349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example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British Conservatives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British Labor Party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American Republican</a:t>
                      </a:r>
                      <a:r>
                        <a:rPr lang="en-US" sz="2000" baseline="0" dirty="0" smtClean="0"/>
                        <a:t> &amp; Democrat Party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cdnn.info/eco/e021108b/masayuki_komatsu_250163.jp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14400"/>
            <a:ext cx="9144000" cy="792162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FFFF00"/>
                </a:solidFill>
              </a:rPr>
              <a:t>POLARISASI IDEOLOGIS PARTAI POLITIK </a:t>
            </a:r>
            <a:endParaRPr lang="en-US" sz="4000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09800"/>
            <a:ext cx="9144000" cy="3657600"/>
          </a:xfrm>
          <a:solidFill>
            <a:srgbClr val="FF0000">
              <a:alpha val="77000"/>
            </a:srgb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err="1" smtClean="0"/>
              <a:t>Munculnya</a:t>
            </a:r>
            <a:r>
              <a:rPr lang="en-US" dirty="0" smtClean="0"/>
              <a:t> </a:t>
            </a:r>
            <a:r>
              <a:rPr lang="en-US" dirty="0" err="1" smtClean="0"/>
              <a:t>istilah</a:t>
            </a:r>
            <a:r>
              <a:rPr lang="en-US" dirty="0" smtClean="0"/>
              <a:t> </a:t>
            </a:r>
            <a:r>
              <a:rPr lang="en-US" dirty="0" err="1" smtClean="0"/>
              <a:t>partai</a:t>
            </a:r>
            <a:r>
              <a:rPr lang="en-US" dirty="0" smtClean="0"/>
              <a:t> </a:t>
            </a:r>
            <a:r>
              <a:rPr lang="en-US" dirty="0" err="1" smtClean="0"/>
              <a:t>sayap</a:t>
            </a:r>
            <a:r>
              <a:rPr lang="en-US" dirty="0" smtClean="0"/>
              <a:t> </a:t>
            </a:r>
            <a:r>
              <a:rPr lang="en-US" dirty="0" err="1" smtClean="0"/>
              <a:t>kanan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partai</a:t>
            </a:r>
            <a:r>
              <a:rPr lang="en-US" dirty="0" smtClean="0"/>
              <a:t> </a:t>
            </a:r>
            <a:r>
              <a:rPr lang="en-US" dirty="0" err="1" smtClean="0"/>
              <a:t>sayap</a:t>
            </a:r>
            <a:r>
              <a:rPr lang="en-US" dirty="0" smtClean="0"/>
              <a:t> </a:t>
            </a:r>
            <a:r>
              <a:rPr lang="en-US" dirty="0" err="1" smtClean="0"/>
              <a:t>kiri</a:t>
            </a:r>
            <a:r>
              <a:rPr lang="en-US" dirty="0" smtClean="0"/>
              <a:t> </a:t>
            </a:r>
            <a:r>
              <a:rPr lang="en-US" dirty="0" err="1" smtClean="0"/>
              <a:t>disebabkan</a:t>
            </a:r>
            <a:r>
              <a:rPr lang="en-US" dirty="0" smtClean="0"/>
              <a:t> </a:t>
            </a:r>
            <a:r>
              <a:rPr lang="en-US" dirty="0" err="1" smtClean="0"/>
              <a:t>setelah</a:t>
            </a:r>
            <a:r>
              <a:rPr lang="en-US" dirty="0" smtClean="0"/>
              <a:t> </a:t>
            </a:r>
            <a:r>
              <a:rPr lang="en-US" dirty="0" err="1" smtClean="0"/>
              <a:t>terjadinya</a:t>
            </a:r>
            <a:r>
              <a:rPr lang="en-US" dirty="0" smtClean="0"/>
              <a:t> </a:t>
            </a:r>
            <a:r>
              <a:rPr lang="en-US" dirty="0" err="1" smtClean="0"/>
              <a:t>revolusi</a:t>
            </a:r>
            <a:r>
              <a:rPr lang="en-US" dirty="0" smtClean="0"/>
              <a:t> </a:t>
            </a:r>
            <a:r>
              <a:rPr lang="en-US" dirty="0" err="1" smtClean="0"/>
              <a:t>Prancis</a:t>
            </a:r>
            <a:r>
              <a:rPr lang="en-US" dirty="0" smtClean="0"/>
              <a:t> (1879),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pendukung</a:t>
            </a:r>
            <a:r>
              <a:rPr lang="en-US" dirty="0" smtClean="0"/>
              <a:t> raja </a:t>
            </a:r>
            <a:r>
              <a:rPr lang="en-US" dirty="0" err="1" smtClean="0"/>
              <a:t>beserta</a:t>
            </a:r>
            <a:r>
              <a:rPr lang="en-US" dirty="0" smtClean="0"/>
              <a:t> </a:t>
            </a:r>
            <a:r>
              <a:rPr lang="en-US" dirty="0" err="1" smtClean="0"/>
              <a:t>struktur</a:t>
            </a:r>
            <a:r>
              <a:rPr lang="en-US" dirty="0" smtClean="0"/>
              <a:t> </a:t>
            </a:r>
            <a:r>
              <a:rPr lang="en-US" dirty="0" err="1" smtClean="0"/>
              <a:t>tradisional</a:t>
            </a:r>
            <a:r>
              <a:rPr lang="en-US" dirty="0" smtClean="0"/>
              <a:t> </a:t>
            </a:r>
            <a:r>
              <a:rPr lang="en-US" dirty="0" err="1" smtClean="0"/>
              <a:t>duduk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sebelah</a:t>
            </a:r>
            <a:r>
              <a:rPr lang="en-US" dirty="0" smtClean="0"/>
              <a:t> </a:t>
            </a:r>
            <a:r>
              <a:rPr lang="en-US" dirty="0" err="1" smtClean="0"/>
              <a:t>kanan</a:t>
            </a:r>
            <a:r>
              <a:rPr lang="en-US" dirty="0" smtClean="0"/>
              <a:t> </a:t>
            </a:r>
            <a:r>
              <a:rPr lang="en-US" dirty="0" err="1" smtClean="0"/>
              <a:t>panggung</a:t>
            </a:r>
            <a:r>
              <a:rPr lang="en-US" dirty="0" smtClean="0"/>
              <a:t> </a:t>
            </a:r>
            <a:r>
              <a:rPr lang="en-US" dirty="0" err="1" smtClean="0"/>
              <a:t>ketua</a:t>
            </a:r>
            <a:r>
              <a:rPr lang="en-US" dirty="0" smtClean="0"/>
              <a:t> </a:t>
            </a:r>
            <a:r>
              <a:rPr lang="en-US" dirty="0" err="1" smtClean="0"/>
              <a:t>sedangkan</a:t>
            </a:r>
            <a:r>
              <a:rPr lang="en-US" dirty="0" smtClean="0"/>
              <a:t> </a:t>
            </a:r>
            <a:r>
              <a:rPr lang="en-US" dirty="0" err="1" smtClean="0"/>
              <a:t>mereka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mengharapkan</a:t>
            </a:r>
            <a:r>
              <a:rPr lang="en-US" dirty="0" smtClean="0"/>
              <a:t> </a:t>
            </a:r>
            <a:r>
              <a:rPr lang="en-US" dirty="0" err="1" smtClean="0"/>
              <a:t>perubahan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reformasi</a:t>
            </a:r>
            <a:r>
              <a:rPr lang="en-US" dirty="0" smtClean="0"/>
              <a:t> </a:t>
            </a:r>
            <a:r>
              <a:rPr lang="en-US" dirty="0" err="1" smtClean="0"/>
              <a:t>duduk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sebelah</a:t>
            </a:r>
            <a:r>
              <a:rPr lang="en-US" dirty="0" smtClean="0"/>
              <a:t> </a:t>
            </a:r>
            <a:r>
              <a:rPr lang="en-US" dirty="0" err="1" smtClean="0"/>
              <a:t>kiri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4" name="Picture 6" descr="http://topsplaying.com/wp-content/uploads/2011/07/Stopping-the-Russian-ultranationalist-Yuri-Treskayev-mission-150x15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52400"/>
            <a:ext cx="9144000" cy="70104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92162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</a:rPr>
              <a:t>PEMBEDAAN PARPOL SECARA IDEOLOGIS</a:t>
            </a:r>
            <a:endParaRPr lang="en-US" sz="4000" b="1" dirty="0">
              <a:solidFill>
                <a:schemeClr val="bg1"/>
              </a:solidFill>
            </a:endParaRPr>
          </a:p>
        </p:txBody>
      </p:sp>
      <p:graphicFrame>
        <p:nvGraphicFramePr>
          <p:cNvPr id="4" name="Group 17"/>
          <p:cNvGraphicFramePr>
            <a:graphicFrameLocks noGrp="1"/>
          </p:cNvGraphicFramePr>
          <p:nvPr>
            <p:ph/>
          </p:nvPr>
        </p:nvGraphicFramePr>
        <p:xfrm>
          <a:off x="609600" y="1447800"/>
          <a:ext cx="7772400" cy="2667000"/>
        </p:xfrm>
        <a:graphic>
          <a:graphicData uri="http://schemas.openxmlformats.org/drawingml/2006/table">
            <a:tbl>
              <a:tblPr>
                <a:tableStyleId>{AF606853-7671-496A-8E4F-DF71F8EC918B}</a:tableStyleId>
              </a:tblPr>
              <a:tblGrid>
                <a:gridCol w="3733800"/>
                <a:gridCol w="4038600"/>
              </a:tblGrid>
              <a:tr h="54894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KIRI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</a:rPr>
                        <a:t>KANAN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1180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Perubahan</a:t>
                      </a:r>
                      <a:r>
                        <a:rPr kumimoji="0" lang="en-US" sz="2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Inklusif</a:t>
                      </a:r>
                      <a:r>
                        <a:rPr kumimoji="0" lang="en-US" sz="2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– </a:t>
                      </a:r>
                      <a:r>
                        <a:rPr kumimoji="0" lang="en-US" sz="28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Kesetaraan</a:t>
                      </a:r>
                      <a:endParaRPr kumimoji="0" lang="en-US" sz="2800" b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Intervensi</a:t>
                      </a:r>
                      <a:r>
                        <a:rPr kumimoji="0" lang="en-US" sz="2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kumimoji="0" lang="en-US" sz="28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negara</a:t>
                      </a:r>
                      <a:endParaRPr kumimoji="0" lang="en-US" sz="2800" b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Hak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</a:rPr>
                        <a:t>Status Quo- </a:t>
                      </a:r>
                      <a:r>
                        <a:rPr kumimoji="0" lang="en-US" sz="28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</a:rPr>
                        <a:t>Konservatif</a:t>
                      </a:r>
                      <a:endParaRPr kumimoji="0" lang="en-US" sz="2800" b="1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</a:rPr>
                        <a:t>Eksklusif</a:t>
                      </a:r>
                      <a:r>
                        <a:rPr kumimoji="0" lang="en-US" sz="2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</a:rPr>
                        <a:t> – privilege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</a:rPr>
                        <a:t>Pasar</a:t>
                      </a:r>
                      <a:r>
                        <a:rPr kumimoji="0" lang="en-US" sz="2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</a:rPr>
                        <a:t> </a:t>
                      </a:r>
                      <a:r>
                        <a:rPr kumimoji="0" lang="en-US" sz="28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</a:rPr>
                        <a:t>Bebas</a:t>
                      </a:r>
                      <a:endParaRPr kumimoji="0" lang="en-US" sz="2800" b="1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</a:rPr>
                        <a:t>Kewajiban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4495800"/>
            <a:ext cx="8686800" cy="1828800"/>
          </a:xfr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normAutofit fontScale="92500"/>
          </a:bodyPr>
          <a:lstStyle/>
          <a:p>
            <a:r>
              <a:rPr lang="en-US" dirty="0" err="1"/>
              <a:t>Polarisasi</a:t>
            </a:r>
            <a:r>
              <a:rPr lang="en-US" dirty="0"/>
              <a:t> </a:t>
            </a:r>
            <a:r>
              <a:rPr lang="en-US" dirty="0" err="1"/>
              <a:t>Ideologi</a:t>
            </a:r>
            <a:r>
              <a:rPr lang="en-US" dirty="0"/>
              <a:t> </a:t>
            </a:r>
            <a:r>
              <a:rPr lang="en-US" dirty="0" err="1"/>
              <a:t>kemudian</a:t>
            </a:r>
            <a:r>
              <a:rPr lang="en-US" dirty="0"/>
              <a:t>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jarak</a:t>
            </a:r>
            <a:r>
              <a:rPr lang="en-US" dirty="0"/>
              <a:t> </a:t>
            </a:r>
            <a:r>
              <a:rPr lang="en-US" dirty="0" err="1"/>
              <a:t>pemisah</a:t>
            </a:r>
            <a:r>
              <a:rPr lang="en-US" dirty="0"/>
              <a:t> </a:t>
            </a:r>
            <a:r>
              <a:rPr lang="en-US" dirty="0" err="1"/>
              <a:t>antar</a:t>
            </a:r>
            <a:r>
              <a:rPr lang="en-US" dirty="0"/>
              <a:t> </a:t>
            </a:r>
            <a:r>
              <a:rPr lang="en-US" dirty="0" err="1"/>
              <a:t>parpol</a:t>
            </a:r>
            <a:r>
              <a:rPr lang="en-US" dirty="0"/>
              <a:t> </a:t>
            </a:r>
            <a:r>
              <a:rPr lang="en-US" dirty="0" err="1"/>
              <a:t>misalnya</a:t>
            </a:r>
            <a:r>
              <a:rPr lang="en-US" dirty="0"/>
              <a:t> </a:t>
            </a:r>
            <a:r>
              <a:rPr lang="en-US" dirty="0" err="1"/>
              <a:t>antara</a:t>
            </a:r>
            <a:r>
              <a:rPr lang="en-US" dirty="0"/>
              <a:t> </a:t>
            </a:r>
            <a:r>
              <a:rPr lang="en-US" dirty="0" err="1"/>
              <a:t>Ultranasionalis</a:t>
            </a:r>
            <a:r>
              <a:rPr lang="en-US" dirty="0"/>
              <a:t> </a:t>
            </a:r>
            <a:r>
              <a:rPr lang="en-US" dirty="0" err="1"/>
              <a:t>di</a:t>
            </a:r>
            <a:r>
              <a:rPr lang="en-US" dirty="0"/>
              <a:t> </a:t>
            </a:r>
            <a:r>
              <a:rPr lang="en-US" dirty="0" err="1"/>
              <a:t>sayap</a:t>
            </a:r>
            <a:r>
              <a:rPr lang="en-US" dirty="0"/>
              <a:t> </a:t>
            </a:r>
            <a:r>
              <a:rPr lang="en-US" dirty="0" err="1"/>
              <a:t>kanan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komunisme</a:t>
            </a:r>
            <a:r>
              <a:rPr lang="en-US" dirty="0"/>
              <a:t> </a:t>
            </a:r>
            <a:r>
              <a:rPr lang="en-US" dirty="0" err="1"/>
              <a:t>di</a:t>
            </a:r>
            <a:r>
              <a:rPr lang="en-US" dirty="0"/>
              <a:t> </a:t>
            </a:r>
            <a:r>
              <a:rPr lang="en-US" dirty="0" err="1"/>
              <a:t>sayap</a:t>
            </a:r>
            <a:r>
              <a:rPr lang="en-US" dirty="0"/>
              <a:t> </a:t>
            </a:r>
            <a:r>
              <a:rPr lang="en-US" dirty="0" err="1" smtClean="0"/>
              <a:t>kiri</a:t>
            </a:r>
            <a:endParaRPr lang="en-US" dirty="0"/>
          </a:p>
        </p:txBody>
      </p:sp>
      <p:sp>
        <p:nvSpPr>
          <p:cNvPr id="27650" name="AutoShape 2" descr="http://images.wikia.com/callofduty/images/f/fe/Ultranationalistflag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52" name="AutoShape 4" descr="http://images.wikia.com/callofduty/images/f/fe/Ultranationalistflag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2" name="Picture 6" descr="http://www.independent.co.uk/multimedia/archive/00041/IN5353633Protestors-_41318t.jp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792162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</a:rPr>
              <a:t>DEFINISI PARTAI POLITIK</a:t>
            </a:r>
            <a:endParaRPr lang="en-US" sz="4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371600"/>
            <a:ext cx="7315200" cy="2362199"/>
          </a:xfrm>
          <a:solidFill>
            <a:srgbClr val="FF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Karl J. </a:t>
            </a:r>
            <a:r>
              <a:rPr lang="en-US" dirty="0" err="1" smtClean="0">
                <a:solidFill>
                  <a:schemeClr val="bg1"/>
                </a:solidFill>
              </a:rPr>
              <a:t>Frederich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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Parpol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adlh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sekelompok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orang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yg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terorganisir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scr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stabil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dengan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tujuan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merebut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atau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mempertahankan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penguasaan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terhadap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pemerintahan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bagi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pimpinan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partainya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dan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berdasarkan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penguasaan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ini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memberikan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kepada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anggota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partainya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kemanfaatan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secara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idiil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dan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materiil</a:t>
            </a:r>
            <a:endParaRPr lang="en-US" dirty="0" smtClean="0">
              <a:solidFill>
                <a:schemeClr val="bg1"/>
              </a:solidFill>
            </a:endParaRPr>
          </a:p>
        </p:txBody>
      </p:sp>
      <p:pic>
        <p:nvPicPr>
          <p:cNvPr id="29698" name="Picture 2" descr="http://www.ipsa.org/sites/default/files/page/Presidents/friedrich_gettyimage_5066690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371600"/>
            <a:ext cx="1838024" cy="2362200"/>
          </a:xfrm>
          <a:prstGeom prst="rect">
            <a:avLst/>
          </a:prstGeom>
          <a:noFill/>
        </p:spPr>
      </p:pic>
      <p:pic>
        <p:nvPicPr>
          <p:cNvPr id="29700" name="Picture 4" descr="http://tu-dresden.de/die_tu_dresden/fakultaeten/philosophische_fakultaet/fak/europa/projects/pictures/edition_sigmundneumann_1_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01073" y="4114800"/>
            <a:ext cx="1842927" cy="2343150"/>
          </a:xfrm>
          <a:prstGeom prst="rect">
            <a:avLst/>
          </a:prstGeom>
          <a:noFill/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0" y="4114800"/>
            <a:ext cx="7315200" cy="2362199"/>
          </a:xfrm>
          <a:prstGeom prst="rect">
            <a:avLst/>
          </a:prstGeom>
          <a:solidFill>
            <a:srgbClr val="FF0000"/>
          </a:solidFill>
          <a:ln w="25400" cap="flat" cmpd="sng" algn="ctr">
            <a:noFill/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Sigmund Neumann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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Parpol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adlh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organisasi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dari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aktivis-aktivis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politik</a:t>
            </a:r>
            <a:r>
              <a:rPr lang="en-US" sz="2400" dirty="0" smtClean="0">
                <a:sym typeface="Wingdings" pitchFamily="2" charset="2"/>
              </a:rPr>
              <a:t> yang </a:t>
            </a:r>
            <a:r>
              <a:rPr lang="en-US" sz="2400" dirty="0" err="1" smtClean="0">
                <a:sym typeface="Wingdings" pitchFamily="2" charset="2"/>
              </a:rPr>
              <a:t>berusaha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utk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menguasai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kekuasaan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pemerintahan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serta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merebut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dukungan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rakyat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melalui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persaingan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dengan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suatu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golongan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atau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golongan</a:t>
            </a:r>
            <a:r>
              <a:rPr lang="en-US" sz="2400" dirty="0" smtClean="0">
                <a:sym typeface="Wingdings" pitchFamily="2" charset="2"/>
              </a:rPr>
              <a:t> lain yang </a:t>
            </a:r>
            <a:r>
              <a:rPr lang="en-US" sz="2400" dirty="0" err="1" smtClean="0">
                <a:sym typeface="Wingdings" pitchFamily="2" charset="2"/>
              </a:rPr>
              <a:t>mempeunyai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pandangan</a:t>
            </a:r>
            <a:r>
              <a:rPr lang="en-US" sz="2400" dirty="0" smtClean="0">
                <a:sym typeface="Wingdings" pitchFamily="2" charset="2"/>
              </a:rPr>
              <a:t> yang </a:t>
            </a:r>
            <a:r>
              <a:rPr lang="en-US" sz="2400" dirty="0" err="1" smtClean="0">
                <a:sym typeface="Wingdings" pitchFamily="2" charset="2"/>
              </a:rPr>
              <a:t>berbeda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543</TotalTime>
  <Words>943</Words>
  <Application>Microsoft Office PowerPoint</Application>
  <PresentationFormat>On-screen Show (4:3)</PresentationFormat>
  <Paragraphs>119</Paragraphs>
  <Slides>19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ILMU POLITIK</vt:lpstr>
      <vt:lpstr>AWAL PERKEMBANGAN PARTAI POLITIK</vt:lpstr>
      <vt:lpstr>PATRONAGE PARTY (MASS PARTY)</vt:lpstr>
      <vt:lpstr>IDEOLIGICAL POLITICAL PARTY (CADRES PARTY)</vt:lpstr>
      <vt:lpstr>TEORI KEMUNCULAN PARTAI POLITIK</vt:lpstr>
      <vt:lpstr>CARA KERJA PARTAI POLITIK</vt:lpstr>
      <vt:lpstr>POLARISASI IDEOLOGIS PARTAI POLITIK </vt:lpstr>
      <vt:lpstr>PEMBEDAAN PARPOL SECARA IDEOLOGIS</vt:lpstr>
      <vt:lpstr>DEFINISI PARTAI POLITIK</vt:lpstr>
      <vt:lpstr>Slide 10</vt:lpstr>
      <vt:lpstr>FUNGSI PARTAI POLITIK</vt:lpstr>
      <vt:lpstr>REPRESENTATION</vt:lpstr>
      <vt:lpstr>STABLE GOVERNMENT</vt:lpstr>
      <vt:lpstr>PARTICIPATION</vt:lpstr>
      <vt:lpstr>RECRUITMENT</vt:lpstr>
      <vt:lpstr>POLICY FORMULATION</vt:lpstr>
      <vt:lpstr>SISTEM KEPARTAIAN</vt:lpstr>
      <vt:lpstr>continued</vt:lpstr>
      <vt:lpstr>Slide 19</vt:lpstr>
    </vt:vector>
  </TitlesOfParts>
  <Company>TeAm DiGiT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ILMU POLITIK</dc:title>
  <dc:creator>DiGiT</dc:creator>
  <cp:lastModifiedBy>Acer</cp:lastModifiedBy>
  <cp:revision>55</cp:revision>
  <dcterms:created xsi:type="dcterms:W3CDTF">2011-10-23T00:31:10Z</dcterms:created>
  <dcterms:modified xsi:type="dcterms:W3CDTF">2012-07-08T23:36:24Z</dcterms:modified>
</cp:coreProperties>
</file>