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60" r:id="rId3"/>
    <p:sldId id="558" r:id="rId4"/>
    <p:sldId id="608" r:id="rId5"/>
    <p:sldId id="609" r:id="rId6"/>
    <p:sldId id="632" r:id="rId7"/>
    <p:sldId id="633" r:id="rId8"/>
    <p:sldId id="620" r:id="rId9"/>
    <p:sldId id="572" r:id="rId10"/>
    <p:sldId id="621" r:id="rId11"/>
    <p:sldId id="623" r:id="rId12"/>
    <p:sldId id="631" r:id="rId13"/>
    <p:sldId id="624" r:id="rId14"/>
    <p:sldId id="630" r:id="rId15"/>
    <p:sldId id="625" r:id="rId16"/>
    <p:sldId id="492" r:id="rId17"/>
    <p:sldId id="622" r:id="rId18"/>
    <p:sldId id="626" r:id="rId19"/>
    <p:sldId id="634" r:id="rId20"/>
    <p:sldId id="627" r:id="rId21"/>
    <p:sldId id="628" r:id="rId22"/>
    <p:sldId id="629" r:id="rId23"/>
    <p:sldId id="281" r:id="rId24"/>
    <p:sldId id="379" r:id="rId25"/>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00"/>
    <a:srgbClr val="FF0066"/>
    <a:srgbClr val="004C00"/>
    <a:srgbClr val="FFFFCC"/>
    <a:srgbClr val="FFFF99"/>
    <a:srgbClr val="FFCCFF"/>
    <a:srgbClr val="99FF99"/>
    <a:srgbClr val="0033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FECB4D8-DB02-4DC6-A0A2-4F2EBAE1DC90}" styleName="نمط متوسط 1 - تمييز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نمط فاتح 3 - تميي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39" autoAdjust="0"/>
    <p:restoredTop sz="94660"/>
  </p:normalViewPr>
  <p:slideViewPr>
    <p:cSldViewPr>
      <p:cViewPr varScale="1">
        <p:scale>
          <a:sx n="68" d="100"/>
          <a:sy n="68" d="100"/>
        </p:scale>
        <p:origin x="-136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842A2387-CCBF-4015-8D6F-29001AB95501}" type="datetimeFigureOut">
              <a:rPr lang="en-US"/>
              <a:pPr>
                <a:defRPr/>
              </a:pPr>
              <a:t>12/5/2011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D238BFB6-825D-4720-B140-7D032CE34CC8}" type="slidenum">
              <a:rPr lang="en-US"/>
              <a:pPr>
                <a:defRPr/>
              </a:pPr>
              <a:t>‹#›</a:t>
            </a:fld>
            <a:endParaRPr lang="en-US"/>
          </a:p>
        </p:txBody>
      </p:sp>
    </p:spTree>
    <p:extLst>
      <p:ext uri="{BB962C8B-B14F-4D97-AF65-F5344CB8AC3E}">
        <p14:creationId xmlns:p14="http://schemas.microsoft.com/office/powerpoint/2010/main" val="277211583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B7D6E23-1596-4234-905B-6284ACA992AE}" type="datetimeFigureOut">
              <a:rPr lang="en-US"/>
              <a:pPr>
                <a:defRPr/>
              </a:pPr>
              <a:t>12/5/2011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81778E2-7188-4BB7-A85C-FFC0257D383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C1E56A-0E5A-4372-9440-62F7C7F65523}" type="datetimeFigureOut">
              <a:rPr lang="en-US"/>
              <a:pPr>
                <a:defRPr/>
              </a:pPr>
              <a:t>12/5/2011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1A5BA41-50AC-47D3-9EA3-E82A800EB2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C6DCD0-8BD1-4E69-B18C-6376C1AD33FB}" type="datetimeFigureOut">
              <a:rPr lang="en-US"/>
              <a:pPr>
                <a:defRPr/>
              </a:pPr>
              <a:t>12/5/2011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B1E2E7A-9FE0-4748-B814-23359DF6706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6C382F1-0C72-4881-8C72-1C91944545E5}" type="datetimeFigureOut">
              <a:rPr lang="en-US"/>
              <a:pPr>
                <a:defRPr/>
              </a:pPr>
              <a:t>12/5/2011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8139AED-8054-4715-89B9-A601C3294CC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6B3001-5BB7-4C18-B104-6ECB7CC59D2D}" type="datetimeFigureOut">
              <a:rPr lang="en-US"/>
              <a:pPr>
                <a:defRPr/>
              </a:pPr>
              <a:t>12/5/2011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61BA3BA-6337-4ADB-9EB1-07E5DC73E92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15E7086-7E90-4BC9-818D-0BE76ADC727B}" type="datetimeFigureOut">
              <a:rPr lang="en-US"/>
              <a:pPr>
                <a:defRPr/>
              </a:pPr>
              <a:t>12/5/2011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6A62739-B495-43FF-B41B-1AE0021C63F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41EC410-2B30-4D8D-B99F-BDC1124E2E4E}" type="datetimeFigureOut">
              <a:rPr lang="en-US"/>
              <a:pPr>
                <a:defRPr/>
              </a:pPr>
              <a:t>12/5/2011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354F44A-EDA2-478A-BEAE-2E4C56C2773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9B67512-EB83-444F-B01A-02ACB1AFA747}" type="datetimeFigureOut">
              <a:rPr lang="en-US"/>
              <a:pPr>
                <a:defRPr/>
              </a:pPr>
              <a:t>12/5/2011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66F460A-2AED-4F67-ACB7-5BB05873FAF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C0163B3-35D1-462E-AC3A-0E1E596C9FB3}" type="datetimeFigureOut">
              <a:rPr lang="en-US"/>
              <a:pPr>
                <a:defRPr/>
              </a:pPr>
              <a:t>12/5/2011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9D5F14C-A115-4E40-83ED-04DE2116A6A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DB9A895-052E-4B0E-AB9A-52E816E60C27}" type="datetimeFigureOut">
              <a:rPr lang="en-US"/>
              <a:pPr>
                <a:defRPr/>
              </a:pPr>
              <a:t>12/5/2011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15A0F6D-E0B1-437E-9F5E-C4C32326D90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A25CC9B-5BF3-4176-BA7A-4294760739A4}" type="datetimeFigureOut">
              <a:rPr lang="en-US"/>
              <a:pPr>
                <a:defRPr/>
              </a:pPr>
              <a:t>12/5/2011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F4E2C3B-07F6-4578-BDA6-AE6B0094453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0" fontAlgn="auto">
              <a:spcBef>
                <a:spcPts val="0"/>
              </a:spcBef>
              <a:spcAft>
                <a:spcPts val="0"/>
              </a:spcAft>
              <a:defRPr sz="1200" smtClean="0">
                <a:solidFill>
                  <a:schemeClr val="tx1">
                    <a:tint val="75000"/>
                  </a:schemeClr>
                </a:solidFill>
                <a:latin typeface="+mn-lt"/>
                <a:cs typeface="+mn-cs"/>
              </a:defRPr>
            </a:lvl1pPr>
          </a:lstStyle>
          <a:p>
            <a:pPr>
              <a:defRPr/>
            </a:pPr>
            <a:fld id="{D86F9533-85BB-4C83-A2ED-F1BAE100593D}" type="datetimeFigureOut">
              <a:rPr lang="en-US"/>
              <a:pPr>
                <a:defRPr/>
              </a:pPr>
              <a:t>12/5/2011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0"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rtl="0" fontAlgn="auto">
              <a:spcBef>
                <a:spcPts val="0"/>
              </a:spcBef>
              <a:spcAft>
                <a:spcPts val="0"/>
              </a:spcAft>
              <a:defRPr sz="1200" smtClean="0">
                <a:solidFill>
                  <a:schemeClr val="tx1">
                    <a:tint val="75000"/>
                  </a:schemeClr>
                </a:solidFill>
                <a:latin typeface="+mn-lt"/>
                <a:cs typeface="+mn-cs"/>
              </a:defRPr>
            </a:lvl1pPr>
          </a:lstStyle>
          <a:p>
            <a:pPr>
              <a:defRPr/>
            </a:pPr>
            <a:fld id="{324117B7-B92F-4120-9991-E26FDF22570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7.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9.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hmad\Desktop\علم العقاقير-ايبلا- سنة ثانية\الجلسة 1 عقاقير\herb-green.gif"/>
          <p:cNvPicPr>
            <a:picLocks noChangeAspect="1" noChangeArrowheads="1"/>
          </p:cNvPicPr>
          <p:nvPr/>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Lst>
          </a:blip>
          <a:srcRect/>
          <a:stretch>
            <a:fillRect/>
          </a:stretch>
        </p:blipFill>
        <p:spPr bwMode="auto">
          <a:xfrm>
            <a:off x="6732240" y="1916832"/>
            <a:ext cx="1728192" cy="1431930"/>
          </a:xfrm>
          <a:prstGeom prst="rect">
            <a:avLst/>
          </a:prstGeom>
          <a:noFill/>
        </p:spPr>
      </p:pic>
      <p:pic>
        <p:nvPicPr>
          <p:cNvPr id="2051" name="Picture 2"/>
          <p:cNvPicPr>
            <a:picLocks noChangeAspect="1" noChangeArrowheads="1"/>
          </p:cNvPicPr>
          <p:nvPr/>
        </p:nvPicPr>
        <p:blipFill>
          <a:blip r:embed="rId4" cstate="print">
            <a:clrChange>
              <a:clrFrom>
                <a:srgbClr val="FFFFE7"/>
              </a:clrFrom>
              <a:clrTo>
                <a:srgbClr val="FFFFE7">
                  <a:alpha val="0"/>
                </a:srgbClr>
              </a:clrTo>
            </a:clrChange>
            <a:duotone>
              <a:schemeClr val="accent2">
                <a:shade val="45000"/>
                <a:satMod val="135000"/>
              </a:schemeClr>
              <a:prstClr val="white"/>
            </a:duotone>
          </a:blip>
          <a:srcRect l="1855" t="67383" r="20703" b="18945"/>
          <a:stretch>
            <a:fillRect/>
          </a:stretch>
        </p:blipFill>
        <p:spPr bwMode="auto">
          <a:xfrm>
            <a:off x="0" y="5902325"/>
            <a:ext cx="9144000" cy="955675"/>
          </a:xfrm>
          <a:prstGeom prst="rect">
            <a:avLst/>
          </a:prstGeom>
          <a:noFill/>
          <a:ln w="9525">
            <a:noFill/>
            <a:miter lim="800000"/>
            <a:headEnd/>
            <a:tailEnd/>
          </a:ln>
        </p:spPr>
      </p:pic>
      <p:pic>
        <p:nvPicPr>
          <p:cNvPr id="2052" name="Picture 2"/>
          <p:cNvPicPr>
            <a:picLocks noChangeAspect="1" noChangeArrowheads="1"/>
          </p:cNvPicPr>
          <p:nvPr/>
        </p:nvPicPr>
        <p:blipFill>
          <a:blip r:embed="rId5" cstate="print">
            <a:clrChange>
              <a:clrFrom>
                <a:srgbClr val="FFFFE7"/>
              </a:clrFrom>
              <a:clrTo>
                <a:srgbClr val="FFFFE7">
                  <a:alpha val="0"/>
                </a:srgbClr>
              </a:clrTo>
            </a:clrChange>
            <a:duotone>
              <a:schemeClr val="accent2">
                <a:shade val="45000"/>
                <a:satMod val="135000"/>
              </a:schemeClr>
              <a:prstClr val="white"/>
            </a:duotone>
          </a:blip>
          <a:srcRect l="20703" t="18945" r="1855" b="67383"/>
          <a:stretch>
            <a:fillRect/>
          </a:stretch>
        </p:blipFill>
        <p:spPr bwMode="auto">
          <a:xfrm>
            <a:off x="0" y="0"/>
            <a:ext cx="9144000" cy="955675"/>
          </a:xfrm>
          <a:prstGeom prst="rect">
            <a:avLst/>
          </a:prstGeom>
          <a:noFill/>
          <a:ln w="9525">
            <a:noFill/>
            <a:miter lim="800000"/>
            <a:headEnd/>
            <a:tailEnd/>
          </a:ln>
        </p:spPr>
      </p:pic>
      <p:sp>
        <p:nvSpPr>
          <p:cNvPr id="6" name="مستطيل مستدير الزوايا 5"/>
          <p:cNvSpPr/>
          <p:nvPr/>
        </p:nvSpPr>
        <p:spPr>
          <a:xfrm>
            <a:off x="0" y="2348880"/>
            <a:ext cx="9144000" cy="8640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lnSpc>
                <a:spcPct val="150000"/>
              </a:lnSpc>
              <a:spcBef>
                <a:spcPts val="0"/>
              </a:spcBef>
              <a:spcAft>
                <a:spcPts val="0"/>
              </a:spcAft>
              <a:defRPr/>
            </a:pPr>
            <a:r>
              <a:rPr lang="ar-SY" sz="4800" dirty="0" smtClean="0">
                <a:solidFill>
                  <a:schemeClr val="tx1"/>
                </a:solidFill>
                <a:latin typeface="Andalus" pitchFamily="18" charset="-78"/>
                <a:cs typeface="Andalus" pitchFamily="18" charset="-78"/>
              </a:rPr>
              <a:t>الجلسة العملية الثالثة </a:t>
            </a:r>
            <a:r>
              <a:rPr lang="ar-SY" sz="4800" dirty="0">
                <a:solidFill>
                  <a:schemeClr val="tx1"/>
                </a:solidFill>
                <a:latin typeface="Andalus" pitchFamily="18" charset="-78"/>
                <a:cs typeface="Andalus" pitchFamily="18" charset="-78"/>
              </a:rPr>
              <a:t>عشرة</a:t>
            </a:r>
            <a:endParaRPr lang="ar-SY" sz="4800" dirty="0" smtClean="0">
              <a:solidFill>
                <a:schemeClr val="tx1"/>
              </a:solidFill>
              <a:latin typeface="Andalus" pitchFamily="18" charset="-78"/>
              <a:cs typeface="Andalus" pitchFamily="18" charset="-78"/>
            </a:endParaRPr>
          </a:p>
        </p:txBody>
      </p:sp>
      <p:sp>
        <p:nvSpPr>
          <p:cNvPr id="13" name="مستطيل مستدير الزوايا 12"/>
          <p:cNvSpPr/>
          <p:nvPr/>
        </p:nvSpPr>
        <p:spPr>
          <a:xfrm>
            <a:off x="179512" y="3501008"/>
            <a:ext cx="8784976" cy="2232248"/>
          </a:xfrm>
          <a:prstGeom prst="roundRect">
            <a:avLst>
              <a:gd name="adj" fmla="val 12606"/>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lnSpc>
                <a:spcPct val="150000"/>
              </a:lnSpc>
              <a:spcBef>
                <a:spcPts val="0"/>
              </a:spcBef>
              <a:spcAft>
                <a:spcPts val="0"/>
              </a:spcAft>
              <a:defRPr/>
            </a:pPr>
            <a:r>
              <a:rPr lang="ar-SA" sz="3200" b="1" dirty="0" err="1">
                <a:solidFill>
                  <a:srgbClr val="FF0000"/>
                </a:solidFill>
                <a:cs typeface="Traditional Arabic" pitchFamily="2" charset="-78"/>
              </a:rPr>
              <a:t>الشايات</a:t>
            </a:r>
            <a:r>
              <a:rPr lang="ar-SA" sz="3200" b="1" dirty="0">
                <a:solidFill>
                  <a:srgbClr val="FF0000"/>
                </a:solidFill>
                <a:cs typeface="Traditional Arabic" pitchFamily="2" charset="-78"/>
              </a:rPr>
              <a:t> الطبية المستخدمة في أمراض الجهاز </a:t>
            </a:r>
            <a:r>
              <a:rPr lang="ar-SY" sz="3200" b="1" dirty="0">
                <a:solidFill>
                  <a:srgbClr val="FF0000"/>
                </a:solidFill>
                <a:cs typeface="Traditional Arabic" pitchFamily="2" charset="-78"/>
              </a:rPr>
              <a:t>البولي التناسلي </a:t>
            </a:r>
            <a:r>
              <a:rPr lang="ar-SA" sz="3200" b="1" dirty="0" smtClean="0">
                <a:solidFill>
                  <a:srgbClr val="FF0000"/>
                </a:solidFill>
                <a:cs typeface="Traditional Arabic" pitchFamily="2" charset="-78"/>
              </a:rPr>
              <a:t>(</a:t>
            </a:r>
            <a:r>
              <a:rPr lang="en-US" sz="3200" b="1" dirty="0" smtClean="0">
                <a:solidFill>
                  <a:srgbClr val="FF0000"/>
                </a:solidFill>
                <a:cs typeface="Traditional Arabic" pitchFamily="2" charset="-78"/>
              </a:rPr>
              <a:t>2</a:t>
            </a:r>
            <a:r>
              <a:rPr lang="ar-SA" sz="3200" b="1" dirty="0" smtClean="0">
                <a:solidFill>
                  <a:srgbClr val="FF0000"/>
                </a:solidFill>
                <a:cs typeface="Traditional Arabic" pitchFamily="2" charset="-78"/>
              </a:rPr>
              <a:t>)</a:t>
            </a:r>
            <a:endParaRPr lang="ar-SA" sz="3200" b="1" dirty="0">
              <a:solidFill>
                <a:srgbClr val="FF0000"/>
              </a:solidFill>
              <a:cs typeface="Traditional Arabic" pitchFamily="2" charset="-78"/>
            </a:endParaRPr>
          </a:p>
          <a:p>
            <a:pPr algn="ctr" fontAlgn="auto">
              <a:lnSpc>
                <a:spcPct val="150000"/>
              </a:lnSpc>
              <a:spcBef>
                <a:spcPts val="0"/>
              </a:spcBef>
              <a:spcAft>
                <a:spcPts val="0"/>
              </a:spcAft>
              <a:defRPr/>
            </a:pPr>
            <a:r>
              <a:rPr lang="ar-SA" sz="3200" b="1" dirty="0">
                <a:solidFill>
                  <a:srgbClr val="3333FF"/>
                </a:solidFill>
                <a:cs typeface="Traditional Arabic" pitchFamily="2" charset="-78"/>
              </a:rPr>
              <a:t>- تضخم البروستات </a:t>
            </a:r>
            <a:r>
              <a:rPr lang="en-US" sz="3200" b="1" dirty="0">
                <a:solidFill>
                  <a:srgbClr val="3333FF"/>
                </a:solidFill>
                <a:cs typeface="Traditional Arabic" pitchFamily="2" charset="-78"/>
              </a:rPr>
              <a:t>Benign Prostatic Hyperplasia (BPH)</a:t>
            </a:r>
          </a:p>
          <a:p>
            <a:pPr algn="ctr" fontAlgn="auto">
              <a:lnSpc>
                <a:spcPct val="150000"/>
              </a:lnSpc>
              <a:spcBef>
                <a:spcPts val="0"/>
              </a:spcBef>
              <a:spcAft>
                <a:spcPts val="0"/>
              </a:spcAft>
              <a:defRPr/>
            </a:pPr>
            <a:r>
              <a:rPr lang="en-US" sz="3200" b="1" dirty="0">
                <a:solidFill>
                  <a:srgbClr val="3333FF"/>
                </a:solidFill>
                <a:cs typeface="Traditional Arabic" pitchFamily="2" charset="-78"/>
              </a:rPr>
              <a:t>- </a:t>
            </a:r>
            <a:r>
              <a:rPr lang="ar-SY" sz="3200" b="1" dirty="0" smtClean="0">
                <a:solidFill>
                  <a:srgbClr val="3333FF"/>
                </a:solidFill>
                <a:cs typeface="Traditional Arabic" pitchFamily="2" charset="-78"/>
              </a:rPr>
              <a:t>التشنج </a:t>
            </a:r>
            <a:r>
              <a:rPr lang="ar-SA" sz="3200" b="1" dirty="0" smtClean="0">
                <a:solidFill>
                  <a:srgbClr val="3333FF"/>
                </a:solidFill>
                <a:cs typeface="Traditional Arabic" pitchFamily="2" charset="-78"/>
              </a:rPr>
              <a:t>الكلوي </a:t>
            </a:r>
            <a:r>
              <a:rPr lang="ar-SY" sz="3200" b="1" dirty="0" smtClean="0">
                <a:solidFill>
                  <a:srgbClr val="3333FF"/>
                </a:solidFill>
                <a:cs typeface="Traditional Arabic" pitchFamily="2" charset="-78"/>
              </a:rPr>
              <a:t> </a:t>
            </a:r>
            <a:r>
              <a:rPr lang="en-US" sz="3200" b="1" dirty="0">
                <a:solidFill>
                  <a:srgbClr val="3333FF"/>
                </a:solidFill>
                <a:cs typeface="Traditional Arabic" pitchFamily="2" charset="-78"/>
              </a:rPr>
              <a:t>Renal Colic</a:t>
            </a:r>
            <a:endParaRPr lang="ar-SY" sz="3200" b="1" dirty="0" smtClean="0">
              <a:solidFill>
                <a:srgbClr val="3333FF"/>
              </a:solidFill>
              <a:cs typeface="Traditional Arabic" pitchFamily="2" charset="-78"/>
            </a:endParaRPr>
          </a:p>
        </p:txBody>
      </p:sp>
      <p:sp>
        <p:nvSpPr>
          <p:cNvPr id="14" name="مستطيل مستدير الزوايا 13"/>
          <p:cNvSpPr/>
          <p:nvPr/>
        </p:nvSpPr>
        <p:spPr>
          <a:xfrm>
            <a:off x="0" y="476672"/>
            <a:ext cx="9144000" cy="1857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ar-SY"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a:t>
            </a:r>
            <a:r>
              <a:rPr lang="ar-SY"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كلية الصيدلة             </a:t>
            </a:r>
            <a:r>
              <a:rPr lang="ar-SY"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المستوى </a:t>
            </a:r>
            <a:r>
              <a:rPr lang="ar-SY" sz="2400" dirty="0" smtClean="0">
                <a:solidFill>
                  <a:schemeClr val="tx1"/>
                </a:solidFill>
                <a:latin typeface="Andalus" pitchFamily="18" charset="-78"/>
                <a:cs typeface="Andalus" pitchFamily="18" charset="-78"/>
              </a:rPr>
              <a:t>الثالث</a:t>
            </a:r>
            <a:endParaRPr lang="en-US" sz="2400" dirty="0" smtClean="0">
              <a:solidFill>
                <a:schemeClr val="tx1"/>
              </a:solidFill>
              <a:latin typeface="Andalus" pitchFamily="18" charset="-78"/>
              <a:cs typeface="Andalus" pitchFamily="18" charset="-78"/>
            </a:endParaRPr>
          </a:p>
          <a:p>
            <a:pPr fontAlgn="auto">
              <a:spcBef>
                <a:spcPts val="0"/>
              </a:spcBef>
              <a:spcAft>
                <a:spcPts val="0"/>
              </a:spcAft>
              <a:defRPr/>
            </a:pPr>
            <a:r>
              <a:rPr lang="ar-SA" sz="2400" dirty="0" smtClean="0">
                <a:solidFill>
                  <a:schemeClr val="tx1"/>
                </a:solidFill>
                <a:latin typeface="Andalus" pitchFamily="18" charset="-78"/>
                <a:cs typeface="Andalus" pitchFamily="18" charset="-78"/>
              </a:rPr>
              <a:t>العقاقير</a:t>
            </a:r>
            <a:r>
              <a:rPr lang="ar-SY" sz="2400" dirty="0" smtClean="0">
                <a:solidFill>
                  <a:schemeClr val="tx1"/>
                </a:solidFill>
                <a:latin typeface="Andalus" pitchFamily="18" charset="-78"/>
                <a:cs typeface="Andalus" pitchFamily="18" charset="-78"/>
              </a:rPr>
              <a:t> التطبيقي </a:t>
            </a:r>
            <a:r>
              <a:rPr lang="ar-SA" sz="2400" dirty="0" smtClean="0">
                <a:solidFill>
                  <a:schemeClr val="tx1"/>
                </a:solidFill>
                <a:latin typeface="Andalus" pitchFamily="18" charset="-78"/>
                <a:cs typeface="Andalus" pitchFamily="18" charset="-78"/>
              </a:rPr>
              <a:t>- الجزء العملي         </a:t>
            </a:r>
            <a:r>
              <a:rPr lang="ar-SY"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a:t>
            </a:r>
            <a:r>
              <a:rPr lang="ar-SY"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الفصل </a:t>
            </a:r>
            <a:r>
              <a:rPr lang="ar-SY" sz="2400" dirty="0" smtClean="0">
                <a:solidFill>
                  <a:schemeClr val="tx1"/>
                </a:solidFill>
                <a:latin typeface="Andalus" pitchFamily="18" charset="-78"/>
                <a:cs typeface="Andalus" pitchFamily="18" charset="-78"/>
              </a:rPr>
              <a:t>الثاني</a:t>
            </a:r>
            <a:endParaRPr lang="ar-SA" sz="2400" dirty="0" smtClean="0">
              <a:solidFill>
                <a:schemeClr val="tx1"/>
              </a:solidFill>
              <a:latin typeface="Andalus" pitchFamily="18" charset="-78"/>
              <a:cs typeface="Andalus" pitchFamily="18" charset="-78"/>
            </a:endParaRPr>
          </a:p>
          <a:p>
            <a:pPr fontAlgn="auto">
              <a:spcBef>
                <a:spcPts val="0"/>
              </a:spcBef>
              <a:spcAft>
                <a:spcPts val="0"/>
              </a:spcAft>
              <a:defRPr/>
            </a:pPr>
            <a:r>
              <a:rPr lang="ar-SA" sz="2400" dirty="0" smtClean="0">
                <a:solidFill>
                  <a:schemeClr val="tx1"/>
                </a:solidFill>
                <a:latin typeface="Andalus" pitchFamily="18" charset="-78"/>
                <a:cs typeface="Andalus" pitchFamily="18" charset="-78"/>
              </a:rPr>
              <a:t> </a:t>
            </a:r>
            <a:r>
              <a:rPr lang="en-US" sz="2400" dirty="0" smtClean="0">
                <a:solidFill>
                  <a:schemeClr val="tx1"/>
                </a:solidFill>
                <a:latin typeface="Andalus" pitchFamily="18" charset="-78"/>
                <a:cs typeface="Andalus" pitchFamily="18" charset="-78"/>
              </a:rPr>
              <a:t>                                         </a:t>
            </a:r>
            <a:r>
              <a:rPr lang="en-US" sz="2400" dirty="0">
                <a:solidFill>
                  <a:schemeClr val="tx1"/>
                </a:solidFill>
                <a:latin typeface="Andalus" pitchFamily="18" charset="-78"/>
                <a:cs typeface="Andalus" pitchFamily="18" charset="-78"/>
              </a:rPr>
              <a:t>Applied </a:t>
            </a:r>
            <a:r>
              <a:rPr lang="en-US" sz="2400" dirty="0" err="1" smtClean="0">
                <a:solidFill>
                  <a:schemeClr val="tx1"/>
                </a:solidFill>
                <a:latin typeface="Andalus" pitchFamily="18" charset="-78"/>
                <a:cs typeface="Andalus" pitchFamily="18" charset="-78"/>
              </a:rPr>
              <a:t>Pharmacognosy</a:t>
            </a:r>
            <a:r>
              <a:rPr lang="ar-SY" sz="2400" dirty="0" smtClean="0">
                <a:solidFill>
                  <a:schemeClr val="tx1"/>
                </a:solidFill>
                <a:latin typeface="Andalus" pitchFamily="18" charset="-78"/>
                <a:cs typeface="Andalus" pitchFamily="18" charset="-78"/>
              </a:rPr>
              <a:t>  </a:t>
            </a:r>
            <a:r>
              <a:rPr lang="ar-SA" sz="2400" dirty="0" smtClean="0">
                <a:solidFill>
                  <a:schemeClr val="tx1"/>
                </a:solidFill>
                <a:latin typeface="Andalus" pitchFamily="18" charset="-78"/>
                <a:cs typeface="Andalus" pitchFamily="18" charset="-78"/>
              </a:rPr>
              <a:t>العام الجامعي 2010-2011</a:t>
            </a:r>
            <a:endParaRPr lang="ar-SA" sz="2400" dirty="0">
              <a:solidFill>
                <a:schemeClr val="tx1"/>
              </a:solidFill>
              <a:latin typeface="Andalus" pitchFamily="18" charset="-78"/>
              <a:cs typeface="Andalus" pitchFamily="18" charset="-78"/>
            </a:endParaRPr>
          </a:p>
        </p:txBody>
      </p:sp>
      <p:pic>
        <p:nvPicPr>
          <p:cNvPr id="1026" name="صورة 1" descr="إيبلا شعار"/>
          <p:cNvPicPr>
            <a:picLocks noChangeArrowheads="1"/>
          </p:cNvPicPr>
          <p:nvPr/>
        </p:nvPicPr>
        <p:blipFill>
          <a:blip r:embed="rId6" cstate="print">
            <a:duotone>
              <a:schemeClr val="accent2">
                <a:shade val="45000"/>
                <a:satMod val="135000"/>
              </a:schemeClr>
              <a:prstClr val="white"/>
            </a:duotone>
          </a:blip>
          <a:srcRect r="-75" b="-73"/>
          <a:stretch>
            <a:fillRect/>
          </a:stretch>
        </p:blipFill>
        <p:spPr bwMode="auto">
          <a:xfrm>
            <a:off x="3563888" y="620688"/>
            <a:ext cx="1607399" cy="1512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a:t>
            </a:r>
            <a:r>
              <a:rPr lang="ar-QA" dirty="0">
                <a:solidFill>
                  <a:schemeClr val="accent2">
                    <a:lumMod val="50000"/>
                  </a:schemeClr>
                </a:solidFill>
                <a:cs typeface="PT Bold Heading" pitchFamily="2" charset="-78"/>
              </a:rPr>
              <a:t>تضخم البروستات </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(1): دراسة بذور القرع (فحص مجهري)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4427984" y="1484784"/>
            <a:ext cx="4464496" cy="2888492"/>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solidFill>
                  <a:srgbClr val="FF0000"/>
                </a:solidFill>
                <a:latin typeface="Calibri"/>
                <a:ea typeface="Calibri"/>
                <a:cs typeface="Traditional Arabic"/>
              </a:rPr>
              <a:t>القسم المستعمل: </a:t>
            </a:r>
            <a:r>
              <a:rPr lang="ar-SY" sz="2400" b="1" dirty="0">
                <a:latin typeface="Calibri"/>
                <a:ea typeface="Calibri"/>
                <a:cs typeface="Traditional Arabic"/>
              </a:rPr>
              <a:t>البذور الناضجة والمجففة. طولها 7- 15 ملم, طبقة ولها نهاية بيضوية عريضة و ثلم غير عميق و حواف مسطحة. الطعم يشبه طعم اللوز.</a:t>
            </a:r>
          </a:p>
          <a:p>
            <a:pPr algn="just">
              <a:lnSpc>
                <a:spcPct val="115000"/>
              </a:lnSpc>
              <a:spcAft>
                <a:spcPts val="0"/>
              </a:spcAft>
            </a:pPr>
            <a:r>
              <a:rPr lang="ar-SY" sz="2400" b="1" dirty="0">
                <a:solidFill>
                  <a:srgbClr val="FF0000"/>
                </a:solidFill>
                <a:latin typeface="Calibri"/>
                <a:ea typeface="Calibri"/>
                <a:cs typeface="Traditional Arabic"/>
              </a:rPr>
              <a:t>التأثير الفيزيولوجي والاستعمال:</a:t>
            </a:r>
          </a:p>
          <a:p>
            <a:pPr algn="just">
              <a:lnSpc>
                <a:spcPct val="115000"/>
              </a:lnSpc>
              <a:spcAft>
                <a:spcPts val="0"/>
              </a:spcAft>
            </a:pPr>
            <a:r>
              <a:rPr lang="ar-SY" sz="2400" b="1" dirty="0">
                <a:latin typeface="Calibri"/>
                <a:ea typeface="Calibri"/>
                <a:cs typeface="Traditional Arabic"/>
              </a:rPr>
              <a:t>تضمر </a:t>
            </a:r>
            <a:r>
              <a:rPr lang="ar-SY" sz="2400" b="1" dirty="0" smtClean="0">
                <a:latin typeface="Calibri"/>
                <a:ea typeface="Calibri"/>
                <a:cs typeface="Traditional Arabic"/>
              </a:rPr>
              <a:t>البروستات </a:t>
            </a:r>
            <a:r>
              <a:rPr lang="ar-SY" sz="2400" b="1" dirty="0">
                <a:latin typeface="Calibri"/>
                <a:ea typeface="Calibri"/>
                <a:cs typeface="Traditional Arabic"/>
              </a:rPr>
              <a:t>و تخرش المثانة </a:t>
            </a:r>
            <a:r>
              <a:rPr lang="en-US" sz="2400" b="1" dirty="0">
                <a:latin typeface="Calibri"/>
                <a:ea typeface="Calibri"/>
                <a:cs typeface="Traditional Arabic"/>
              </a:rPr>
              <a:t>Bladder.</a:t>
            </a:r>
          </a:p>
        </p:txBody>
      </p:sp>
      <p:pic>
        <p:nvPicPr>
          <p:cNvPr id="12" name="صورة 11" descr="pumpkin_seed_kernel_shine_skin"/>
          <p:cNvPicPr/>
          <p:nvPr/>
        </p:nvPicPr>
        <p:blipFill>
          <a:blip r:embed="rId3" cstate="print">
            <a:extLst>
              <a:ext uri="{28A0092B-C50C-407E-A947-70E740481C1C}">
                <a14:useLocalDpi xmlns:a14="http://schemas.microsoft.com/office/drawing/2010/main" val="0"/>
              </a:ext>
            </a:extLst>
          </a:blip>
          <a:srcRect l="11998" t="11998" r="11998" b="11998"/>
          <a:stretch>
            <a:fillRect/>
          </a:stretch>
        </p:blipFill>
        <p:spPr bwMode="auto">
          <a:xfrm>
            <a:off x="827584" y="2676447"/>
            <a:ext cx="3168352" cy="3393657"/>
          </a:xfrm>
          <a:prstGeom prst="rect">
            <a:avLst/>
          </a:prstGeom>
          <a:noFill/>
          <a:ln>
            <a:noFill/>
          </a:ln>
        </p:spPr>
      </p:pic>
    </p:spTree>
    <p:extLst>
      <p:ext uri="{BB962C8B-B14F-4D97-AF65-F5344CB8AC3E}">
        <p14:creationId xmlns:p14="http://schemas.microsoft.com/office/powerpoint/2010/main" val="36675937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المغص الكلوي </a:t>
            </a:r>
            <a:r>
              <a:rPr lang="en-US" sz="2400" dirty="0">
                <a:solidFill>
                  <a:schemeClr val="accent2">
                    <a:lumMod val="50000"/>
                  </a:schemeClr>
                </a:solidFill>
                <a:cs typeface="PT Bold Heading" pitchFamily="2" charset="-78"/>
              </a:rPr>
              <a:t>Renal Colic</a:t>
            </a:r>
            <a:endParaRPr lang="ar-QA" sz="2400" dirty="0">
              <a:solidFill>
                <a:schemeClr val="accent2">
                  <a:lumMod val="50000"/>
                </a:schemeClr>
              </a:solidFill>
              <a:cs typeface="PT Bold Heading" pitchFamily="2" charset="-78"/>
            </a:endParaRPr>
          </a:p>
        </p:txBody>
      </p:sp>
      <p:pic>
        <p:nvPicPr>
          <p:cNvPr id="2052" name="Picture 4" descr="http://www.daviddarling.info/images/right_kidney_rear_view.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3" y="2955835"/>
            <a:ext cx="1573074" cy="216297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t1.gstatic.com/images?q=tbn:ANd9GcS-hfi4KTM0_4DE7K2ZWQ2aXkr9bTiWAfp11JnC23yYiNyCRvel&amp;t=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2133" y="1916832"/>
            <a:ext cx="5295957" cy="4240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2910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المغص الكلوي </a:t>
            </a:r>
            <a:r>
              <a:rPr lang="en-US" sz="2400" dirty="0">
                <a:solidFill>
                  <a:schemeClr val="accent2">
                    <a:lumMod val="50000"/>
                  </a:schemeClr>
                </a:solidFill>
                <a:cs typeface="PT Bold Heading" pitchFamily="2" charset="-78"/>
              </a:rPr>
              <a:t>Renal Colic</a:t>
            </a:r>
            <a:endParaRPr lang="ar-QA" sz="2400" dirty="0">
              <a:solidFill>
                <a:schemeClr val="accent2">
                  <a:lumMod val="50000"/>
                </a:schemeClr>
              </a:solidFill>
              <a:cs typeface="PT Bold Heading" pitchFamily="2" charset="-78"/>
            </a:endParaRPr>
          </a:p>
        </p:txBody>
      </p:sp>
      <p:pic>
        <p:nvPicPr>
          <p:cNvPr id="2054" name="Picture 6" descr="http://www.tommitsoff.com/images/kidney_stones_pa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046" y="2929030"/>
            <a:ext cx="3212432" cy="2276773"/>
          </a:xfrm>
          <a:prstGeom prst="rect">
            <a:avLst/>
          </a:prstGeom>
          <a:noFill/>
          <a:extLst>
            <a:ext uri="{909E8E84-426E-40DD-AFC4-6F175D3DCCD1}">
              <a14:hiddenFill xmlns:a14="http://schemas.microsoft.com/office/drawing/2010/main">
                <a:solidFill>
                  <a:srgbClr val="FFFFFF"/>
                </a:solidFill>
              </a14:hiddenFill>
            </a:ext>
          </a:extLst>
        </p:spPr>
      </p:pic>
      <p:sp>
        <p:nvSpPr>
          <p:cNvPr id="8" name="مربع نص 18"/>
          <p:cNvSpPr>
            <a:spLocks noChangeArrowheads="1"/>
          </p:cNvSpPr>
          <p:nvPr/>
        </p:nvSpPr>
        <p:spPr bwMode="auto">
          <a:xfrm>
            <a:off x="3131840" y="1484784"/>
            <a:ext cx="5760640" cy="4824536"/>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smtClean="0">
                <a:solidFill>
                  <a:srgbClr val="FF0000"/>
                </a:solidFill>
                <a:latin typeface="Calibri"/>
                <a:ea typeface="Calibri"/>
                <a:cs typeface="Traditional Arabic"/>
              </a:rPr>
              <a:t>المغص </a:t>
            </a:r>
            <a:r>
              <a:rPr lang="ar-SY" sz="2400" b="1" dirty="0">
                <a:solidFill>
                  <a:srgbClr val="FF0000"/>
                </a:solidFill>
                <a:latin typeface="Calibri"/>
                <a:ea typeface="Calibri"/>
                <a:cs typeface="Traditional Arabic"/>
              </a:rPr>
              <a:t>الكلوي </a:t>
            </a:r>
            <a:r>
              <a:rPr lang="ar-SY" sz="2400" b="1" dirty="0">
                <a:latin typeface="Calibri"/>
                <a:ea typeface="Calibri"/>
                <a:cs typeface="Traditional Arabic"/>
              </a:rPr>
              <a:t>عبارة عن ألم شديد يبدأ من عند الخاصرة تحت الضلوع بقرب العمود الفقري ويمتد إلى المنطقة الأربية </a:t>
            </a:r>
            <a:r>
              <a:rPr lang="ar-SY" sz="2400" b="1" dirty="0" smtClean="0">
                <a:latin typeface="Calibri"/>
                <a:ea typeface="Calibri"/>
                <a:cs typeface="Traditional Arabic"/>
              </a:rPr>
              <a:t>من </a:t>
            </a:r>
            <a:r>
              <a:rPr lang="ar-SY" sz="2400" b="1" dirty="0">
                <a:latin typeface="Calibri"/>
                <a:ea typeface="Calibri"/>
                <a:cs typeface="Traditional Arabic"/>
              </a:rPr>
              <a:t>الورك أو كيس الصفن في الرجال أو منطقة المهبل في السيدات ويتميز المغص الكلوي بأنه ألم غير مستمر متقطع يبدأ ضعيفاً ثم يزداد تدريجيا ثم يختفي ليعود ثانية. </a:t>
            </a:r>
          </a:p>
          <a:p>
            <a:pPr algn="just">
              <a:lnSpc>
                <a:spcPct val="115000"/>
              </a:lnSpc>
              <a:spcAft>
                <a:spcPts val="0"/>
              </a:spcAft>
            </a:pPr>
            <a:r>
              <a:rPr lang="ar-SY" sz="2400" b="1" dirty="0">
                <a:solidFill>
                  <a:srgbClr val="FF0000"/>
                </a:solidFill>
                <a:latin typeface="Calibri"/>
                <a:ea typeface="Calibri"/>
                <a:cs typeface="Traditional Arabic"/>
              </a:rPr>
              <a:t>وأهم أسباب المغص الكلوي </a:t>
            </a:r>
            <a:r>
              <a:rPr lang="ar-SY" sz="2400" b="1" dirty="0">
                <a:latin typeface="Calibri"/>
                <a:ea typeface="Calibri"/>
                <a:cs typeface="Traditional Arabic"/>
              </a:rPr>
              <a:t>وجود حصوات في الحالب في طريقها إلى النزول من الكلية إلى المثانة ولذا قد يكون المغص في الجانب الأيمن أو الجانب الأيسر ونادرا ما يحدث في الجانبين  عند وجود حصوات في الجانب الأيمن والأيسر وقد يكون سبب المغص الكلوي انسداد في الحوالب ناتجا عن تليف الحوالب.</a:t>
            </a:r>
          </a:p>
        </p:txBody>
      </p:sp>
    </p:spTree>
    <p:extLst>
      <p:ext uri="{BB962C8B-B14F-4D97-AF65-F5344CB8AC3E}">
        <p14:creationId xmlns:p14="http://schemas.microsoft.com/office/powerpoint/2010/main" val="1031864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a:t>
            </a:r>
            <a:r>
              <a:rPr lang="ar-QA" dirty="0">
                <a:solidFill>
                  <a:schemeClr val="accent2">
                    <a:lumMod val="50000"/>
                  </a:schemeClr>
                </a:solidFill>
                <a:cs typeface="PT Bold Heading" pitchFamily="2" charset="-78"/>
              </a:rPr>
              <a:t>تضخم البروستات </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3203848" y="1484784"/>
            <a:ext cx="5688632" cy="2592288"/>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latin typeface="Calibri"/>
                <a:ea typeface="Calibri"/>
                <a:cs typeface="Traditional Arabic"/>
              </a:rPr>
              <a:t>الاسم باللغة الانكليزية:</a:t>
            </a:r>
            <a:r>
              <a:rPr lang="en-US" sz="2400" b="1" dirty="0" err="1">
                <a:latin typeface="Calibri"/>
                <a:ea typeface="Calibri"/>
                <a:cs typeface="Traditional Arabic"/>
              </a:rPr>
              <a:t>Visnaga</a:t>
            </a:r>
            <a:endParaRPr lang="en-US" sz="2400" b="1" dirty="0">
              <a:latin typeface="Calibri"/>
              <a:ea typeface="Calibri"/>
              <a:cs typeface="Traditional Arabic"/>
            </a:endParaRPr>
          </a:p>
          <a:p>
            <a:pPr algn="just">
              <a:lnSpc>
                <a:spcPct val="115000"/>
              </a:lnSpc>
              <a:spcAft>
                <a:spcPts val="0"/>
              </a:spcAft>
            </a:pPr>
            <a:r>
              <a:rPr lang="ar-SY" sz="2400" b="1" dirty="0">
                <a:latin typeface="Calibri"/>
                <a:ea typeface="Calibri"/>
                <a:cs typeface="Traditional Arabic"/>
              </a:rPr>
              <a:t>الاسم باللغة اللاتينية:</a:t>
            </a:r>
            <a:r>
              <a:rPr lang="en-US" sz="2400" i="1" dirty="0" err="1">
                <a:latin typeface="Calibri"/>
                <a:ea typeface="Calibri"/>
                <a:cs typeface="Traditional Arabic"/>
              </a:rPr>
              <a:t>Ammi</a:t>
            </a:r>
            <a:r>
              <a:rPr lang="en-US" sz="2400" i="1" dirty="0">
                <a:latin typeface="Calibri"/>
                <a:ea typeface="Calibri"/>
                <a:cs typeface="Traditional Arabic"/>
              </a:rPr>
              <a:t> </a:t>
            </a:r>
            <a:r>
              <a:rPr lang="en-US" sz="2400" i="1" dirty="0" err="1">
                <a:latin typeface="Calibri"/>
                <a:ea typeface="Calibri"/>
                <a:cs typeface="Traditional Arabic"/>
              </a:rPr>
              <a:t>visnage</a:t>
            </a:r>
            <a:r>
              <a:rPr lang="en-US" sz="2400" i="1" dirty="0">
                <a:latin typeface="Calibri"/>
                <a:ea typeface="Calibri"/>
                <a:cs typeface="Traditional Arabic"/>
              </a:rPr>
              <a:t> </a:t>
            </a:r>
          </a:p>
          <a:p>
            <a:pPr algn="just">
              <a:lnSpc>
                <a:spcPct val="115000"/>
              </a:lnSpc>
              <a:spcAft>
                <a:spcPts val="0"/>
              </a:spcAft>
            </a:pPr>
            <a:r>
              <a:rPr lang="ar-SY" sz="2400" b="1" dirty="0">
                <a:latin typeface="Calibri"/>
                <a:ea typeface="Calibri"/>
                <a:cs typeface="Traditional Arabic"/>
              </a:rPr>
              <a:t>الفصيلة: </a:t>
            </a:r>
            <a:r>
              <a:rPr lang="ar-SY" sz="2400" b="1" dirty="0" smtClean="0">
                <a:latin typeface="Calibri"/>
                <a:ea typeface="Calibri"/>
                <a:cs typeface="Traditional Arabic"/>
              </a:rPr>
              <a:t>المظلية </a:t>
            </a:r>
            <a:r>
              <a:rPr lang="en-US" sz="2400" b="1" u="sng" dirty="0" err="1" smtClean="0">
                <a:latin typeface="Calibri"/>
                <a:ea typeface="Calibri"/>
                <a:cs typeface="Traditional Arabic"/>
              </a:rPr>
              <a:t>U</a:t>
            </a:r>
            <a:r>
              <a:rPr lang="en-US" sz="2400" b="1" dirty="0" err="1" smtClean="0">
                <a:latin typeface="Calibri"/>
                <a:ea typeface="Calibri"/>
                <a:cs typeface="Traditional Arabic"/>
              </a:rPr>
              <a:t>mbelliferae</a:t>
            </a:r>
            <a:r>
              <a:rPr lang="en-US" sz="2400" b="1" dirty="0" smtClean="0">
                <a:latin typeface="Calibri"/>
                <a:ea typeface="Calibri"/>
                <a:cs typeface="Traditional Arabic"/>
              </a:rPr>
              <a:t> </a:t>
            </a:r>
            <a:r>
              <a:rPr lang="ar-SY" sz="2400" b="1" dirty="0" smtClean="0">
                <a:latin typeface="Calibri"/>
                <a:ea typeface="Calibri"/>
                <a:cs typeface="Traditional Arabic"/>
              </a:rPr>
              <a:t> الفصيلة </a:t>
            </a:r>
            <a:r>
              <a:rPr lang="ar-SY" sz="2400" b="1" dirty="0">
                <a:latin typeface="Calibri"/>
                <a:ea typeface="Calibri"/>
                <a:cs typeface="Traditional Arabic"/>
              </a:rPr>
              <a:t>الخيمية </a:t>
            </a:r>
            <a:r>
              <a:rPr lang="en-US" sz="2400" b="1" dirty="0" err="1">
                <a:latin typeface="Calibri"/>
                <a:ea typeface="Calibri"/>
                <a:cs typeface="Traditional Arabic"/>
              </a:rPr>
              <a:t>Apiaceae</a:t>
            </a:r>
            <a:endParaRPr lang="en-US" sz="2400" b="1" dirty="0">
              <a:latin typeface="Calibri"/>
              <a:ea typeface="Calibri"/>
              <a:cs typeface="Traditional Arabic"/>
            </a:endParaRPr>
          </a:p>
          <a:p>
            <a:pPr algn="just">
              <a:lnSpc>
                <a:spcPct val="115000"/>
              </a:lnSpc>
              <a:spcAft>
                <a:spcPts val="0"/>
              </a:spcAft>
            </a:pPr>
            <a:r>
              <a:rPr lang="ar-SY" sz="2400" b="1" dirty="0">
                <a:latin typeface="Calibri"/>
                <a:ea typeface="Calibri"/>
                <a:cs typeface="Traditional Arabic"/>
              </a:rPr>
              <a:t>الخلة نبات عشبي سنوي ينبت بصورة عفوية في حوض المتوسط </a:t>
            </a:r>
          </a:p>
        </p:txBody>
      </p:sp>
      <p:pic>
        <p:nvPicPr>
          <p:cNvPr id="7" name="صورة 6" descr="AmmiVisnaga_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916832"/>
            <a:ext cx="2880320" cy="4320480"/>
          </a:xfrm>
          <a:prstGeom prst="rect">
            <a:avLst/>
          </a:prstGeom>
          <a:noFill/>
          <a:ln>
            <a:noFill/>
          </a:ln>
        </p:spPr>
      </p:pic>
    </p:spTree>
    <p:extLst>
      <p:ext uri="{BB962C8B-B14F-4D97-AF65-F5344CB8AC3E}">
        <p14:creationId xmlns:p14="http://schemas.microsoft.com/office/powerpoint/2010/main" val="24305888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a:t>
            </a:r>
            <a:r>
              <a:rPr lang="ar-QA" dirty="0">
                <a:solidFill>
                  <a:schemeClr val="accent2">
                    <a:lumMod val="50000"/>
                  </a:schemeClr>
                </a:solidFill>
                <a:cs typeface="PT Bold Heading" pitchFamily="2" charset="-78"/>
              </a:rPr>
              <a:t>تضخم البروستات </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251520" y="1484784"/>
            <a:ext cx="8640960" cy="1584176"/>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smtClean="0">
                <a:solidFill>
                  <a:srgbClr val="FF0000"/>
                </a:solidFill>
                <a:latin typeface="Calibri"/>
                <a:ea typeface="Calibri"/>
                <a:cs typeface="Traditional Arabic"/>
              </a:rPr>
              <a:t>التأثير </a:t>
            </a:r>
            <a:r>
              <a:rPr lang="ar-SY" sz="2400" b="1" dirty="0">
                <a:solidFill>
                  <a:srgbClr val="FF0000"/>
                </a:solidFill>
                <a:latin typeface="Calibri"/>
                <a:ea typeface="Calibri"/>
                <a:cs typeface="Traditional Arabic"/>
              </a:rPr>
              <a:t>الفيزيولوجي </a:t>
            </a:r>
            <a:r>
              <a:rPr lang="ar-SY" sz="2400" b="1" dirty="0" smtClean="0">
                <a:solidFill>
                  <a:srgbClr val="FF0000"/>
                </a:solidFill>
                <a:latin typeface="Calibri"/>
                <a:ea typeface="Calibri"/>
                <a:cs typeface="Traditional Arabic"/>
              </a:rPr>
              <a:t>والاستعمال:  </a:t>
            </a:r>
            <a:r>
              <a:rPr lang="ar-SY" sz="2400" b="1" dirty="0" smtClean="0">
                <a:latin typeface="Calibri"/>
                <a:ea typeface="Calibri"/>
                <a:cs typeface="Traditional Arabic"/>
              </a:rPr>
              <a:t>تحتوي </a:t>
            </a:r>
            <a:r>
              <a:rPr lang="ar-SY" sz="2400" b="1" dirty="0">
                <a:latin typeface="Calibri"/>
                <a:ea typeface="Calibri"/>
                <a:cs typeface="Traditional Arabic"/>
              </a:rPr>
              <a:t>الخلة على مشتقات </a:t>
            </a:r>
            <a:r>
              <a:rPr lang="ar-SY" sz="2400" b="1" dirty="0" err="1">
                <a:latin typeface="Calibri"/>
                <a:ea typeface="Calibri"/>
                <a:cs typeface="Traditional Arabic"/>
              </a:rPr>
              <a:t>الفورانوكومارين</a:t>
            </a:r>
            <a:r>
              <a:rPr lang="ar-SY" sz="2400" b="1" dirty="0">
                <a:latin typeface="Calibri"/>
                <a:ea typeface="Calibri"/>
                <a:cs typeface="Traditional Arabic"/>
              </a:rPr>
              <a:t> وأشهرها الخلين الذي يمتاز بتأثير مضاد للتشنج الكلوي وموسع للأوعية الاكليلية. يستخدم العقار كمضاد للمغص الكلوي وتشنج القصبات والخناق الصدري.</a:t>
            </a:r>
          </a:p>
        </p:txBody>
      </p:sp>
      <p:pic>
        <p:nvPicPr>
          <p:cNvPr id="12" name="صورة 11"/>
          <p:cNvPicPr/>
          <p:nvPr/>
        </p:nvPicPr>
        <p:blipFill>
          <a:blip r:embed="rId3">
            <a:extLst>
              <a:ext uri="{28A0092B-C50C-407E-A947-70E740481C1C}">
                <a14:useLocalDpi xmlns:a14="http://schemas.microsoft.com/office/drawing/2010/main" val="0"/>
              </a:ext>
            </a:extLst>
          </a:blip>
          <a:srcRect l="49417" t="70926" r="26338" b="10599"/>
          <a:stretch>
            <a:fillRect/>
          </a:stretch>
        </p:blipFill>
        <p:spPr bwMode="auto">
          <a:xfrm>
            <a:off x="3754481" y="3429000"/>
            <a:ext cx="5282015" cy="2787855"/>
          </a:xfrm>
          <a:prstGeom prst="rect">
            <a:avLst/>
          </a:prstGeom>
          <a:noFill/>
          <a:ln>
            <a:noFill/>
          </a:ln>
        </p:spPr>
      </p:pic>
      <p:pic>
        <p:nvPicPr>
          <p:cNvPr id="13" name="صورة 12"/>
          <p:cNvPicPr/>
          <p:nvPr/>
        </p:nvPicPr>
        <p:blipFill rotWithShape="1">
          <a:blip r:embed="rId3">
            <a:extLst>
              <a:ext uri="{28A0092B-C50C-407E-A947-70E740481C1C}">
                <a14:useLocalDpi xmlns:a14="http://schemas.microsoft.com/office/drawing/2010/main" val="0"/>
              </a:ext>
            </a:extLst>
          </a:blip>
          <a:srcRect l="53710" t="50272" r="30295" b="29245"/>
          <a:stretch/>
        </p:blipFill>
        <p:spPr bwMode="auto">
          <a:xfrm>
            <a:off x="0" y="3592907"/>
            <a:ext cx="3995936" cy="298455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55853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smtClean="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3203848" y="1484784"/>
            <a:ext cx="5688632" cy="1800200"/>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solidFill>
                  <a:srgbClr val="FF0000"/>
                </a:solidFill>
                <a:latin typeface="Calibri"/>
                <a:ea typeface="Calibri"/>
                <a:cs typeface="Traditional Arabic"/>
              </a:rPr>
              <a:t>القسم المستعمل : </a:t>
            </a:r>
            <a:r>
              <a:rPr lang="ar-SY" sz="2400" b="1" dirty="0" err="1">
                <a:latin typeface="Calibri"/>
                <a:ea typeface="Calibri"/>
                <a:cs typeface="Traditional Arabic"/>
              </a:rPr>
              <a:t>الثمار,توجد</a:t>
            </a:r>
            <a:r>
              <a:rPr lang="ar-SY" sz="2400" b="1" dirty="0">
                <a:latin typeface="Calibri"/>
                <a:ea typeface="Calibri"/>
                <a:cs typeface="Traditional Arabic"/>
              </a:rPr>
              <a:t> في التجارة بشكل ثمار صغيرة تعرف خطأ ببذور </a:t>
            </a:r>
            <a:r>
              <a:rPr lang="ar-SY" sz="2400" b="1" dirty="0" err="1">
                <a:latin typeface="Calibri"/>
                <a:ea typeface="Calibri"/>
                <a:cs typeface="Traditional Arabic"/>
              </a:rPr>
              <a:t>الخلة,ذات</a:t>
            </a:r>
            <a:r>
              <a:rPr lang="ar-SY" sz="2400" b="1" dirty="0">
                <a:latin typeface="Calibri"/>
                <a:ea typeface="Calibri"/>
                <a:cs typeface="Traditional Arabic"/>
              </a:rPr>
              <a:t> شكل بيضوي وبحجم رأس </a:t>
            </a:r>
            <a:r>
              <a:rPr lang="ar-SY" sz="2400" b="1" dirty="0" err="1">
                <a:latin typeface="Calibri"/>
                <a:ea typeface="Calibri"/>
                <a:cs typeface="Traditional Arabic"/>
              </a:rPr>
              <a:t>الدبوس,لها</a:t>
            </a:r>
            <a:r>
              <a:rPr lang="ar-SY" sz="2400" b="1" dirty="0">
                <a:latin typeface="Calibri"/>
                <a:ea typeface="Calibri"/>
                <a:cs typeface="Traditional Arabic"/>
              </a:rPr>
              <a:t> رائحة عطرية ضعيفة وطعم مر.</a:t>
            </a:r>
          </a:p>
        </p:txBody>
      </p:sp>
      <p:pic>
        <p:nvPicPr>
          <p:cNvPr id="6" name="Picture 2" descr="http://img3.photographersdirect.com/img/13717/wm/pd2131637.jpg"/>
          <p:cNvPicPr>
            <a:picLocks noChangeAspect="1" noChangeArrowheads="1"/>
          </p:cNvPicPr>
          <p:nvPr/>
        </p:nvPicPr>
        <p:blipFill>
          <a:blip r:embed="rId3" cstate="print"/>
          <a:srcRect/>
          <a:stretch>
            <a:fillRect/>
          </a:stretch>
        </p:blipFill>
        <p:spPr bwMode="auto">
          <a:xfrm>
            <a:off x="539552" y="2636912"/>
            <a:ext cx="2016224" cy="3018300"/>
          </a:xfrm>
          <a:prstGeom prst="rect">
            <a:avLst/>
          </a:prstGeom>
          <a:noFill/>
        </p:spPr>
      </p:pic>
      <p:pic>
        <p:nvPicPr>
          <p:cNvPr id="7" name="Picture 2" descr="http://www.tradenote.net/images/users/000/040/862/products_images/430456.jpg"/>
          <p:cNvPicPr>
            <a:picLocks noChangeAspect="1" noChangeArrowheads="1"/>
          </p:cNvPicPr>
          <p:nvPr/>
        </p:nvPicPr>
        <p:blipFill>
          <a:blip r:embed="rId4" cstate="print"/>
          <a:srcRect/>
          <a:stretch>
            <a:fillRect/>
          </a:stretch>
        </p:blipFill>
        <p:spPr bwMode="auto">
          <a:xfrm>
            <a:off x="5940786" y="3573016"/>
            <a:ext cx="2684292" cy="2780927"/>
          </a:xfrm>
          <a:prstGeom prst="rect">
            <a:avLst/>
          </a:prstGeom>
          <a:noFill/>
        </p:spPr>
      </p:pic>
    </p:spTree>
    <p:extLst>
      <p:ext uri="{BB962C8B-B14F-4D97-AF65-F5344CB8AC3E}">
        <p14:creationId xmlns:p14="http://schemas.microsoft.com/office/powerpoint/2010/main" val="30049151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9" name="مربع نص 18"/>
          <p:cNvSpPr>
            <a:spLocks noChangeArrowheads="1"/>
          </p:cNvSpPr>
          <p:nvPr/>
        </p:nvSpPr>
        <p:spPr bwMode="auto">
          <a:xfrm>
            <a:off x="899592" y="1916832"/>
            <a:ext cx="7416824" cy="3487448"/>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9600" dirty="0" smtClean="0">
                <a:solidFill>
                  <a:schemeClr val="accent2">
                    <a:lumMod val="50000"/>
                  </a:schemeClr>
                </a:solidFill>
                <a:latin typeface="Calibri" pitchFamily="34" charset="0"/>
                <a:ea typeface="Times New Roman" pitchFamily="18" charset="0"/>
                <a:cs typeface="PT Bold Heading" pitchFamily="2" charset="-78"/>
              </a:rPr>
              <a:t>القسم العملي</a:t>
            </a:r>
            <a:endParaRPr lang="en-US" sz="9600" dirty="0">
              <a:solidFill>
                <a:schemeClr val="accent2">
                  <a:lumMod val="50000"/>
                </a:schemeClr>
              </a:solidFill>
              <a:latin typeface="Calibri" pitchFamily="34" charset="0"/>
              <a:ea typeface="Times New Roman" pitchFamily="18" charset="0"/>
              <a:cs typeface="PT Bold Heading" pitchFamily="2" charset="-78"/>
            </a:endParaRPr>
          </a:p>
        </p:txBody>
      </p:sp>
      <p:sp>
        <p:nvSpPr>
          <p:cNvPr id="6" name="مستطيل مستدير الزوايا 5"/>
          <p:cNvSpPr/>
          <p:nvPr/>
        </p:nvSpPr>
        <p:spPr>
          <a:xfrm>
            <a:off x="3059832" y="260648"/>
            <a:ext cx="6048672" cy="1008112"/>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 تضخم البروستات </a:t>
            </a:r>
            <a:r>
              <a:rPr lang="en-US" sz="2400" dirty="0">
                <a:solidFill>
                  <a:schemeClr val="accent2">
                    <a:lumMod val="50000"/>
                  </a:schemeClr>
                </a:solidFill>
                <a:cs typeface="PT Bold Heading" pitchFamily="2" charset="-78"/>
              </a:rPr>
              <a:t>Benign Prostatic Hyperplasia </a:t>
            </a:r>
            <a:r>
              <a:rPr lang="en-US" sz="2400" dirty="0" smtClean="0">
                <a:solidFill>
                  <a:schemeClr val="accent2">
                    <a:lumMod val="50000"/>
                  </a:schemeClr>
                </a:solidFill>
                <a:cs typeface="PT Bold Heading" pitchFamily="2" charset="-78"/>
              </a:rPr>
              <a:t>-  </a:t>
            </a:r>
            <a:r>
              <a:rPr lang="ar-QA" sz="2400" dirty="0" smtClean="0">
                <a:solidFill>
                  <a:schemeClr val="accent2">
                    <a:lumMod val="50000"/>
                  </a:schemeClr>
                </a:solidFill>
                <a:cs typeface="PT Bold Heading" pitchFamily="2" charset="-78"/>
              </a:rPr>
              <a:t>المغص </a:t>
            </a:r>
            <a:r>
              <a:rPr lang="ar-QA" sz="2400" dirty="0">
                <a:solidFill>
                  <a:schemeClr val="accent2">
                    <a:lumMod val="50000"/>
                  </a:schemeClr>
                </a:solidFill>
                <a:cs typeface="PT Bold Heading" pitchFamily="2" charset="-78"/>
              </a:rPr>
              <a:t>الكلوي </a:t>
            </a:r>
            <a:r>
              <a:rPr lang="en-US" sz="2400" dirty="0"/>
              <a:t>Renal Colic</a:t>
            </a:r>
            <a:endParaRPr lang="ar-QA" sz="2400" dirty="0">
              <a:solidFill>
                <a:schemeClr val="accent2">
                  <a:lumMod val="50000"/>
                </a:schemeClr>
              </a:solidFill>
              <a:cs typeface="PT Bold Heading" pitchFamily="2" charset="-78"/>
            </a:endParaRPr>
          </a:p>
        </p:txBody>
      </p:sp>
    </p:spTree>
    <p:extLst>
      <p:ext uri="{BB962C8B-B14F-4D97-AF65-F5344CB8AC3E}">
        <p14:creationId xmlns:p14="http://schemas.microsoft.com/office/powerpoint/2010/main" val="24625437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a:t>
            </a:r>
            <a:r>
              <a:rPr lang="ar-QA" dirty="0">
                <a:solidFill>
                  <a:schemeClr val="accent2">
                    <a:lumMod val="50000"/>
                  </a:schemeClr>
                </a:solidFill>
                <a:cs typeface="PT Bold Heading" pitchFamily="2" charset="-78"/>
              </a:rPr>
              <a:t>تضخم البروستات </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(1): دراسة بذور القرع (فحص مجهري)</a:t>
            </a:r>
            <a:endParaRPr lang="en-US" sz="2400" b="1" dirty="0">
              <a:solidFill>
                <a:srgbClr val="3333FF"/>
              </a:solidFill>
              <a:latin typeface="Calibri" pitchFamily="34" charset="0"/>
              <a:ea typeface="Times New Roman" pitchFamily="18" charset="0"/>
              <a:cs typeface="Traditional Arabic" pitchFamily="18" charset="-78"/>
            </a:endParaRPr>
          </a:p>
        </p:txBody>
      </p:sp>
      <p:pic>
        <p:nvPicPr>
          <p:cNvPr id="7" name="صورة 6"/>
          <p:cNvPicPr/>
          <p:nvPr/>
        </p:nvPicPr>
        <p:blipFill>
          <a:blip r:embed="rId3" cstate="print">
            <a:biLevel thresh="75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r="4391" b="13875"/>
          <a:stretch>
            <a:fillRect/>
          </a:stretch>
        </p:blipFill>
        <p:spPr bwMode="auto">
          <a:xfrm>
            <a:off x="1043608" y="1484784"/>
            <a:ext cx="6696744" cy="5184576"/>
          </a:xfrm>
          <a:prstGeom prst="rect">
            <a:avLst/>
          </a:prstGeom>
          <a:noFill/>
          <a:ln>
            <a:noFill/>
          </a:ln>
        </p:spPr>
      </p:pic>
      <p:sp>
        <p:nvSpPr>
          <p:cNvPr id="6" name="مخطط انسيابي: رابط 5"/>
          <p:cNvSpPr/>
          <p:nvPr/>
        </p:nvSpPr>
        <p:spPr>
          <a:xfrm>
            <a:off x="395536" y="2615047"/>
            <a:ext cx="792088" cy="360040"/>
          </a:xfrm>
          <a:prstGeom prst="flowChartConnector">
            <a:avLst/>
          </a:prstGeom>
          <a:solidFill>
            <a:srgbClr val="FFFF00"/>
          </a:solidFill>
          <a:ln/>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algn="r" rtl="1" fontAlgn="base">
              <a:spcBef>
                <a:spcPct val="0"/>
              </a:spcBef>
              <a:spcAft>
                <a:spcPct val="0"/>
              </a:spcAft>
              <a:defRPr kern="1200">
                <a:solidFill>
                  <a:schemeClr val="dk1"/>
                </a:solidFill>
                <a:latin typeface="+mn-lt"/>
                <a:ea typeface="+mn-ea"/>
                <a:cs typeface="+mn-cs"/>
              </a:defRPr>
            </a:lvl1pPr>
            <a:lvl2pPr marL="457200" algn="r" rtl="1" fontAlgn="base">
              <a:spcBef>
                <a:spcPct val="0"/>
              </a:spcBef>
              <a:spcAft>
                <a:spcPct val="0"/>
              </a:spcAft>
              <a:defRPr kern="1200">
                <a:solidFill>
                  <a:schemeClr val="dk1"/>
                </a:solidFill>
                <a:latin typeface="+mn-lt"/>
                <a:ea typeface="+mn-ea"/>
                <a:cs typeface="+mn-cs"/>
              </a:defRPr>
            </a:lvl2pPr>
            <a:lvl3pPr marL="914400" algn="r" rtl="1" fontAlgn="base">
              <a:spcBef>
                <a:spcPct val="0"/>
              </a:spcBef>
              <a:spcAft>
                <a:spcPct val="0"/>
              </a:spcAft>
              <a:defRPr kern="1200">
                <a:solidFill>
                  <a:schemeClr val="dk1"/>
                </a:solidFill>
                <a:latin typeface="+mn-lt"/>
                <a:ea typeface="+mn-ea"/>
                <a:cs typeface="+mn-cs"/>
              </a:defRPr>
            </a:lvl3pPr>
            <a:lvl4pPr marL="1371600" algn="r" rtl="1" fontAlgn="base">
              <a:spcBef>
                <a:spcPct val="0"/>
              </a:spcBef>
              <a:spcAft>
                <a:spcPct val="0"/>
              </a:spcAft>
              <a:defRPr kern="1200">
                <a:solidFill>
                  <a:schemeClr val="dk1"/>
                </a:solidFill>
                <a:latin typeface="+mn-lt"/>
                <a:ea typeface="+mn-ea"/>
                <a:cs typeface="+mn-cs"/>
              </a:defRPr>
            </a:lvl4pPr>
            <a:lvl5pPr marL="1828800" algn="r" rtl="1" fontAlgn="base">
              <a:spcBef>
                <a:spcPct val="0"/>
              </a:spcBef>
              <a:spcAft>
                <a:spcPct val="0"/>
              </a:spcAft>
              <a:defRPr kern="1200">
                <a:solidFill>
                  <a:schemeClr val="dk1"/>
                </a:solidFill>
                <a:latin typeface="+mn-lt"/>
                <a:ea typeface="+mn-ea"/>
                <a:cs typeface="+mn-cs"/>
              </a:defRPr>
            </a:lvl5pPr>
            <a:lvl6pPr marL="2286000" algn="r" defTabSz="914400" rtl="1" eaLnBrk="1" latinLnBrk="0" hangingPunct="1">
              <a:defRPr kern="1200">
                <a:solidFill>
                  <a:schemeClr val="dk1"/>
                </a:solidFill>
                <a:latin typeface="+mn-lt"/>
                <a:ea typeface="+mn-ea"/>
                <a:cs typeface="+mn-cs"/>
              </a:defRPr>
            </a:lvl6pPr>
            <a:lvl7pPr marL="2743200" algn="r" defTabSz="914400" rtl="1" eaLnBrk="1" latinLnBrk="0" hangingPunct="1">
              <a:defRPr kern="1200">
                <a:solidFill>
                  <a:schemeClr val="dk1"/>
                </a:solidFill>
                <a:latin typeface="+mn-lt"/>
                <a:ea typeface="+mn-ea"/>
                <a:cs typeface="+mn-cs"/>
              </a:defRPr>
            </a:lvl7pPr>
            <a:lvl8pPr marL="3200400" algn="r" defTabSz="914400" rtl="1" eaLnBrk="1" latinLnBrk="0" hangingPunct="1">
              <a:defRPr kern="1200">
                <a:solidFill>
                  <a:schemeClr val="dk1"/>
                </a:solidFill>
                <a:latin typeface="+mn-lt"/>
                <a:ea typeface="+mn-ea"/>
                <a:cs typeface="+mn-cs"/>
              </a:defRPr>
            </a:lvl8pPr>
            <a:lvl9pPr marL="3657600" algn="r" defTabSz="914400" rtl="1" eaLnBrk="1" latinLnBrk="0" hangingPunct="1">
              <a:defRPr kern="1200">
                <a:solidFill>
                  <a:schemeClr val="dk1"/>
                </a:solidFill>
                <a:latin typeface="+mn-lt"/>
                <a:ea typeface="+mn-ea"/>
                <a:cs typeface="+mn-cs"/>
              </a:defRPr>
            </a:lvl9pPr>
          </a:lstStyle>
          <a:p>
            <a:pPr algn="ctr" rtl="0" fontAlgn="auto">
              <a:spcBef>
                <a:spcPts val="0"/>
              </a:spcBef>
              <a:spcAft>
                <a:spcPts val="0"/>
              </a:spcAft>
              <a:defRPr/>
            </a:pPr>
            <a:r>
              <a:rPr lang="ar-SY" dirty="0" smtClean="0">
                <a:solidFill>
                  <a:srgbClr val="FF0000"/>
                </a:solidFill>
                <a:cs typeface="PT Bold Heading" pitchFamily="2" charset="-78"/>
              </a:rPr>
              <a:t>ع.ت</a:t>
            </a:r>
            <a:endParaRPr lang="ar-QA" dirty="0" smtClean="0">
              <a:solidFill>
                <a:srgbClr val="FF0000"/>
              </a:solidFill>
              <a:cs typeface="PT Bold Heading" pitchFamily="2" charset="-78"/>
            </a:endParaRPr>
          </a:p>
        </p:txBody>
      </p:sp>
      <p:sp>
        <p:nvSpPr>
          <p:cNvPr id="11" name="مخطط انسيابي: رابط 10"/>
          <p:cNvSpPr/>
          <p:nvPr/>
        </p:nvSpPr>
        <p:spPr>
          <a:xfrm>
            <a:off x="6948264" y="2615047"/>
            <a:ext cx="792088" cy="360040"/>
          </a:xfrm>
          <a:prstGeom prst="flowChartConnector">
            <a:avLst/>
          </a:prstGeom>
          <a:solidFill>
            <a:srgbClr val="FFFF00"/>
          </a:solidFill>
          <a:ln/>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algn="r" rtl="1" fontAlgn="base">
              <a:spcBef>
                <a:spcPct val="0"/>
              </a:spcBef>
              <a:spcAft>
                <a:spcPct val="0"/>
              </a:spcAft>
              <a:defRPr kern="1200">
                <a:solidFill>
                  <a:schemeClr val="dk1"/>
                </a:solidFill>
                <a:latin typeface="+mn-lt"/>
                <a:ea typeface="+mn-ea"/>
                <a:cs typeface="+mn-cs"/>
              </a:defRPr>
            </a:lvl1pPr>
            <a:lvl2pPr marL="457200" algn="r" rtl="1" fontAlgn="base">
              <a:spcBef>
                <a:spcPct val="0"/>
              </a:spcBef>
              <a:spcAft>
                <a:spcPct val="0"/>
              </a:spcAft>
              <a:defRPr kern="1200">
                <a:solidFill>
                  <a:schemeClr val="dk1"/>
                </a:solidFill>
                <a:latin typeface="+mn-lt"/>
                <a:ea typeface="+mn-ea"/>
                <a:cs typeface="+mn-cs"/>
              </a:defRPr>
            </a:lvl2pPr>
            <a:lvl3pPr marL="914400" algn="r" rtl="1" fontAlgn="base">
              <a:spcBef>
                <a:spcPct val="0"/>
              </a:spcBef>
              <a:spcAft>
                <a:spcPct val="0"/>
              </a:spcAft>
              <a:defRPr kern="1200">
                <a:solidFill>
                  <a:schemeClr val="dk1"/>
                </a:solidFill>
                <a:latin typeface="+mn-lt"/>
                <a:ea typeface="+mn-ea"/>
                <a:cs typeface="+mn-cs"/>
              </a:defRPr>
            </a:lvl3pPr>
            <a:lvl4pPr marL="1371600" algn="r" rtl="1" fontAlgn="base">
              <a:spcBef>
                <a:spcPct val="0"/>
              </a:spcBef>
              <a:spcAft>
                <a:spcPct val="0"/>
              </a:spcAft>
              <a:defRPr kern="1200">
                <a:solidFill>
                  <a:schemeClr val="dk1"/>
                </a:solidFill>
                <a:latin typeface="+mn-lt"/>
                <a:ea typeface="+mn-ea"/>
                <a:cs typeface="+mn-cs"/>
              </a:defRPr>
            </a:lvl4pPr>
            <a:lvl5pPr marL="1828800" algn="r" rtl="1" fontAlgn="base">
              <a:spcBef>
                <a:spcPct val="0"/>
              </a:spcBef>
              <a:spcAft>
                <a:spcPct val="0"/>
              </a:spcAft>
              <a:defRPr kern="1200">
                <a:solidFill>
                  <a:schemeClr val="dk1"/>
                </a:solidFill>
                <a:latin typeface="+mn-lt"/>
                <a:ea typeface="+mn-ea"/>
                <a:cs typeface="+mn-cs"/>
              </a:defRPr>
            </a:lvl5pPr>
            <a:lvl6pPr marL="2286000" algn="r" defTabSz="914400" rtl="1" eaLnBrk="1" latinLnBrk="0" hangingPunct="1">
              <a:defRPr kern="1200">
                <a:solidFill>
                  <a:schemeClr val="dk1"/>
                </a:solidFill>
                <a:latin typeface="+mn-lt"/>
                <a:ea typeface="+mn-ea"/>
                <a:cs typeface="+mn-cs"/>
              </a:defRPr>
            </a:lvl6pPr>
            <a:lvl7pPr marL="2743200" algn="r" defTabSz="914400" rtl="1" eaLnBrk="1" latinLnBrk="0" hangingPunct="1">
              <a:defRPr kern="1200">
                <a:solidFill>
                  <a:schemeClr val="dk1"/>
                </a:solidFill>
                <a:latin typeface="+mn-lt"/>
                <a:ea typeface="+mn-ea"/>
                <a:cs typeface="+mn-cs"/>
              </a:defRPr>
            </a:lvl7pPr>
            <a:lvl8pPr marL="3200400" algn="r" defTabSz="914400" rtl="1" eaLnBrk="1" latinLnBrk="0" hangingPunct="1">
              <a:defRPr kern="1200">
                <a:solidFill>
                  <a:schemeClr val="dk1"/>
                </a:solidFill>
                <a:latin typeface="+mn-lt"/>
                <a:ea typeface="+mn-ea"/>
                <a:cs typeface="+mn-cs"/>
              </a:defRPr>
            </a:lvl8pPr>
            <a:lvl9pPr marL="3657600" algn="r" defTabSz="914400" rtl="1" eaLnBrk="1" latinLnBrk="0" hangingPunct="1">
              <a:defRPr kern="1200">
                <a:solidFill>
                  <a:schemeClr val="dk1"/>
                </a:solidFill>
                <a:latin typeface="+mn-lt"/>
                <a:ea typeface="+mn-ea"/>
                <a:cs typeface="+mn-cs"/>
              </a:defRPr>
            </a:lvl9pPr>
          </a:lstStyle>
          <a:p>
            <a:pPr algn="ctr" rtl="0" fontAlgn="auto">
              <a:spcBef>
                <a:spcPts val="0"/>
              </a:spcBef>
              <a:spcAft>
                <a:spcPts val="0"/>
              </a:spcAft>
              <a:defRPr/>
            </a:pPr>
            <a:r>
              <a:rPr lang="ar-SY" dirty="0" smtClean="0">
                <a:solidFill>
                  <a:srgbClr val="FF0000"/>
                </a:solidFill>
                <a:cs typeface="PT Bold Heading" pitchFamily="2" charset="-78"/>
              </a:rPr>
              <a:t>ع.ت</a:t>
            </a:r>
            <a:endParaRPr lang="ar-QA" dirty="0" smtClean="0">
              <a:solidFill>
                <a:srgbClr val="FF0000"/>
              </a:solidFill>
              <a:cs typeface="PT Bold Heading" pitchFamily="2" charset="-78"/>
            </a:endParaRPr>
          </a:p>
        </p:txBody>
      </p:sp>
    </p:spTree>
    <p:extLst>
      <p:ext uri="{BB962C8B-B14F-4D97-AF65-F5344CB8AC3E}">
        <p14:creationId xmlns:p14="http://schemas.microsoft.com/office/powerpoint/2010/main" val="2604758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pic>
        <p:nvPicPr>
          <p:cNvPr id="6" name="صورة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9231" y="1376045"/>
            <a:ext cx="6047105" cy="5481955"/>
          </a:xfrm>
          <a:prstGeom prst="rect">
            <a:avLst/>
          </a:prstGeom>
          <a:noFill/>
          <a:ln>
            <a:noFill/>
          </a:ln>
        </p:spPr>
      </p:pic>
      <p:sp>
        <p:nvSpPr>
          <p:cNvPr id="7" name="مخطط انسيابي: رابط 6"/>
          <p:cNvSpPr/>
          <p:nvPr/>
        </p:nvSpPr>
        <p:spPr>
          <a:xfrm>
            <a:off x="3131840" y="1376045"/>
            <a:ext cx="792088" cy="360040"/>
          </a:xfrm>
          <a:prstGeom prst="flowChartConnector">
            <a:avLst/>
          </a:prstGeom>
          <a:solidFill>
            <a:srgbClr val="FFFF00"/>
          </a:solidFill>
          <a:ln/>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algn="r" rtl="1" fontAlgn="base">
              <a:spcBef>
                <a:spcPct val="0"/>
              </a:spcBef>
              <a:spcAft>
                <a:spcPct val="0"/>
              </a:spcAft>
              <a:defRPr kern="1200">
                <a:solidFill>
                  <a:schemeClr val="dk1"/>
                </a:solidFill>
                <a:latin typeface="+mn-lt"/>
                <a:ea typeface="+mn-ea"/>
                <a:cs typeface="+mn-cs"/>
              </a:defRPr>
            </a:lvl1pPr>
            <a:lvl2pPr marL="457200" algn="r" rtl="1" fontAlgn="base">
              <a:spcBef>
                <a:spcPct val="0"/>
              </a:spcBef>
              <a:spcAft>
                <a:spcPct val="0"/>
              </a:spcAft>
              <a:defRPr kern="1200">
                <a:solidFill>
                  <a:schemeClr val="dk1"/>
                </a:solidFill>
                <a:latin typeface="+mn-lt"/>
                <a:ea typeface="+mn-ea"/>
                <a:cs typeface="+mn-cs"/>
              </a:defRPr>
            </a:lvl2pPr>
            <a:lvl3pPr marL="914400" algn="r" rtl="1" fontAlgn="base">
              <a:spcBef>
                <a:spcPct val="0"/>
              </a:spcBef>
              <a:spcAft>
                <a:spcPct val="0"/>
              </a:spcAft>
              <a:defRPr kern="1200">
                <a:solidFill>
                  <a:schemeClr val="dk1"/>
                </a:solidFill>
                <a:latin typeface="+mn-lt"/>
                <a:ea typeface="+mn-ea"/>
                <a:cs typeface="+mn-cs"/>
              </a:defRPr>
            </a:lvl3pPr>
            <a:lvl4pPr marL="1371600" algn="r" rtl="1" fontAlgn="base">
              <a:spcBef>
                <a:spcPct val="0"/>
              </a:spcBef>
              <a:spcAft>
                <a:spcPct val="0"/>
              </a:spcAft>
              <a:defRPr kern="1200">
                <a:solidFill>
                  <a:schemeClr val="dk1"/>
                </a:solidFill>
                <a:latin typeface="+mn-lt"/>
                <a:ea typeface="+mn-ea"/>
                <a:cs typeface="+mn-cs"/>
              </a:defRPr>
            </a:lvl4pPr>
            <a:lvl5pPr marL="1828800" algn="r" rtl="1" fontAlgn="base">
              <a:spcBef>
                <a:spcPct val="0"/>
              </a:spcBef>
              <a:spcAft>
                <a:spcPct val="0"/>
              </a:spcAft>
              <a:defRPr kern="1200">
                <a:solidFill>
                  <a:schemeClr val="dk1"/>
                </a:solidFill>
                <a:latin typeface="+mn-lt"/>
                <a:ea typeface="+mn-ea"/>
                <a:cs typeface="+mn-cs"/>
              </a:defRPr>
            </a:lvl5pPr>
            <a:lvl6pPr marL="2286000" algn="r" defTabSz="914400" rtl="1" eaLnBrk="1" latinLnBrk="0" hangingPunct="1">
              <a:defRPr kern="1200">
                <a:solidFill>
                  <a:schemeClr val="dk1"/>
                </a:solidFill>
                <a:latin typeface="+mn-lt"/>
                <a:ea typeface="+mn-ea"/>
                <a:cs typeface="+mn-cs"/>
              </a:defRPr>
            </a:lvl6pPr>
            <a:lvl7pPr marL="2743200" algn="r" defTabSz="914400" rtl="1" eaLnBrk="1" latinLnBrk="0" hangingPunct="1">
              <a:defRPr kern="1200">
                <a:solidFill>
                  <a:schemeClr val="dk1"/>
                </a:solidFill>
                <a:latin typeface="+mn-lt"/>
                <a:ea typeface="+mn-ea"/>
                <a:cs typeface="+mn-cs"/>
              </a:defRPr>
            </a:lvl7pPr>
            <a:lvl8pPr marL="3200400" algn="r" defTabSz="914400" rtl="1" eaLnBrk="1" latinLnBrk="0" hangingPunct="1">
              <a:defRPr kern="1200">
                <a:solidFill>
                  <a:schemeClr val="dk1"/>
                </a:solidFill>
                <a:latin typeface="+mn-lt"/>
                <a:ea typeface="+mn-ea"/>
                <a:cs typeface="+mn-cs"/>
              </a:defRPr>
            </a:lvl8pPr>
            <a:lvl9pPr marL="3657600" algn="r" defTabSz="914400" rtl="1" eaLnBrk="1" latinLnBrk="0" hangingPunct="1">
              <a:defRPr kern="1200">
                <a:solidFill>
                  <a:schemeClr val="dk1"/>
                </a:solidFill>
                <a:latin typeface="+mn-lt"/>
                <a:ea typeface="+mn-ea"/>
                <a:cs typeface="+mn-cs"/>
              </a:defRPr>
            </a:lvl9pPr>
          </a:lstStyle>
          <a:p>
            <a:pPr algn="ctr" rtl="0" fontAlgn="auto">
              <a:spcBef>
                <a:spcPts val="0"/>
              </a:spcBef>
              <a:spcAft>
                <a:spcPts val="0"/>
              </a:spcAft>
              <a:defRPr/>
            </a:pPr>
            <a:r>
              <a:rPr lang="ar-SY" dirty="0" smtClean="0">
                <a:solidFill>
                  <a:srgbClr val="FF0000"/>
                </a:solidFill>
                <a:cs typeface="PT Bold Heading" pitchFamily="2" charset="-78"/>
              </a:rPr>
              <a:t>ع.ت</a:t>
            </a:r>
            <a:endParaRPr lang="ar-QA" dirty="0" smtClean="0">
              <a:solidFill>
                <a:srgbClr val="FF0000"/>
              </a:solidFill>
              <a:cs typeface="PT Bold Heading" pitchFamily="2" charset="-78"/>
            </a:endParaRPr>
          </a:p>
        </p:txBody>
      </p:sp>
      <p:sp>
        <p:nvSpPr>
          <p:cNvPr id="11" name="مخطط انسيابي: رابط 10"/>
          <p:cNvSpPr/>
          <p:nvPr/>
        </p:nvSpPr>
        <p:spPr>
          <a:xfrm>
            <a:off x="791473" y="2244021"/>
            <a:ext cx="792088" cy="360040"/>
          </a:xfrm>
          <a:prstGeom prst="flowChartConnector">
            <a:avLst/>
          </a:prstGeom>
          <a:solidFill>
            <a:srgbClr val="FFFF00"/>
          </a:solidFill>
          <a:ln/>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algn="r" rtl="1" fontAlgn="base">
              <a:spcBef>
                <a:spcPct val="0"/>
              </a:spcBef>
              <a:spcAft>
                <a:spcPct val="0"/>
              </a:spcAft>
              <a:defRPr kern="1200">
                <a:solidFill>
                  <a:schemeClr val="dk1"/>
                </a:solidFill>
                <a:latin typeface="+mn-lt"/>
                <a:ea typeface="+mn-ea"/>
                <a:cs typeface="+mn-cs"/>
              </a:defRPr>
            </a:lvl1pPr>
            <a:lvl2pPr marL="457200" algn="r" rtl="1" fontAlgn="base">
              <a:spcBef>
                <a:spcPct val="0"/>
              </a:spcBef>
              <a:spcAft>
                <a:spcPct val="0"/>
              </a:spcAft>
              <a:defRPr kern="1200">
                <a:solidFill>
                  <a:schemeClr val="dk1"/>
                </a:solidFill>
                <a:latin typeface="+mn-lt"/>
                <a:ea typeface="+mn-ea"/>
                <a:cs typeface="+mn-cs"/>
              </a:defRPr>
            </a:lvl2pPr>
            <a:lvl3pPr marL="914400" algn="r" rtl="1" fontAlgn="base">
              <a:spcBef>
                <a:spcPct val="0"/>
              </a:spcBef>
              <a:spcAft>
                <a:spcPct val="0"/>
              </a:spcAft>
              <a:defRPr kern="1200">
                <a:solidFill>
                  <a:schemeClr val="dk1"/>
                </a:solidFill>
                <a:latin typeface="+mn-lt"/>
                <a:ea typeface="+mn-ea"/>
                <a:cs typeface="+mn-cs"/>
              </a:defRPr>
            </a:lvl3pPr>
            <a:lvl4pPr marL="1371600" algn="r" rtl="1" fontAlgn="base">
              <a:spcBef>
                <a:spcPct val="0"/>
              </a:spcBef>
              <a:spcAft>
                <a:spcPct val="0"/>
              </a:spcAft>
              <a:defRPr kern="1200">
                <a:solidFill>
                  <a:schemeClr val="dk1"/>
                </a:solidFill>
                <a:latin typeface="+mn-lt"/>
                <a:ea typeface="+mn-ea"/>
                <a:cs typeface="+mn-cs"/>
              </a:defRPr>
            </a:lvl4pPr>
            <a:lvl5pPr marL="1828800" algn="r" rtl="1" fontAlgn="base">
              <a:spcBef>
                <a:spcPct val="0"/>
              </a:spcBef>
              <a:spcAft>
                <a:spcPct val="0"/>
              </a:spcAft>
              <a:defRPr kern="1200">
                <a:solidFill>
                  <a:schemeClr val="dk1"/>
                </a:solidFill>
                <a:latin typeface="+mn-lt"/>
                <a:ea typeface="+mn-ea"/>
                <a:cs typeface="+mn-cs"/>
              </a:defRPr>
            </a:lvl5pPr>
            <a:lvl6pPr marL="2286000" algn="r" defTabSz="914400" rtl="1" eaLnBrk="1" latinLnBrk="0" hangingPunct="1">
              <a:defRPr kern="1200">
                <a:solidFill>
                  <a:schemeClr val="dk1"/>
                </a:solidFill>
                <a:latin typeface="+mn-lt"/>
                <a:ea typeface="+mn-ea"/>
                <a:cs typeface="+mn-cs"/>
              </a:defRPr>
            </a:lvl6pPr>
            <a:lvl7pPr marL="2743200" algn="r" defTabSz="914400" rtl="1" eaLnBrk="1" latinLnBrk="0" hangingPunct="1">
              <a:defRPr kern="1200">
                <a:solidFill>
                  <a:schemeClr val="dk1"/>
                </a:solidFill>
                <a:latin typeface="+mn-lt"/>
                <a:ea typeface="+mn-ea"/>
                <a:cs typeface="+mn-cs"/>
              </a:defRPr>
            </a:lvl7pPr>
            <a:lvl8pPr marL="3200400" algn="r" defTabSz="914400" rtl="1" eaLnBrk="1" latinLnBrk="0" hangingPunct="1">
              <a:defRPr kern="1200">
                <a:solidFill>
                  <a:schemeClr val="dk1"/>
                </a:solidFill>
                <a:latin typeface="+mn-lt"/>
                <a:ea typeface="+mn-ea"/>
                <a:cs typeface="+mn-cs"/>
              </a:defRPr>
            </a:lvl8pPr>
            <a:lvl9pPr marL="3657600" algn="r" defTabSz="914400" rtl="1" eaLnBrk="1" latinLnBrk="0" hangingPunct="1">
              <a:defRPr kern="1200">
                <a:solidFill>
                  <a:schemeClr val="dk1"/>
                </a:solidFill>
                <a:latin typeface="+mn-lt"/>
                <a:ea typeface="+mn-ea"/>
                <a:cs typeface="+mn-cs"/>
              </a:defRPr>
            </a:lvl9pPr>
          </a:lstStyle>
          <a:p>
            <a:pPr algn="ctr" rtl="0" fontAlgn="auto">
              <a:spcBef>
                <a:spcPts val="0"/>
              </a:spcBef>
              <a:spcAft>
                <a:spcPts val="0"/>
              </a:spcAft>
              <a:defRPr/>
            </a:pPr>
            <a:r>
              <a:rPr lang="ar-SY" dirty="0" smtClean="0">
                <a:solidFill>
                  <a:srgbClr val="FF0000"/>
                </a:solidFill>
                <a:cs typeface="PT Bold Heading" pitchFamily="2" charset="-78"/>
              </a:rPr>
              <a:t>ع.ت</a:t>
            </a:r>
            <a:endParaRPr lang="ar-QA" dirty="0" smtClean="0">
              <a:solidFill>
                <a:srgbClr val="FF0000"/>
              </a:solidFill>
              <a:cs typeface="PT Bold Heading" pitchFamily="2" charset="-78"/>
            </a:endParaRPr>
          </a:p>
        </p:txBody>
      </p:sp>
    </p:spTree>
    <p:extLst>
      <p:ext uri="{BB962C8B-B14F-4D97-AF65-F5344CB8AC3E}">
        <p14:creationId xmlns:p14="http://schemas.microsoft.com/office/powerpoint/2010/main" val="4745839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pic>
        <p:nvPicPr>
          <p:cNvPr id="12" name="Picture 2"/>
          <p:cNvPicPr>
            <a:picLocks noChangeAspect="1" noChangeArrowheads="1"/>
          </p:cNvPicPr>
          <p:nvPr/>
        </p:nvPicPr>
        <p:blipFill>
          <a:blip r:embed="rId3" cstate="print"/>
          <a:srcRect b="7265"/>
          <a:stretch>
            <a:fillRect/>
          </a:stretch>
        </p:blipFill>
        <p:spPr bwMode="auto">
          <a:xfrm>
            <a:off x="1123224" y="1772816"/>
            <a:ext cx="6833152" cy="4752528"/>
          </a:xfrm>
          <a:prstGeom prst="rect">
            <a:avLst/>
          </a:prstGeom>
          <a:noFill/>
          <a:ln w="9525">
            <a:noFill/>
            <a:miter lim="800000"/>
            <a:headEnd/>
            <a:tailEnd/>
          </a:ln>
        </p:spPr>
      </p:pic>
    </p:spTree>
    <p:extLst>
      <p:ext uri="{BB962C8B-B14F-4D97-AF65-F5344CB8AC3E}">
        <p14:creationId xmlns:p14="http://schemas.microsoft.com/office/powerpoint/2010/main" val="2920532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635896" y="229584"/>
            <a:ext cx="4536504" cy="500062"/>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rtl="0" fontAlgn="auto">
              <a:spcBef>
                <a:spcPts val="0"/>
              </a:spcBef>
              <a:spcAft>
                <a:spcPts val="0"/>
              </a:spcAft>
              <a:defRPr/>
            </a:pPr>
            <a:r>
              <a:rPr lang="ar-QA" sz="2800" dirty="0" smtClean="0">
                <a:solidFill>
                  <a:schemeClr val="accent2">
                    <a:lumMod val="50000"/>
                  </a:schemeClr>
                </a:solidFill>
                <a:cs typeface="PT Bold Heading" pitchFamily="2" charset="-78"/>
              </a:rPr>
              <a:t>الهدف من الجلسة</a:t>
            </a:r>
            <a:r>
              <a:rPr lang="ar-SY" sz="2800" dirty="0" smtClean="0">
                <a:solidFill>
                  <a:schemeClr val="accent2">
                    <a:lumMod val="50000"/>
                  </a:schemeClr>
                </a:solidFill>
                <a:cs typeface="PT Bold Heading" pitchFamily="2" charset="-78"/>
              </a:rPr>
              <a:t> الثالثة </a:t>
            </a:r>
            <a:r>
              <a:rPr lang="ar-SY" sz="2800" dirty="0">
                <a:solidFill>
                  <a:schemeClr val="accent2">
                    <a:lumMod val="50000"/>
                  </a:schemeClr>
                </a:solidFill>
                <a:cs typeface="PT Bold Heading" pitchFamily="2" charset="-78"/>
              </a:rPr>
              <a:t>عشرة</a:t>
            </a:r>
            <a:r>
              <a:rPr lang="ar-QA" sz="2800" dirty="0" smtClean="0">
                <a:solidFill>
                  <a:schemeClr val="accent2">
                    <a:lumMod val="50000"/>
                  </a:schemeClr>
                </a:solidFill>
                <a:cs typeface="PT Bold Heading" pitchFamily="2" charset="-78"/>
              </a:rPr>
              <a:t>:</a:t>
            </a:r>
          </a:p>
        </p:txBody>
      </p:sp>
      <p:sp>
        <p:nvSpPr>
          <p:cNvPr id="7" name="مربع نص 18"/>
          <p:cNvSpPr>
            <a:spLocks noChangeArrowheads="1"/>
          </p:cNvSpPr>
          <p:nvPr/>
        </p:nvSpPr>
        <p:spPr bwMode="auto">
          <a:xfrm>
            <a:off x="323529" y="908720"/>
            <a:ext cx="8431336" cy="5616624"/>
          </a:xfrm>
          <a:prstGeom prst="roundRect">
            <a:avLst>
              <a:gd name="adj" fmla="val 10093"/>
            </a:avLst>
          </a:prstGeom>
          <a:ln>
            <a:headEnd/>
            <a:tailEnd/>
          </a:ln>
        </p:spPr>
        <p:style>
          <a:lnRef idx="2">
            <a:schemeClr val="accent2"/>
          </a:lnRef>
          <a:fillRef idx="1">
            <a:schemeClr val="lt1"/>
          </a:fillRef>
          <a:effectRef idx="0">
            <a:schemeClr val="accent2"/>
          </a:effectRef>
          <a:fontRef idx="minor">
            <a:schemeClr val="dk1"/>
          </a:fontRef>
        </p:style>
        <p:txBody>
          <a:bodyPr anchor="t"/>
          <a:lstStyle/>
          <a:p>
            <a:pPr algn="just">
              <a:lnSpc>
                <a:spcPct val="115000"/>
              </a:lnSpc>
              <a:spcAft>
                <a:spcPts val="0"/>
              </a:spcAft>
            </a:pPr>
            <a:r>
              <a:rPr lang="ar-SY" sz="2800" b="1" dirty="0">
                <a:solidFill>
                  <a:srgbClr val="FF0000"/>
                </a:solidFill>
                <a:ea typeface="Calibri"/>
                <a:cs typeface="Traditional Arabic"/>
              </a:rPr>
              <a:t>- </a:t>
            </a:r>
            <a:r>
              <a:rPr lang="ar-SA" sz="2800" b="1" dirty="0">
                <a:solidFill>
                  <a:srgbClr val="FF0000"/>
                </a:solidFill>
                <a:ea typeface="Calibri"/>
                <a:cs typeface="Traditional Arabic"/>
              </a:rPr>
              <a:t>دراسة </a:t>
            </a:r>
            <a:r>
              <a:rPr lang="ar-SA" sz="2800" b="1" dirty="0" err="1">
                <a:solidFill>
                  <a:srgbClr val="FF0000"/>
                </a:solidFill>
                <a:ea typeface="Calibri"/>
                <a:cs typeface="Traditional Arabic"/>
              </a:rPr>
              <a:t>الشايات</a:t>
            </a:r>
            <a:r>
              <a:rPr lang="ar-SA" sz="2800" b="1" dirty="0">
                <a:solidFill>
                  <a:srgbClr val="FF0000"/>
                </a:solidFill>
                <a:ea typeface="Calibri"/>
                <a:cs typeface="Traditional Arabic"/>
              </a:rPr>
              <a:t> المستخدمة في </a:t>
            </a:r>
            <a:r>
              <a:rPr lang="ar-SY" sz="2800" b="1" dirty="0">
                <a:solidFill>
                  <a:srgbClr val="FF0000"/>
                </a:solidFill>
                <a:ea typeface="Calibri"/>
                <a:cs typeface="Traditional Arabic"/>
              </a:rPr>
              <a:t>حالات </a:t>
            </a:r>
            <a:r>
              <a:rPr lang="ar-SA" sz="3200" b="1" dirty="0">
                <a:solidFill>
                  <a:srgbClr val="FF0000"/>
                </a:solidFill>
                <a:ea typeface="Calibri"/>
                <a:cs typeface="Traditional Arabic"/>
              </a:rPr>
              <a:t>تضخم البروستات</a:t>
            </a:r>
            <a:r>
              <a:rPr lang="ar-SY" sz="2800" b="1" dirty="0">
                <a:solidFill>
                  <a:srgbClr val="FF0000"/>
                </a:solidFill>
                <a:ea typeface="Calibri"/>
                <a:cs typeface="Traditional Arabic"/>
              </a:rPr>
              <a:t>:</a:t>
            </a:r>
            <a:endParaRPr lang="en-US" sz="2800" dirty="0">
              <a:solidFill>
                <a:srgbClr val="FF0000"/>
              </a:solidFill>
              <a:ea typeface="Calibri"/>
              <a:cs typeface="Arial"/>
            </a:endParaRPr>
          </a:p>
          <a:p>
            <a:pPr marL="342900" lvl="0" indent="-342900">
              <a:lnSpc>
                <a:spcPct val="115000"/>
              </a:lnSpc>
              <a:spcAft>
                <a:spcPts val="0"/>
              </a:spcAft>
              <a:buFont typeface="Symbol"/>
              <a:buChar char=""/>
            </a:pPr>
            <a:r>
              <a:rPr lang="ar-SA" sz="2800" b="1" dirty="0">
                <a:solidFill>
                  <a:srgbClr val="3333FF"/>
                </a:solidFill>
                <a:ea typeface="Calibri"/>
                <a:cs typeface="Traditional Arabic"/>
              </a:rPr>
              <a:t>تمرين عملي (1): دراسة بذور القرع (فحص مجهري</a:t>
            </a:r>
            <a:r>
              <a:rPr lang="ar-SA" sz="2800" b="1" dirty="0" smtClean="0">
                <a:solidFill>
                  <a:srgbClr val="3333FF"/>
                </a:solidFill>
                <a:ea typeface="Calibri"/>
                <a:cs typeface="Traditional Arabic"/>
              </a:rPr>
              <a:t>)</a:t>
            </a:r>
            <a:endParaRPr lang="ar-SY" sz="2800" b="1" dirty="0" smtClean="0">
              <a:solidFill>
                <a:srgbClr val="3333FF"/>
              </a:solidFill>
              <a:ea typeface="Calibri"/>
              <a:cs typeface="Traditional Arabic"/>
            </a:endParaRPr>
          </a:p>
          <a:p>
            <a:pPr lvl="0">
              <a:lnSpc>
                <a:spcPct val="115000"/>
              </a:lnSpc>
              <a:spcAft>
                <a:spcPts val="0"/>
              </a:spcAft>
            </a:pPr>
            <a:endParaRPr lang="ar-SY" sz="2800" b="1" dirty="0">
              <a:ea typeface="Calibri"/>
              <a:cs typeface="Traditional Arabic"/>
            </a:endParaRPr>
          </a:p>
          <a:p>
            <a:pPr lvl="0">
              <a:lnSpc>
                <a:spcPct val="115000"/>
              </a:lnSpc>
              <a:spcAft>
                <a:spcPts val="0"/>
              </a:spcAft>
            </a:pPr>
            <a:endParaRPr lang="ar-SY" sz="2800" b="1" dirty="0" smtClean="0">
              <a:ea typeface="Calibri"/>
              <a:cs typeface="Traditional Arabic"/>
            </a:endParaRPr>
          </a:p>
          <a:p>
            <a:pPr lvl="0">
              <a:lnSpc>
                <a:spcPct val="115000"/>
              </a:lnSpc>
              <a:spcAft>
                <a:spcPts val="0"/>
              </a:spcAft>
            </a:pPr>
            <a:endParaRPr lang="en-US" sz="2800" dirty="0">
              <a:ea typeface="Calibri"/>
              <a:cs typeface="Arial"/>
            </a:endParaRPr>
          </a:p>
          <a:p>
            <a:pPr algn="just">
              <a:lnSpc>
                <a:spcPct val="115000"/>
              </a:lnSpc>
              <a:spcAft>
                <a:spcPts val="0"/>
              </a:spcAft>
            </a:pPr>
            <a:r>
              <a:rPr lang="ar-SY" sz="2800" b="1" dirty="0">
                <a:solidFill>
                  <a:srgbClr val="FF0000"/>
                </a:solidFill>
                <a:ea typeface="Calibri"/>
                <a:cs typeface="Traditional Arabic"/>
              </a:rPr>
              <a:t>- </a:t>
            </a:r>
            <a:r>
              <a:rPr lang="ar-SA" sz="2800" b="1" dirty="0">
                <a:solidFill>
                  <a:srgbClr val="FF0000"/>
                </a:solidFill>
                <a:ea typeface="Calibri"/>
                <a:cs typeface="Traditional Arabic"/>
              </a:rPr>
              <a:t>دراسة </a:t>
            </a:r>
            <a:r>
              <a:rPr lang="ar-SA" sz="2800" b="1" dirty="0" err="1">
                <a:solidFill>
                  <a:srgbClr val="FF0000"/>
                </a:solidFill>
                <a:ea typeface="Calibri"/>
                <a:cs typeface="Traditional Arabic"/>
              </a:rPr>
              <a:t>الشايات</a:t>
            </a:r>
            <a:r>
              <a:rPr lang="ar-SA" sz="2800" b="1" dirty="0">
                <a:solidFill>
                  <a:srgbClr val="FF0000"/>
                </a:solidFill>
                <a:ea typeface="Calibri"/>
                <a:cs typeface="Traditional Arabic"/>
              </a:rPr>
              <a:t> المستخدمة في </a:t>
            </a:r>
            <a:r>
              <a:rPr lang="ar-SY" sz="2800" b="1" dirty="0">
                <a:solidFill>
                  <a:srgbClr val="FF0000"/>
                </a:solidFill>
                <a:ea typeface="Calibri"/>
                <a:cs typeface="Traditional Arabic"/>
              </a:rPr>
              <a:t>حالات </a:t>
            </a:r>
            <a:r>
              <a:rPr lang="ar-SA" sz="3200" b="1" dirty="0">
                <a:solidFill>
                  <a:srgbClr val="FF0000"/>
                </a:solidFill>
                <a:ea typeface="Calibri"/>
                <a:cs typeface="Traditional Arabic"/>
              </a:rPr>
              <a:t>المغص الكلوي</a:t>
            </a:r>
            <a:r>
              <a:rPr lang="ar-SY" sz="2800" b="1" dirty="0">
                <a:solidFill>
                  <a:srgbClr val="FF0000"/>
                </a:solidFill>
                <a:ea typeface="Calibri"/>
                <a:cs typeface="Traditional Arabic"/>
              </a:rPr>
              <a:t>:</a:t>
            </a:r>
            <a:endParaRPr lang="en-US" sz="2800" dirty="0">
              <a:solidFill>
                <a:srgbClr val="FF0000"/>
              </a:solidFill>
              <a:ea typeface="Calibri"/>
              <a:cs typeface="Arial"/>
            </a:endParaRPr>
          </a:p>
          <a:p>
            <a:pPr marL="342900" lvl="0" indent="-342900">
              <a:lnSpc>
                <a:spcPct val="115000"/>
              </a:lnSpc>
              <a:spcAft>
                <a:spcPts val="0"/>
              </a:spcAft>
              <a:buFont typeface="Symbol"/>
              <a:buChar char=""/>
            </a:pPr>
            <a:r>
              <a:rPr lang="ar-SA" sz="2800" b="1" dirty="0">
                <a:solidFill>
                  <a:srgbClr val="3333FF"/>
                </a:solidFill>
                <a:ea typeface="Calibri"/>
                <a:cs typeface="Traditional Arabic"/>
              </a:rPr>
              <a:t>تمرين عملي (2): دراسة ثمار الخلة (فحص مجهري + فحص كيميائي)</a:t>
            </a:r>
            <a:endParaRPr lang="en-US" sz="2800" dirty="0">
              <a:solidFill>
                <a:srgbClr val="3333FF"/>
              </a:solidFill>
              <a:ea typeface="Calibri"/>
              <a:cs typeface="Arial"/>
            </a:endParaRPr>
          </a:p>
        </p:txBody>
      </p:sp>
      <p:sp>
        <p:nvSpPr>
          <p:cNvPr id="2" name="AutoShape 2" descr="http://www.atmsac.com/uploads/editor/Arbre%20du%20cacao.jpg"/>
          <p:cNvSpPr>
            <a:spLocks noChangeAspect="1" noChangeArrowheads="1"/>
          </p:cNvSpPr>
          <p:nvPr/>
        </p:nvSpPr>
        <p:spPr bwMode="auto">
          <a:xfrm>
            <a:off x="8196263" y="-1714500"/>
            <a:ext cx="4762500" cy="35718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SY"/>
          </a:p>
        </p:txBody>
      </p:sp>
      <p:pic>
        <p:nvPicPr>
          <p:cNvPr id="6" name="صورة 5" descr="Shining_Skin_Pumpkin_Seed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6117" y="2348880"/>
            <a:ext cx="1872208" cy="1368152"/>
          </a:xfrm>
          <a:prstGeom prst="rect">
            <a:avLst/>
          </a:prstGeom>
          <a:noFill/>
          <a:ln>
            <a:noFill/>
          </a:ln>
        </p:spPr>
      </p:pic>
      <p:pic>
        <p:nvPicPr>
          <p:cNvPr id="8" name="Picture 2" descr="http://www.tradenote.net/images/users/000/040/862/products_images/430456.jpg"/>
          <p:cNvPicPr>
            <a:picLocks noChangeAspect="1" noChangeArrowheads="1"/>
          </p:cNvPicPr>
          <p:nvPr/>
        </p:nvPicPr>
        <p:blipFill>
          <a:blip r:embed="rId4" cstate="print"/>
          <a:srcRect/>
          <a:stretch>
            <a:fillRect/>
          </a:stretch>
        </p:blipFill>
        <p:spPr bwMode="auto">
          <a:xfrm>
            <a:off x="3966117" y="4725144"/>
            <a:ext cx="1613995" cy="167209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467544" y="1484784"/>
            <a:ext cx="8280920" cy="2304256"/>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latin typeface="Calibri"/>
                <a:ea typeface="Calibri"/>
                <a:cs typeface="Traditional Arabic"/>
              </a:rPr>
              <a:t>نأخذ 0.5 غ من العقار ونضيف إليها 15 مل غول مائي 70% ثم نسخن لمدة 10 دقائق في حمام مائي ثم نبرد ونرشح نأخذ الرشاحة ونستخلص </a:t>
            </a:r>
            <a:r>
              <a:rPr lang="ar-SY" sz="2400" b="1" dirty="0" err="1">
                <a:latin typeface="Calibri"/>
                <a:ea typeface="Calibri"/>
                <a:cs typeface="Traditional Arabic"/>
              </a:rPr>
              <a:t>الكومارينات</a:t>
            </a:r>
            <a:r>
              <a:rPr lang="ar-SY" sz="2400" b="1" dirty="0">
                <a:latin typeface="Calibri"/>
                <a:ea typeface="Calibri"/>
                <a:cs typeface="Traditional Arabic"/>
              </a:rPr>
              <a:t> بالكلوروفورم مرتين (في كل مرة 5 مل) نأخذ طبقة الكلوروفورم ونبخرها في جفنة حتى الجفاف (على حمام مائي وتحت الساحبة) ونحلها باستخدام 0.5 مل غول. ثم نجري الفصل باستعمال الـ</a:t>
            </a:r>
            <a:r>
              <a:rPr lang="en-US" sz="2400" b="1" dirty="0">
                <a:latin typeface="Calibri"/>
                <a:ea typeface="Calibri"/>
                <a:cs typeface="Traditional Arabic"/>
              </a:rPr>
              <a:t>TLC  </a:t>
            </a:r>
            <a:r>
              <a:rPr lang="ar-SY" sz="2400" b="1" dirty="0">
                <a:latin typeface="Calibri"/>
                <a:ea typeface="Calibri"/>
                <a:cs typeface="Traditional Arabic"/>
              </a:rPr>
              <a:t>ونستعمل عياري الخللين والكشف بتعريضها للأشعة فوق البنفسجية ثم استخدام محلول </a:t>
            </a:r>
            <a:r>
              <a:rPr lang="en-US" sz="2400" b="1" dirty="0">
                <a:latin typeface="Calibri"/>
                <a:ea typeface="Calibri"/>
                <a:cs typeface="Traditional Arabic"/>
              </a:rPr>
              <a:t>KOH .</a:t>
            </a:r>
            <a:endParaRPr lang="ar-SY" sz="2400" b="1" dirty="0">
              <a:latin typeface="Calibri"/>
              <a:ea typeface="Calibri"/>
              <a:cs typeface="Traditional Arabic"/>
            </a:endParaRPr>
          </a:p>
        </p:txBody>
      </p:sp>
    </p:spTree>
    <p:extLst>
      <p:ext uri="{BB962C8B-B14F-4D97-AF65-F5344CB8AC3E}">
        <p14:creationId xmlns:p14="http://schemas.microsoft.com/office/powerpoint/2010/main" val="467535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pic>
        <p:nvPicPr>
          <p:cNvPr id="6" name="صورة 5"/>
          <p:cNvPicPr/>
          <p:nvPr/>
        </p:nvPicPr>
        <p:blipFill>
          <a:blip r:embed="rId3">
            <a:lum contrast="20000"/>
            <a:extLst>
              <a:ext uri="{28A0092B-C50C-407E-A947-70E740481C1C}">
                <a14:useLocalDpi xmlns:a14="http://schemas.microsoft.com/office/drawing/2010/main" val="0"/>
              </a:ext>
            </a:extLst>
          </a:blip>
          <a:srcRect/>
          <a:stretch>
            <a:fillRect/>
          </a:stretch>
        </p:blipFill>
        <p:spPr bwMode="auto">
          <a:xfrm>
            <a:off x="193754" y="1492994"/>
            <a:ext cx="8698726" cy="4528294"/>
          </a:xfrm>
          <a:prstGeom prst="rect">
            <a:avLst/>
          </a:prstGeom>
          <a:noFill/>
          <a:ln>
            <a:noFill/>
          </a:ln>
        </p:spPr>
      </p:pic>
    </p:spTree>
    <p:extLst>
      <p:ext uri="{BB962C8B-B14F-4D97-AF65-F5344CB8AC3E}">
        <p14:creationId xmlns:p14="http://schemas.microsoft.com/office/powerpoint/2010/main" val="25221316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التشنج الكلوي</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(2): دراسة ثمار الخلة (فحص مجهري + فحص كيميائي)</a:t>
            </a:r>
            <a:endParaRPr lang="en-US" sz="2400" b="1" dirty="0">
              <a:solidFill>
                <a:srgbClr val="3333FF"/>
              </a:solidFill>
              <a:latin typeface="Calibri" pitchFamily="34" charset="0"/>
              <a:ea typeface="Times New Roman" pitchFamily="18" charset="0"/>
              <a:cs typeface="Traditional Arabic" pitchFamily="18" charset="-78"/>
            </a:endParaRPr>
          </a:p>
        </p:txBody>
      </p:sp>
      <p:pic>
        <p:nvPicPr>
          <p:cNvPr id="7" name="صورة 6"/>
          <p:cNvPicPr/>
          <p:nvPr/>
        </p:nvPicPr>
        <p:blipFill rotWithShape="1">
          <a:blip r:embed="rId3">
            <a:lum bright="41000" contrast="45000"/>
            <a:extLst>
              <a:ext uri="{28A0092B-C50C-407E-A947-70E740481C1C}">
                <a14:useLocalDpi xmlns:a14="http://schemas.microsoft.com/office/drawing/2010/main" val="0"/>
              </a:ext>
            </a:extLst>
          </a:blip>
          <a:srcRect t="47667" r="14213" b="5380"/>
          <a:stretch/>
        </p:blipFill>
        <p:spPr bwMode="auto">
          <a:xfrm>
            <a:off x="1043608" y="1412776"/>
            <a:ext cx="6696744" cy="511256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66919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68787" r="20703" b="18945"/>
          <a:stretch>
            <a:fillRect/>
          </a:stretch>
        </p:blipFill>
        <p:spPr bwMode="auto">
          <a:xfrm>
            <a:off x="0" y="6000750"/>
            <a:ext cx="9144000" cy="857250"/>
          </a:xfrm>
          <a:prstGeom prst="rect">
            <a:avLst/>
          </a:prstGeom>
          <a:noFill/>
          <a:ln w="9525">
            <a:noFill/>
            <a:miter lim="800000"/>
            <a:headEnd/>
            <a:tailEnd/>
          </a:ln>
        </p:spPr>
      </p:pic>
      <p:pic>
        <p:nvPicPr>
          <p:cNvPr id="43012" name="Picture 2"/>
          <p:cNvPicPr>
            <a:picLocks noChangeAspect="1" noChangeArrowheads="1"/>
          </p:cNvPicPr>
          <p:nvPr/>
        </p:nvPicPr>
        <p:blipFill>
          <a:blip r:embed="rId3" cstate="print">
            <a:clrChange>
              <a:clrFrom>
                <a:srgbClr val="FFFFE7"/>
              </a:clrFrom>
              <a:clrTo>
                <a:srgbClr val="FFFFE7">
                  <a:alpha val="0"/>
                </a:srgbClr>
              </a:clrTo>
            </a:clrChange>
            <a:duotone>
              <a:schemeClr val="accent2">
                <a:shade val="45000"/>
                <a:satMod val="135000"/>
              </a:schemeClr>
              <a:prstClr val="white"/>
            </a:duotone>
          </a:blip>
          <a:srcRect l="20703" t="18945" r="1855" b="67383"/>
          <a:stretch>
            <a:fillRect/>
          </a:stretch>
        </p:blipFill>
        <p:spPr bwMode="auto">
          <a:xfrm>
            <a:off x="0" y="0"/>
            <a:ext cx="9144000" cy="955675"/>
          </a:xfrm>
          <a:prstGeom prst="rect">
            <a:avLst/>
          </a:prstGeom>
          <a:noFill/>
          <a:ln w="9525">
            <a:noFill/>
            <a:miter lim="800000"/>
            <a:headEnd/>
            <a:tailEnd/>
          </a:ln>
        </p:spPr>
      </p:pic>
      <p:sp>
        <p:nvSpPr>
          <p:cNvPr id="6" name="مستطيل مستدير الزوايا 5"/>
          <p:cNvSpPr/>
          <p:nvPr/>
        </p:nvSpPr>
        <p:spPr>
          <a:xfrm>
            <a:off x="0" y="500063"/>
            <a:ext cx="7143750" cy="27860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auto">
              <a:spcBef>
                <a:spcPts val="0"/>
              </a:spcBef>
              <a:spcAft>
                <a:spcPts val="0"/>
              </a:spcAft>
              <a:defRPr/>
            </a:pPr>
            <a:r>
              <a:rPr lang="ar-SY" sz="7200" dirty="0">
                <a:solidFill>
                  <a:schemeClr val="tx1"/>
                </a:solidFill>
                <a:cs typeface="PT Bold Heading" pitchFamily="2" charset="-78"/>
              </a:rPr>
              <a:t>شكراً لاستماعكم</a:t>
            </a:r>
            <a:endParaRPr lang="ar-SA" sz="7200" dirty="0">
              <a:solidFill>
                <a:schemeClr val="tx1"/>
              </a:solidFill>
              <a:cs typeface="PT Bold Heading" pitchFamily="2" charset="-78"/>
            </a:endParaRPr>
          </a:p>
        </p:txBody>
      </p:sp>
      <p:pic>
        <p:nvPicPr>
          <p:cNvPr id="5123" name="Picture 3" descr="C:\Users\ahmad\Pictures\5468green_tea.jpg"/>
          <p:cNvPicPr>
            <a:picLocks noChangeAspect="1" noChangeArrowheads="1"/>
          </p:cNvPicPr>
          <p:nvPr/>
        </p:nvPicPr>
        <p:blipFill rotWithShape="1">
          <a:blip r:embed="rId4">
            <a:extLst>
              <a:ext uri="{28A0092B-C50C-407E-A947-70E740481C1C}">
                <a14:useLocalDpi xmlns:a14="http://schemas.microsoft.com/office/drawing/2010/main" val="0"/>
              </a:ext>
            </a:extLst>
          </a:blip>
          <a:srcRect r="12837"/>
          <a:stretch/>
        </p:blipFill>
        <p:spPr bwMode="auto">
          <a:xfrm>
            <a:off x="3750850" y="2564904"/>
            <a:ext cx="4983718" cy="3807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1"/>
            <a:ext cx="9144000" cy="628268"/>
          </a:xfrm>
          <a:prstGeom prst="rect">
            <a:avLst/>
          </a:prstGeom>
          <a:noFill/>
          <a:ln w="9525">
            <a:noFill/>
            <a:miter lim="800000"/>
            <a:headEnd/>
            <a:tailEnd/>
          </a:ln>
        </p:spPr>
      </p:pic>
      <p:sp>
        <p:nvSpPr>
          <p:cNvPr id="18" name="مستطيل مستدير الزوايا 17"/>
          <p:cNvSpPr/>
          <p:nvPr/>
        </p:nvSpPr>
        <p:spPr>
          <a:xfrm>
            <a:off x="3347864" y="202495"/>
            <a:ext cx="4369142" cy="425773"/>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SY" sz="2400" dirty="0" smtClean="0">
                <a:solidFill>
                  <a:schemeClr val="accent2">
                    <a:lumMod val="50000"/>
                  </a:schemeClr>
                </a:solidFill>
                <a:cs typeface="PT Bold Heading" pitchFamily="2" charset="-78"/>
              </a:rPr>
              <a:t>ملخص الجلسة العملية الثالثة عشرة:</a:t>
            </a:r>
            <a:endParaRPr lang="ar-QA" sz="2400" dirty="0" smtClean="0">
              <a:solidFill>
                <a:schemeClr val="accent2">
                  <a:lumMod val="50000"/>
                </a:schemeClr>
              </a:solidFill>
              <a:cs typeface="PT Bold Heading" pitchFamily="2" charset="-78"/>
            </a:endParaRPr>
          </a:p>
        </p:txBody>
      </p:sp>
      <p:sp>
        <p:nvSpPr>
          <p:cNvPr id="8" name="مستطيل 7"/>
          <p:cNvSpPr/>
          <p:nvPr/>
        </p:nvSpPr>
        <p:spPr>
          <a:xfrm>
            <a:off x="7717006" y="188640"/>
            <a:ext cx="1426994" cy="369332"/>
          </a:xfrm>
          <a:prstGeom prst="rect">
            <a:avLst/>
          </a:prstGeom>
        </p:spPr>
        <p:txBody>
          <a:bodyPr wrap="none">
            <a:spAutoFit/>
          </a:bodyPr>
          <a:lstStyle/>
          <a:p>
            <a:r>
              <a:rPr lang="ar-SA" dirty="0" smtClean="0">
                <a:latin typeface="Andalus" pitchFamily="18" charset="-78"/>
                <a:cs typeface="Andalus" pitchFamily="18" charset="-78"/>
              </a:rPr>
              <a:t>العقاقير</a:t>
            </a:r>
            <a:r>
              <a:rPr lang="ar-SY" dirty="0" smtClean="0">
                <a:latin typeface="Andalus" pitchFamily="18" charset="-78"/>
                <a:cs typeface="Andalus" pitchFamily="18" charset="-78"/>
              </a:rPr>
              <a:t> التطبيقي</a:t>
            </a:r>
            <a:endParaRPr lang="ar-SY" dirty="0"/>
          </a:p>
        </p:txBody>
      </p:sp>
      <p:pic>
        <p:nvPicPr>
          <p:cNvPr id="9" name="Picture 2" descr="C:\Users\ahmad\Desktop\علم العقاقير-ايبلا- سنة ثانية\الجلسة 1 عقاقير\herb-green.gif"/>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Lst>
          </a:blip>
          <a:srcRect/>
          <a:stretch>
            <a:fillRect/>
          </a:stretch>
        </p:blipFill>
        <p:spPr bwMode="auto">
          <a:xfrm>
            <a:off x="8172400" y="548680"/>
            <a:ext cx="869062" cy="720080"/>
          </a:xfrm>
          <a:prstGeom prst="rect">
            <a:avLst/>
          </a:prstGeom>
          <a:noFill/>
        </p:spPr>
      </p:pic>
      <p:sp>
        <p:nvSpPr>
          <p:cNvPr id="10" name="مستطيل مستدير الزوايا 9"/>
          <p:cNvSpPr/>
          <p:nvPr/>
        </p:nvSpPr>
        <p:spPr>
          <a:xfrm>
            <a:off x="323528" y="764704"/>
            <a:ext cx="7393477" cy="504056"/>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2000" dirty="0">
                <a:solidFill>
                  <a:schemeClr val="accent2">
                    <a:lumMod val="50000"/>
                  </a:schemeClr>
                </a:solidFill>
                <a:cs typeface="PT Bold Heading" pitchFamily="2" charset="-78"/>
              </a:rPr>
              <a:t>- دراسة </a:t>
            </a:r>
            <a:r>
              <a:rPr lang="ar-QA" sz="2000" dirty="0" err="1">
                <a:solidFill>
                  <a:schemeClr val="accent2">
                    <a:lumMod val="50000"/>
                  </a:schemeClr>
                </a:solidFill>
                <a:cs typeface="PT Bold Heading" pitchFamily="2" charset="-78"/>
              </a:rPr>
              <a:t>الشايات</a:t>
            </a:r>
            <a:r>
              <a:rPr lang="ar-QA" sz="2000" dirty="0">
                <a:solidFill>
                  <a:schemeClr val="accent2">
                    <a:lumMod val="50000"/>
                  </a:schemeClr>
                </a:solidFill>
                <a:cs typeface="PT Bold Heading" pitchFamily="2" charset="-78"/>
              </a:rPr>
              <a:t> </a:t>
            </a:r>
            <a:r>
              <a:rPr lang="ar-SY" sz="2000" dirty="0" smtClean="0">
                <a:solidFill>
                  <a:schemeClr val="accent2">
                    <a:lumMod val="50000"/>
                  </a:schemeClr>
                </a:solidFill>
                <a:cs typeface="PT Bold Heading" pitchFamily="2" charset="-78"/>
              </a:rPr>
              <a:t>المستخدمة </a:t>
            </a:r>
            <a:r>
              <a:rPr lang="ar-SY" sz="2000" dirty="0">
                <a:solidFill>
                  <a:schemeClr val="accent2">
                    <a:lumMod val="50000"/>
                  </a:schemeClr>
                </a:solidFill>
                <a:cs typeface="PT Bold Heading" pitchFamily="2" charset="-78"/>
              </a:rPr>
              <a:t>في تضخم البروستات </a:t>
            </a:r>
            <a:endParaRPr lang="en-US" sz="2000" b="1" dirty="0">
              <a:solidFill>
                <a:schemeClr val="accent2">
                  <a:lumMod val="50000"/>
                </a:schemeClr>
              </a:solidFill>
              <a:cs typeface="PT Bold Heading" pitchFamily="2" charset="-78"/>
            </a:endParaRPr>
          </a:p>
        </p:txBody>
      </p:sp>
      <p:sp>
        <p:nvSpPr>
          <p:cNvPr id="7" name="مستطيل مستدير الزوايا 6"/>
          <p:cNvSpPr/>
          <p:nvPr/>
        </p:nvSpPr>
        <p:spPr>
          <a:xfrm>
            <a:off x="323528" y="3789040"/>
            <a:ext cx="7393477" cy="504056"/>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2000" dirty="0">
                <a:solidFill>
                  <a:schemeClr val="accent2">
                    <a:lumMod val="50000"/>
                  </a:schemeClr>
                </a:solidFill>
                <a:cs typeface="PT Bold Heading" pitchFamily="2" charset="-78"/>
              </a:rPr>
              <a:t>- دراسة </a:t>
            </a:r>
            <a:r>
              <a:rPr lang="ar-QA" sz="2000" dirty="0" err="1">
                <a:solidFill>
                  <a:schemeClr val="accent2">
                    <a:lumMod val="50000"/>
                  </a:schemeClr>
                </a:solidFill>
                <a:cs typeface="PT Bold Heading" pitchFamily="2" charset="-78"/>
              </a:rPr>
              <a:t>الشايات</a:t>
            </a:r>
            <a:r>
              <a:rPr lang="ar-QA" sz="2000" dirty="0">
                <a:solidFill>
                  <a:schemeClr val="accent2">
                    <a:lumMod val="50000"/>
                  </a:schemeClr>
                </a:solidFill>
                <a:cs typeface="PT Bold Heading" pitchFamily="2" charset="-78"/>
              </a:rPr>
              <a:t> </a:t>
            </a:r>
            <a:r>
              <a:rPr lang="ar-SY" sz="2000" dirty="0" smtClean="0">
                <a:solidFill>
                  <a:schemeClr val="accent2">
                    <a:lumMod val="50000"/>
                  </a:schemeClr>
                </a:solidFill>
                <a:cs typeface="PT Bold Heading" pitchFamily="2" charset="-78"/>
              </a:rPr>
              <a:t>المستخدمة </a:t>
            </a:r>
            <a:r>
              <a:rPr lang="ar-SY" sz="2000" dirty="0">
                <a:solidFill>
                  <a:schemeClr val="accent2">
                    <a:lumMod val="50000"/>
                  </a:schemeClr>
                </a:solidFill>
                <a:cs typeface="PT Bold Heading" pitchFamily="2" charset="-78"/>
              </a:rPr>
              <a:t>في </a:t>
            </a:r>
            <a:r>
              <a:rPr lang="ar-SY" sz="2000" dirty="0" smtClean="0">
                <a:solidFill>
                  <a:schemeClr val="accent2">
                    <a:lumMod val="50000"/>
                  </a:schemeClr>
                </a:solidFill>
                <a:cs typeface="PT Bold Heading" pitchFamily="2" charset="-78"/>
              </a:rPr>
              <a:t>المغص الكلوي</a:t>
            </a:r>
            <a:endParaRPr lang="en-US" sz="2000" b="1" dirty="0">
              <a:solidFill>
                <a:schemeClr val="accent2">
                  <a:lumMod val="50000"/>
                </a:schemeClr>
              </a:solidFill>
              <a:cs typeface="PT Bold Heading" pitchFamily="2" charset="-78"/>
            </a:endParaRPr>
          </a:p>
        </p:txBody>
      </p:sp>
      <p:pic>
        <p:nvPicPr>
          <p:cNvPr id="11" name="صورة 10"/>
          <p:cNvPicPr/>
          <p:nvPr/>
        </p:nvPicPr>
        <p:blipFill rotWithShape="1">
          <a:blip r:embed="rId5" cstate="print">
            <a:lum bright="41000" contrast="45000"/>
            <a:extLst>
              <a:ext uri="{28A0092B-C50C-407E-A947-70E740481C1C}">
                <a14:useLocalDpi xmlns:a14="http://schemas.microsoft.com/office/drawing/2010/main" val="0"/>
              </a:ext>
            </a:extLst>
          </a:blip>
          <a:srcRect t="47667" r="14213" b="5380"/>
          <a:stretch/>
        </p:blipFill>
        <p:spPr bwMode="auto">
          <a:xfrm>
            <a:off x="899592" y="4509120"/>
            <a:ext cx="3744416" cy="2232248"/>
          </a:xfrm>
          <a:prstGeom prst="rect">
            <a:avLst/>
          </a:prstGeom>
          <a:noFill/>
          <a:ln>
            <a:noFill/>
          </a:ln>
          <a:extLst>
            <a:ext uri="{53640926-AAD7-44D8-BBD7-CCE9431645EC}">
              <a14:shadowObscured xmlns:a14="http://schemas.microsoft.com/office/drawing/2010/main"/>
            </a:ext>
          </a:extLst>
        </p:spPr>
      </p:pic>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47107" y="4414054"/>
            <a:ext cx="2881277" cy="2327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73449" y="1340768"/>
            <a:ext cx="3506663" cy="2440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059832" y="260648"/>
            <a:ext cx="6048672" cy="1008112"/>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 تضخم البروستات </a:t>
            </a:r>
            <a:r>
              <a:rPr lang="en-US" sz="2400" dirty="0">
                <a:solidFill>
                  <a:schemeClr val="accent2">
                    <a:lumMod val="50000"/>
                  </a:schemeClr>
                </a:solidFill>
                <a:cs typeface="PT Bold Heading" pitchFamily="2" charset="-78"/>
              </a:rPr>
              <a:t>Benign Prostatic Hyperplasia </a:t>
            </a:r>
            <a:r>
              <a:rPr lang="en-US" sz="2400" dirty="0" smtClean="0">
                <a:solidFill>
                  <a:schemeClr val="accent2">
                    <a:lumMod val="50000"/>
                  </a:schemeClr>
                </a:solidFill>
                <a:cs typeface="PT Bold Heading" pitchFamily="2" charset="-78"/>
              </a:rPr>
              <a:t>-  </a:t>
            </a:r>
            <a:r>
              <a:rPr lang="ar-QA" sz="2400" dirty="0" smtClean="0">
                <a:solidFill>
                  <a:schemeClr val="accent2">
                    <a:lumMod val="50000"/>
                  </a:schemeClr>
                </a:solidFill>
                <a:cs typeface="PT Bold Heading" pitchFamily="2" charset="-78"/>
              </a:rPr>
              <a:t>المغص </a:t>
            </a:r>
            <a:r>
              <a:rPr lang="ar-QA" sz="2400" dirty="0">
                <a:solidFill>
                  <a:schemeClr val="accent2">
                    <a:lumMod val="50000"/>
                  </a:schemeClr>
                </a:solidFill>
                <a:cs typeface="PT Bold Heading" pitchFamily="2" charset="-78"/>
              </a:rPr>
              <a:t>الكلوي </a:t>
            </a:r>
            <a:r>
              <a:rPr lang="en-US" sz="2400" dirty="0">
                <a:solidFill>
                  <a:schemeClr val="accent2">
                    <a:lumMod val="50000"/>
                  </a:schemeClr>
                </a:solidFill>
                <a:cs typeface="PT Bold Heading" pitchFamily="2" charset="-78"/>
              </a:rPr>
              <a:t>Renal Colic</a:t>
            </a:r>
            <a:endParaRPr lang="ar-QA" sz="2400"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899592" y="1916832"/>
            <a:ext cx="7416824" cy="3487448"/>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9600" dirty="0" smtClean="0">
                <a:solidFill>
                  <a:schemeClr val="accent2">
                    <a:lumMod val="50000"/>
                  </a:schemeClr>
                </a:solidFill>
                <a:latin typeface="Calibri" pitchFamily="34" charset="0"/>
                <a:ea typeface="Times New Roman" pitchFamily="18" charset="0"/>
                <a:cs typeface="PT Bold Heading" pitchFamily="2" charset="-78"/>
              </a:rPr>
              <a:t>القسم النظري</a:t>
            </a:r>
            <a:endParaRPr lang="en-US" sz="9600" dirty="0">
              <a:solidFill>
                <a:schemeClr val="accent2">
                  <a:lumMod val="50000"/>
                </a:schemeClr>
              </a:solidFill>
              <a:latin typeface="Calibri" pitchFamily="34" charset="0"/>
              <a:ea typeface="Times New Roman" pitchFamily="18" charset="0"/>
              <a:cs typeface="PT Bold Heading" pitchFamily="2" charset="-78"/>
            </a:endParaRPr>
          </a:p>
        </p:txBody>
      </p:sp>
    </p:spTree>
    <p:extLst>
      <p:ext uri="{BB962C8B-B14F-4D97-AF65-F5344CB8AC3E}">
        <p14:creationId xmlns:p14="http://schemas.microsoft.com/office/powerpoint/2010/main" val="2986957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تضخم البروستات </a:t>
            </a:r>
            <a:r>
              <a:rPr lang="en-US" sz="2400" dirty="0">
                <a:solidFill>
                  <a:schemeClr val="accent2">
                    <a:lumMod val="50000"/>
                  </a:schemeClr>
                </a:solidFill>
                <a:cs typeface="PT Bold Heading" pitchFamily="2" charset="-78"/>
              </a:rPr>
              <a:t>Benign Prostatic Hyperplasia (BPH)</a:t>
            </a:r>
          </a:p>
        </p:txBody>
      </p:sp>
      <p:sp>
        <p:nvSpPr>
          <p:cNvPr id="6" name="مربع نص 18"/>
          <p:cNvSpPr>
            <a:spLocks noChangeArrowheads="1"/>
          </p:cNvSpPr>
          <p:nvPr/>
        </p:nvSpPr>
        <p:spPr bwMode="auto">
          <a:xfrm>
            <a:off x="323528" y="1484784"/>
            <a:ext cx="8568952" cy="2160240"/>
          </a:xfrm>
          <a:prstGeom prst="roundRect">
            <a:avLst>
              <a:gd name="adj" fmla="val 6171"/>
            </a:avLst>
          </a:prstGeom>
          <a:noFill/>
          <a:ln w="9525">
            <a:solidFill>
              <a:srgbClr val="008000"/>
            </a:solidFill>
            <a:round/>
            <a:headEnd/>
            <a:tailEnd/>
          </a:ln>
        </p:spPr>
        <p:txBody>
          <a:bodyPr anchor="ctr"/>
          <a:lstStyle/>
          <a:p>
            <a:pPr algn="justLow">
              <a:lnSpc>
                <a:spcPct val="115000"/>
              </a:lnSpc>
            </a:pPr>
            <a:r>
              <a:rPr lang="ar-SY" sz="2400" b="1" dirty="0">
                <a:latin typeface="Calibri" pitchFamily="34" charset="0"/>
                <a:ea typeface="Times New Roman" pitchFamily="18" charset="0"/>
                <a:cs typeface="Traditional Arabic" pitchFamily="18" charset="-78"/>
              </a:rPr>
              <a:t>البروستات غدة صغيرة تحيط بالمثانة </a:t>
            </a:r>
            <a:r>
              <a:rPr lang="en-US" sz="2400" b="1" dirty="0">
                <a:latin typeface="Calibri" pitchFamily="34" charset="0"/>
                <a:ea typeface="Times New Roman" pitchFamily="18" charset="0"/>
                <a:cs typeface="Traditional Arabic" pitchFamily="18" charset="-78"/>
              </a:rPr>
              <a:t>bladder </a:t>
            </a:r>
            <a:r>
              <a:rPr lang="ar-SY" sz="2400" b="1" dirty="0">
                <a:latin typeface="Calibri" pitchFamily="34" charset="0"/>
                <a:ea typeface="Times New Roman" pitchFamily="18" charset="0"/>
                <a:cs typeface="Traditional Arabic" pitchFamily="18" charset="-78"/>
              </a:rPr>
              <a:t>و الإحليل </a:t>
            </a:r>
            <a:r>
              <a:rPr lang="en-US" sz="2400" b="1" dirty="0">
                <a:latin typeface="Calibri" pitchFamily="34" charset="0"/>
                <a:ea typeface="Times New Roman" pitchFamily="18" charset="0"/>
                <a:cs typeface="Traditional Arabic" pitchFamily="18" charset="-78"/>
              </a:rPr>
              <a:t>urethra , </a:t>
            </a:r>
            <a:r>
              <a:rPr lang="ar-SY" sz="2400" b="1" dirty="0">
                <a:latin typeface="Calibri" pitchFamily="34" charset="0"/>
                <a:ea typeface="Times New Roman" pitchFamily="18" charset="0"/>
                <a:cs typeface="Traditional Arabic" pitchFamily="18" charset="-78"/>
              </a:rPr>
              <a:t>وظيفتها الرئيسية إنتاج السائل المنوي, فإذا تضخمت فإنها تضغط على الإحليل وتسلك سلوك الملقط وهذا ما يعرف </a:t>
            </a:r>
            <a:r>
              <a:rPr lang="ar-SY" sz="2400" b="1" dirty="0" smtClean="0">
                <a:latin typeface="Calibri" pitchFamily="34" charset="0"/>
                <a:ea typeface="Times New Roman" pitchFamily="18" charset="0"/>
                <a:cs typeface="Traditional Arabic" pitchFamily="18" charset="-78"/>
              </a:rPr>
              <a:t>بـ</a:t>
            </a:r>
            <a:r>
              <a:rPr lang="en-US" sz="2400" b="1" dirty="0" smtClean="0">
                <a:latin typeface="Calibri" pitchFamily="34" charset="0"/>
                <a:ea typeface="Times New Roman" pitchFamily="18" charset="0"/>
                <a:cs typeface="Traditional Arabic" pitchFamily="18" charset="-78"/>
              </a:rPr>
              <a:t>BPH </a:t>
            </a:r>
            <a:r>
              <a:rPr lang="en-US" sz="2400" b="1" dirty="0">
                <a:latin typeface="Calibri" pitchFamily="34" charset="0"/>
                <a:ea typeface="Times New Roman" pitchFamily="18" charset="0"/>
                <a:cs typeface="Traditional Arabic" pitchFamily="18" charset="-78"/>
              </a:rPr>
              <a:t>. </a:t>
            </a:r>
            <a:r>
              <a:rPr lang="ar-SY" sz="2400" b="1" dirty="0">
                <a:latin typeface="Calibri" pitchFamily="34" charset="0"/>
                <a:ea typeface="Times New Roman" pitchFamily="18" charset="0"/>
                <a:cs typeface="Traditional Arabic" pitchFamily="18" charset="-78"/>
              </a:rPr>
              <a:t>يصاب حوالي 50% من الرجال بعد الخمسين من العمر بهذا المرض حيث يصبح التبول صعبا مما يؤدي إلى الإصابة بالتهابات الجهاز البولي ويزيد احتمالات تخرب الكلية.</a:t>
            </a:r>
            <a:endParaRPr lang="en-US" sz="2400" b="1" dirty="0">
              <a:latin typeface="Calibri" pitchFamily="34" charset="0"/>
              <a:ea typeface="Times New Roman" pitchFamily="18" charset="0"/>
              <a:cs typeface="Traditional Arabic" pitchFamily="18" charset="-78"/>
            </a:endParaRPr>
          </a:p>
        </p:txBody>
      </p:sp>
      <p:pic>
        <p:nvPicPr>
          <p:cNvPr id="7" name="Picture 2" descr="D:\أرشيف\usb 11-4-2009\زيوت نباتية\زيوت ثابتة\قرع\10061.jpg"/>
          <p:cNvPicPr>
            <a:picLocks noChangeAspect="1" noChangeArrowheads="1"/>
          </p:cNvPicPr>
          <p:nvPr/>
        </p:nvPicPr>
        <p:blipFill rotWithShape="1">
          <a:blip r:embed="rId3">
            <a:extLst>
              <a:ext uri="{28A0092B-C50C-407E-A947-70E740481C1C}">
                <a14:useLocalDpi xmlns:a14="http://schemas.microsoft.com/office/drawing/2010/main" val="0"/>
              </a:ext>
            </a:extLst>
          </a:blip>
          <a:srcRect b="18620"/>
          <a:stretch/>
        </p:blipFill>
        <p:spPr bwMode="auto">
          <a:xfrm>
            <a:off x="2267744" y="3789040"/>
            <a:ext cx="4608512" cy="3000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0820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العقاقير الأساسية التي يمكن أن تفيد </a:t>
            </a:r>
            <a:r>
              <a:rPr lang="ar-QA" sz="2400" dirty="0" smtClean="0">
                <a:solidFill>
                  <a:schemeClr val="accent2">
                    <a:lumMod val="50000"/>
                  </a:schemeClr>
                </a:solidFill>
                <a:cs typeface="PT Bold Heading" pitchFamily="2" charset="-78"/>
              </a:rPr>
              <a:t>في</a:t>
            </a:r>
            <a:r>
              <a:rPr lang="en-US" sz="2400" dirty="0" smtClean="0">
                <a:solidFill>
                  <a:schemeClr val="accent2">
                    <a:lumMod val="50000"/>
                  </a:schemeClr>
                </a:solidFill>
                <a:cs typeface="PT Bold Heading" pitchFamily="2" charset="-78"/>
              </a:rPr>
              <a:t> </a:t>
            </a:r>
            <a:r>
              <a:rPr lang="ar-SY" sz="2400" dirty="0" smtClean="0">
                <a:solidFill>
                  <a:schemeClr val="accent2">
                    <a:lumMod val="50000"/>
                  </a:schemeClr>
                </a:solidFill>
                <a:cs typeface="PT Bold Heading" pitchFamily="2" charset="-78"/>
              </a:rPr>
              <a:t> تضخم البروستات</a:t>
            </a:r>
            <a:endParaRPr lang="en-US" sz="2400" b="1" dirty="0">
              <a:solidFill>
                <a:schemeClr val="accent2">
                  <a:lumMod val="50000"/>
                </a:schemeClr>
              </a:solidFill>
              <a:cs typeface="PT Bold Heading" pitchFamily="2" charset="-78"/>
            </a:endParaRPr>
          </a:p>
        </p:txBody>
      </p:sp>
      <p:sp>
        <p:nvSpPr>
          <p:cNvPr id="6" name="مربع نص 18"/>
          <p:cNvSpPr>
            <a:spLocks noChangeArrowheads="1"/>
          </p:cNvSpPr>
          <p:nvPr/>
        </p:nvSpPr>
        <p:spPr bwMode="auto">
          <a:xfrm>
            <a:off x="107504" y="1484784"/>
            <a:ext cx="8928992" cy="1944216"/>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latin typeface="Calibri"/>
                <a:ea typeface="Calibri"/>
                <a:cs typeface="Traditional Arabic"/>
              </a:rPr>
              <a:t>- </a:t>
            </a:r>
            <a:r>
              <a:rPr lang="ar-SY" sz="2400" b="1" dirty="0">
                <a:solidFill>
                  <a:srgbClr val="FF0000"/>
                </a:solidFill>
                <a:latin typeface="Calibri"/>
                <a:ea typeface="Calibri"/>
                <a:cs typeface="Traditional Arabic"/>
              </a:rPr>
              <a:t>الخلاصة </a:t>
            </a:r>
            <a:r>
              <a:rPr lang="ar-SY" sz="2400" b="1" dirty="0" smtClean="0">
                <a:solidFill>
                  <a:srgbClr val="FF0000"/>
                </a:solidFill>
                <a:latin typeface="Calibri"/>
                <a:ea typeface="Calibri"/>
                <a:cs typeface="Traditional Arabic"/>
              </a:rPr>
              <a:t>الدسمة </a:t>
            </a:r>
            <a:r>
              <a:rPr lang="ar-SY" sz="2400" b="1" dirty="0" err="1" smtClean="0">
                <a:solidFill>
                  <a:srgbClr val="FF0000"/>
                </a:solidFill>
                <a:latin typeface="Calibri"/>
                <a:ea typeface="Calibri"/>
                <a:cs typeface="Traditional Arabic"/>
              </a:rPr>
              <a:t>البلميط</a:t>
            </a:r>
            <a:r>
              <a:rPr lang="ar-SY" sz="2400" b="1" dirty="0" smtClean="0">
                <a:solidFill>
                  <a:srgbClr val="FF0000"/>
                </a:solidFill>
                <a:latin typeface="Calibri"/>
                <a:ea typeface="Calibri"/>
                <a:cs typeface="Traditional Arabic"/>
              </a:rPr>
              <a:t> المنشاري</a:t>
            </a:r>
            <a:r>
              <a:rPr lang="en-US" sz="2400" b="1" dirty="0" err="1" smtClean="0">
                <a:solidFill>
                  <a:srgbClr val="FF0000"/>
                </a:solidFill>
                <a:latin typeface="Traditional Arabic"/>
                <a:ea typeface="Calibri"/>
                <a:cs typeface="Arial"/>
              </a:rPr>
              <a:t>Liposterolic</a:t>
            </a:r>
            <a:r>
              <a:rPr lang="en-US" sz="2400" b="1" dirty="0" smtClean="0">
                <a:solidFill>
                  <a:srgbClr val="FF0000"/>
                </a:solidFill>
                <a:latin typeface="Traditional Arabic"/>
                <a:ea typeface="Calibri"/>
                <a:cs typeface="Arial"/>
              </a:rPr>
              <a:t> </a:t>
            </a:r>
            <a:r>
              <a:rPr lang="en-US" sz="2400" b="1" dirty="0">
                <a:solidFill>
                  <a:srgbClr val="FF0000"/>
                </a:solidFill>
                <a:latin typeface="Traditional Arabic"/>
                <a:ea typeface="Calibri"/>
                <a:cs typeface="Arial"/>
              </a:rPr>
              <a:t>Extract </a:t>
            </a:r>
            <a:r>
              <a:rPr lang="en-US" sz="2400" b="1" dirty="0" smtClean="0">
                <a:solidFill>
                  <a:srgbClr val="FF0000"/>
                </a:solidFill>
                <a:latin typeface="Traditional Arabic"/>
                <a:ea typeface="Calibri"/>
                <a:cs typeface="Arial"/>
              </a:rPr>
              <a:t> </a:t>
            </a:r>
            <a:r>
              <a:rPr lang="ar-SY" sz="2400" b="1" dirty="0" smtClean="0">
                <a:solidFill>
                  <a:srgbClr val="FF0000"/>
                </a:solidFill>
                <a:latin typeface="Calibri"/>
                <a:ea typeface="Calibri"/>
                <a:cs typeface="Traditional Arabic"/>
              </a:rPr>
              <a:t>  </a:t>
            </a:r>
            <a:r>
              <a:rPr lang="ar-SY" sz="2400" b="1" dirty="0">
                <a:solidFill>
                  <a:srgbClr val="FF0000"/>
                </a:solidFill>
                <a:latin typeface="Calibri"/>
                <a:ea typeface="Calibri"/>
                <a:cs typeface="Traditional Arabic"/>
              </a:rPr>
              <a:t>لعقار </a:t>
            </a:r>
            <a:r>
              <a:rPr lang="en-US" sz="2400" b="1" dirty="0">
                <a:solidFill>
                  <a:srgbClr val="FF0000"/>
                </a:solidFill>
                <a:latin typeface="Traditional Arabic"/>
                <a:ea typeface="Calibri"/>
                <a:cs typeface="Arial"/>
              </a:rPr>
              <a:t>Saw palmetto berry</a:t>
            </a:r>
            <a:r>
              <a:rPr lang="ar-SY" sz="2400" b="1" dirty="0">
                <a:solidFill>
                  <a:srgbClr val="FF0000"/>
                </a:solidFill>
                <a:latin typeface="Calibri"/>
                <a:ea typeface="Calibri"/>
                <a:cs typeface="Traditional Arabic"/>
              </a:rPr>
              <a:t> </a:t>
            </a:r>
            <a:r>
              <a:rPr lang="ar-SY" sz="2400" b="1" dirty="0">
                <a:latin typeface="Calibri"/>
                <a:ea typeface="Calibri"/>
                <a:cs typeface="Traditional Arabic"/>
              </a:rPr>
              <a:t>وجد أنها تمنع أنزيم </a:t>
            </a:r>
            <a:r>
              <a:rPr lang="en-US" sz="2400" b="1" dirty="0">
                <a:latin typeface="Traditional Arabic"/>
                <a:ea typeface="Calibri"/>
                <a:cs typeface="Arial"/>
              </a:rPr>
              <a:t>5-alpha </a:t>
            </a:r>
            <a:r>
              <a:rPr lang="en-US" sz="2400" b="1" dirty="0" err="1">
                <a:latin typeface="Traditional Arabic"/>
                <a:ea typeface="Calibri"/>
                <a:cs typeface="Arial"/>
              </a:rPr>
              <a:t>reductase</a:t>
            </a:r>
            <a:r>
              <a:rPr lang="ar-SY" sz="2400" b="1" dirty="0">
                <a:latin typeface="Calibri"/>
                <a:ea typeface="Calibri"/>
                <a:cs typeface="Traditional Arabic"/>
              </a:rPr>
              <a:t> المسؤول عن ارجاع </a:t>
            </a:r>
            <a:r>
              <a:rPr lang="en-US" sz="2400" b="1" dirty="0" err="1">
                <a:latin typeface="Traditional Arabic"/>
                <a:ea typeface="Calibri"/>
                <a:cs typeface="Arial"/>
              </a:rPr>
              <a:t>Testosteron</a:t>
            </a:r>
            <a:r>
              <a:rPr lang="ar-SY" sz="2400" b="1" dirty="0">
                <a:latin typeface="Calibri"/>
                <a:ea typeface="Calibri"/>
                <a:cs typeface="Traditional Arabic"/>
              </a:rPr>
              <a:t> الى شكله الأكثر فعالية </a:t>
            </a:r>
            <a:r>
              <a:rPr lang="en-US" sz="2400" b="1" dirty="0" err="1">
                <a:latin typeface="Traditional Arabic"/>
                <a:ea typeface="Calibri"/>
                <a:cs typeface="Arial"/>
              </a:rPr>
              <a:t>Dihydrotestosteron</a:t>
            </a:r>
            <a:r>
              <a:rPr lang="ar-SY" sz="2400" b="1" dirty="0">
                <a:latin typeface="Calibri"/>
                <a:ea typeface="Calibri"/>
                <a:cs typeface="Traditional Arabic"/>
              </a:rPr>
              <a:t>  </a:t>
            </a:r>
            <a:r>
              <a:rPr lang="en-US" sz="2400" b="1" dirty="0">
                <a:latin typeface="Traditional Arabic"/>
                <a:ea typeface="Calibri"/>
                <a:cs typeface="Arial"/>
              </a:rPr>
              <a:t>DHT</a:t>
            </a:r>
            <a:r>
              <a:rPr lang="ar-SY" sz="2400" b="1" dirty="0">
                <a:latin typeface="Calibri"/>
                <a:ea typeface="Calibri"/>
                <a:cs typeface="Traditional Arabic"/>
              </a:rPr>
              <a:t>,ومن جهة أخرى وجد أن هذه الخلاصة تمنع  </a:t>
            </a:r>
            <a:r>
              <a:rPr lang="en-US" sz="2400" b="1" dirty="0">
                <a:latin typeface="Traditional Arabic"/>
                <a:ea typeface="Calibri"/>
                <a:cs typeface="Arial"/>
              </a:rPr>
              <a:t>DHT </a:t>
            </a:r>
            <a:r>
              <a:rPr lang="ar-SY" sz="2400" b="1" dirty="0">
                <a:latin typeface="Calibri"/>
                <a:ea typeface="Calibri"/>
                <a:cs typeface="Traditional Arabic"/>
              </a:rPr>
              <a:t>  من الارتباط في البروستات </a:t>
            </a:r>
            <a:r>
              <a:rPr lang="ar-SY" sz="2400" b="1" dirty="0" smtClean="0">
                <a:latin typeface="Calibri"/>
                <a:ea typeface="Calibri"/>
                <a:cs typeface="Traditional Arabic"/>
              </a:rPr>
              <a:t>.</a:t>
            </a:r>
            <a:endParaRPr lang="en-US" sz="1600" b="1" dirty="0">
              <a:latin typeface="Calibri"/>
              <a:ea typeface="Calibri"/>
              <a:cs typeface="Arial"/>
            </a:endParaRPr>
          </a:p>
        </p:txBody>
      </p:sp>
      <p:pic>
        <p:nvPicPr>
          <p:cNvPr id="4098" name="Picture 2" descr="C:\Users\ahmad\Pictures\berrie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4399139"/>
            <a:ext cx="2808312" cy="190240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hmad\Pictures\800px-Saw_Palmet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20" y="3933056"/>
            <a:ext cx="3521968" cy="26414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hmad\Pictures\unnam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5870" y="3960770"/>
            <a:ext cx="2095500" cy="2512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858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العقاقير الأساسية التي يمكن أن تفيد </a:t>
            </a:r>
            <a:r>
              <a:rPr lang="ar-QA" sz="2400" dirty="0" smtClean="0">
                <a:solidFill>
                  <a:schemeClr val="accent2">
                    <a:lumMod val="50000"/>
                  </a:schemeClr>
                </a:solidFill>
                <a:cs typeface="PT Bold Heading" pitchFamily="2" charset="-78"/>
              </a:rPr>
              <a:t>في</a:t>
            </a:r>
            <a:r>
              <a:rPr lang="en-US" sz="2400" dirty="0" smtClean="0">
                <a:solidFill>
                  <a:schemeClr val="accent2">
                    <a:lumMod val="50000"/>
                  </a:schemeClr>
                </a:solidFill>
                <a:cs typeface="PT Bold Heading" pitchFamily="2" charset="-78"/>
              </a:rPr>
              <a:t> </a:t>
            </a:r>
            <a:r>
              <a:rPr lang="ar-SY" sz="2400" dirty="0" smtClean="0">
                <a:solidFill>
                  <a:schemeClr val="accent2">
                    <a:lumMod val="50000"/>
                  </a:schemeClr>
                </a:solidFill>
                <a:cs typeface="PT Bold Heading" pitchFamily="2" charset="-78"/>
              </a:rPr>
              <a:t> تضخم البروستات</a:t>
            </a:r>
            <a:endParaRPr lang="en-US" sz="2400" b="1" dirty="0">
              <a:solidFill>
                <a:schemeClr val="accent2">
                  <a:lumMod val="50000"/>
                </a:schemeClr>
              </a:solidFill>
              <a:cs typeface="PT Bold Heading" pitchFamily="2" charset="-78"/>
            </a:endParaRPr>
          </a:p>
        </p:txBody>
      </p:sp>
      <p:sp>
        <p:nvSpPr>
          <p:cNvPr id="6" name="مربع نص 18"/>
          <p:cNvSpPr>
            <a:spLocks noChangeArrowheads="1"/>
          </p:cNvSpPr>
          <p:nvPr/>
        </p:nvSpPr>
        <p:spPr bwMode="auto">
          <a:xfrm>
            <a:off x="107504" y="1397467"/>
            <a:ext cx="8928992" cy="2655960"/>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smtClean="0">
                <a:latin typeface="Calibri"/>
                <a:ea typeface="Calibri"/>
                <a:cs typeface="Traditional Arabic"/>
              </a:rPr>
              <a:t>- </a:t>
            </a:r>
            <a:r>
              <a:rPr lang="ar-SY" sz="2400" b="1" dirty="0">
                <a:solidFill>
                  <a:srgbClr val="FF0000"/>
                </a:solidFill>
                <a:latin typeface="Calibri"/>
                <a:ea typeface="Calibri"/>
                <a:cs typeface="Traditional Arabic"/>
              </a:rPr>
              <a:t>خلاصة </a:t>
            </a:r>
            <a:r>
              <a:rPr lang="ar-SY" sz="2400" b="1" dirty="0" smtClean="0">
                <a:solidFill>
                  <a:srgbClr val="FF0000"/>
                </a:solidFill>
                <a:latin typeface="Traditional Arabic"/>
                <a:ea typeface="Calibri"/>
                <a:cs typeface="Arial"/>
              </a:rPr>
              <a:t>قشور شجرة البرقوق الأثيوبي </a:t>
            </a:r>
            <a:r>
              <a:rPr lang="en-US" sz="2400" b="1" dirty="0" err="1">
                <a:solidFill>
                  <a:srgbClr val="FF0000"/>
                </a:solidFill>
                <a:latin typeface="Traditional Arabic"/>
                <a:ea typeface="Calibri"/>
                <a:cs typeface="Arial"/>
              </a:rPr>
              <a:t>Prunus</a:t>
            </a:r>
            <a:r>
              <a:rPr lang="en-US" sz="2400" b="1" dirty="0">
                <a:solidFill>
                  <a:srgbClr val="FF0000"/>
                </a:solidFill>
                <a:latin typeface="Traditional Arabic"/>
                <a:ea typeface="Calibri"/>
                <a:cs typeface="Arial"/>
              </a:rPr>
              <a:t> </a:t>
            </a:r>
            <a:r>
              <a:rPr lang="en-US" sz="2400" b="1" dirty="0" err="1">
                <a:solidFill>
                  <a:srgbClr val="FF0000"/>
                </a:solidFill>
                <a:latin typeface="Traditional Arabic"/>
                <a:ea typeface="Calibri"/>
                <a:cs typeface="Arial"/>
              </a:rPr>
              <a:t>africanum</a:t>
            </a:r>
            <a:r>
              <a:rPr lang="en-US" sz="2400" b="1" dirty="0">
                <a:solidFill>
                  <a:srgbClr val="FF0000"/>
                </a:solidFill>
                <a:latin typeface="Traditional Arabic"/>
                <a:ea typeface="Calibri"/>
                <a:cs typeface="Arial"/>
              </a:rPr>
              <a:t> bark</a:t>
            </a:r>
            <a:r>
              <a:rPr lang="ar-SY" sz="2400" b="1" dirty="0">
                <a:solidFill>
                  <a:srgbClr val="FF0000"/>
                </a:solidFill>
                <a:latin typeface="Calibri"/>
                <a:ea typeface="Calibri"/>
                <a:cs typeface="Traditional Arabic"/>
              </a:rPr>
              <a:t> </a:t>
            </a:r>
            <a:r>
              <a:rPr lang="ar-SY" sz="2400" b="1" dirty="0">
                <a:latin typeface="Calibri"/>
                <a:ea typeface="Calibri"/>
                <a:cs typeface="Traditional Arabic"/>
              </a:rPr>
              <a:t>تحتوي ثلاث مكونات فعالة:</a:t>
            </a:r>
            <a:endParaRPr lang="en-US" sz="1600" b="1" dirty="0">
              <a:latin typeface="Calibri"/>
              <a:ea typeface="Calibri"/>
              <a:cs typeface="Arial"/>
            </a:endParaRPr>
          </a:p>
          <a:p>
            <a:pPr algn="just">
              <a:lnSpc>
                <a:spcPct val="115000"/>
              </a:lnSpc>
              <a:spcAft>
                <a:spcPts val="0"/>
              </a:spcAft>
            </a:pPr>
            <a:r>
              <a:rPr lang="ar-SY" sz="2400" b="1" dirty="0">
                <a:latin typeface="Calibri"/>
                <a:ea typeface="Calibri"/>
                <a:cs typeface="Traditional Arabic"/>
              </a:rPr>
              <a:t>- </a:t>
            </a:r>
            <a:r>
              <a:rPr lang="en-US" sz="2400" b="1" dirty="0" err="1">
                <a:latin typeface="Traditional Arabic"/>
                <a:ea typeface="Calibri"/>
                <a:cs typeface="Arial"/>
              </a:rPr>
              <a:t>Pentacyclic</a:t>
            </a:r>
            <a:r>
              <a:rPr lang="en-US" sz="2400" b="1" dirty="0">
                <a:latin typeface="Traditional Arabic"/>
                <a:ea typeface="Calibri"/>
                <a:cs typeface="Arial"/>
              </a:rPr>
              <a:t>  </a:t>
            </a:r>
            <a:r>
              <a:rPr lang="en-US" sz="2400" b="1" dirty="0" err="1">
                <a:latin typeface="Traditional Arabic"/>
                <a:ea typeface="Calibri"/>
                <a:cs typeface="Arial"/>
              </a:rPr>
              <a:t>triterpenoids</a:t>
            </a:r>
            <a:r>
              <a:rPr lang="ar-SY" sz="2400" b="1" dirty="0">
                <a:latin typeface="Calibri"/>
                <a:ea typeface="Calibri"/>
                <a:cs typeface="Traditional Arabic"/>
              </a:rPr>
              <a:t>	 التي لها تأثير مدر</a:t>
            </a:r>
            <a:endParaRPr lang="en-US" sz="1600" b="1" dirty="0">
              <a:latin typeface="Calibri"/>
              <a:ea typeface="Calibri"/>
              <a:cs typeface="Arial"/>
            </a:endParaRPr>
          </a:p>
          <a:p>
            <a:pPr algn="just">
              <a:lnSpc>
                <a:spcPct val="115000"/>
              </a:lnSpc>
              <a:spcAft>
                <a:spcPts val="0"/>
              </a:spcAft>
            </a:pPr>
            <a:r>
              <a:rPr lang="ar-SY" sz="2400" b="1" dirty="0">
                <a:latin typeface="Calibri"/>
                <a:ea typeface="Calibri"/>
                <a:cs typeface="Traditional Arabic"/>
              </a:rPr>
              <a:t>- </a:t>
            </a:r>
            <a:r>
              <a:rPr lang="en-US" sz="2400" b="1" dirty="0" err="1">
                <a:latin typeface="Traditional Arabic"/>
                <a:ea typeface="Calibri"/>
                <a:cs typeface="Arial"/>
              </a:rPr>
              <a:t>Phytosteroids</a:t>
            </a:r>
            <a:r>
              <a:rPr lang="ar-SY" sz="2400" b="1" dirty="0">
                <a:latin typeface="Calibri"/>
                <a:ea typeface="Calibri"/>
                <a:cs typeface="Traditional Arabic"/>
              </a:rPr>
              <a:t>                           لها تأثير مضاد للالتهابات</a:t>
            </a:r>
            <a:endParaRPr lang="en-US" sz="1600" b="1" dirty="0">
              <a:latin typeface="Calibri"/>
              <a:ea typeface="Calibri"/>
              <a:cs typeface="Arial"/>
            </a:endParaRPr>
          </a:p>
          <a:p>
            <a:pPr algn="just">
              <a:lnSpc>
                <a:spcPct val="115000"/>
              </a:lnSpc>
              <a:spcAft>
                <a:spcPts val="0"/>
              </a:spcAft>
            </a:pPr>
            <a:r>
              <a:rPr lang="ar-SY" sz="2400" b="1" dirty="0">
                <a:latin typeface="Calibri"/>
                <a:ea typeface="Calibri"/>
                <a:cs typeface="Traditional Arabic"/>
              </a:rPr>
              <a:t>- </a:t>
            </a:r>
            <a:r>
              <a:rPr lang="en-US" sz="2400" b="1" dirty="0" err="1">
                <a:latin typeface="Traditional Arabic"/>
                <a:ea typeface="Calibri"/>
                <a:cs typeface="Arial"/>
              </a:rPr>
              <a:t>Ferulic</a:t>
            </a:r>
            <a:r>
              <a:rPr lang="en-US" sz="2400" b="1" dirty="0">
                <a:latin typeface="Traditional Arabic"/>
                <a:ea typeface="Calibri"/>
                <a:cs typeface="Arial"/>
              </a:rPr>
              <a:t> </a:t>
            </a:r>
            <a:r>
              <a:rPr lang="en-US" sz="2400" b="1" dirty="0" err="1">
                <a:latin typeface="Traditional Arabic"/>
                <a:ea typeface="Calibri"/>
                <a:cs typeface="Arial"/>
              </a:rPr>
              <a:t>esrters</a:t>
            </a:r>
            <a:r>
              <a:rPr lang="ar-SY" sz="2400" b="1" dirty="0">
                <a:latin typeface="Calibri"/>
                <a:ea typeface="Calibri"/>
                <a:cs typeface="Traditional Arabic"/>
              </a:rPr>
              <a:t>     </a:t>
            </a:r>
            <a:r>
              <a:rPr lang="ar-SY" sz="2400" b="1" dirty="0" smtClean="0">
                <a:latin typeface="Calibri"/>
                <a:ea typeface="Calibri"/>
                <a:cs typeface="Traditional Arabic"/>
              </a:rPr>
              <a:t>   </a:t>
            </a:r>
            <a:r>
              <a:rPr lang="ar-SY" sz="2400" b="1" dirty="0">
                <a:latin typeface="Calibri"/>
                <a:ea typeface="Calibri"/>
                <a:cs typeface="Traditional Arabic"/>
              </a:rPr>
              <a:t>يساعد على تنبيه منعكس    </a:t>
            </a:r>
            <a:r>
              <a:rPr lang="en-US" sz="2400" b="1" dirty="0" err="1">
                <a:latin typeface="Traditional Arabic"/>
                <a:ea typeface="Calibri"/>
                <a:cs typeface="Arial"/>
              </a:rPr>
              <a:t>Riddoch</a:t>
            </a:r>
            <a:r>
              <a:rPr lang="en-US" sz="2400" b="1" dirty="0">
                <a:latin typeface="Traditional Arabic"/>
                <a:ea typeface="Calibri"/>
                <a:cs typeface="Arial"/>
              </a:rPr>
              <a:t> s mass reflex</a:t>
            </a:r>
            <a:r>
              <a:rPr lang="ar-SY" sz="2400" b="1" dirty="0">
                <a:latin typeface="Calibri"/>
                <a:ea typeface="Calibri"/>
                <a:cs typeface="Traditional Arabic"/>
              </a:rPr>
              <a:t> الذي يؤدي التنبيه أسفل الدماغ الى افراغ المثانة و الأمعاء وساعد على منع تراكم </a:t>
            </a:r>
            <a:r>
              <a:rPr lang="ar-SY" sz="2400" b="1" dirty="0" err="1">
                <a:latin typeface="Calibri"/>
                <a:ea typeface="Calibri"/>
                <a:cs typeface="Traditional Arabic"/>
              </a:rPr>
              <a:t>الكوليستيرول</a:t>
            </a:r>
            <a:r>
              <a:rPr lang="ar-SY" sz="2400" b="1" dirty="0">
                <a:latin typeface="Calibri"/>
                <a:ea typeface="Calibri"/>
                <a:cs typeface="Traditional Arabic"/>
              </a:rPr>
              <a:t> </a:t>
            </a:r>
            <a:r>
              <a:rPr lang="ar-SY" sz="2400" b="1" dirty="0" smtClean="0">
                <a:latin typeface="Calibri"/>
                <a:ea typeface="Calibri"/>
                <a:cs typeface="Traditional Arabic"/>
              </a:rPr>
              <a:t>.</a:t>
            </a:r>
            <a:endParaRPr lang="en-US" sz="1600" b="1" dirty="0">
              <a:latin typeface="Calibri"/>
              <a:ea typeface="Calibri"/>
              <a:cs typeface="Arial"/>
            </a:endParaRPr>
          </a:p>
        </p:txBody>
      </p:sp>
      <p:pic>
        <p:nvPicPr>
          <p:cNvPr id="5122" name="Picture 2" descr="http://www.mobot.org/MOBOT/Madagasc/digital/RAKOTOVAO_2653_CR_a_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509" y="4190466"/>
            <a:ext cx="3311451" cy="247889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ecocrop.fao.org/ecocrop/ec_images/116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4169958"/>
            <a:ext cx="1800200" cy="2478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8417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العقاقير الأساسية التي يمكن أن تفيد </a:t>
            </a:r>
            <a:r>
              <a:rPr lang="ar-QA" sz="2400" dirty="0" smtClean="0">
                <a:solidFill>
                  <a:schemeClr val="accent2">
                    <a:lumMod val="50000"/>
                  </a:schemeClr>
                </a:solidFill>
                <a:cs typeface="PT Bold Heading" pitchFamily="2" charset="-78"/>
              </a:rPr>
              <a:t>في</a:t>
            </a:r>
            <a:r>
              <a:rPr lang="en-US" sz="2400" dirty="0" smtClean="0">
                <a:solidFill>
                  <a:schemeClr val="accent2">
                    <a:lumMod val="50000"/>
                  </a:schemeClr>
                </a:solidFill>
                <a:cs typeface="PT Bold Heading" pitchFamily="2" charset="-78"/>
              </a:rPr>
              <a:t> </a:t>
            </a:r>
            <a:r>
              <a:rPr lang="ar-SY" sz="2400" dirty="0" smtClean="0">
                <a:solidFill>
                  <a:schemeClr val="accent2">
                    <a:lumMod val="50000"/>
                  </a:schemeClr>
                </a:solidFill>
                <a:cs typeface="PT Bold Heading" pitchFamily="2" charset="-78"/>
              </a:rPr>
              <a:t> تضخم البروستات</a:t>
            </a:r>
            <a:endParaRPr lang="en-US" sz="2400" b="1" dirty="0">
              <a:solidFill>
                <a:schemeClr val="accent2">
                  <a:lumMod val="50000"/>
                </a:schemeClr>
              </a:solidFill>
              <a:cs typeface="PT Bold Heading" pitchFamily="2" charset="-78"/>
            </a:endParaRPr>
          </a:p>
        </p:txBody>
      </p:sp>
      <p:sp>
        <p:nvSpPr>
          <p:cNvPr id="6" name="مربع نص 18"/>
          <p:cNvSpPr>
            <a:spLocks noChangeArrowheads="1"/>
          </p:cNvSpPr>
          <p:nvPr/>
        </p:nvSpPr>
        <p:spPr bwMode="auto">
          <a:xfrm>
            <a:off x="107504" y="1484784"/>
            <a:ext cx="8928992" cy="1728192"/>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smtClean="0">
                <a:latin typeface="Calibri"/>
                <a:ea typeface="Calibri"/>
                <a:cs typeface="Traditional Arabic"/>
              </a:rPr>
              <a:t>- </a:t>
            </a:r>
            <a:r>
              <a:rPr lang="ar-SY" sz="2400" b="1" dirty="0" smtClean="0">
                <a:solidFill>
                  <a:srgbClr val="FF0000"/>
                </a:solidFill>
                <a:latin typeface="Calibri"/>
                <a:ea typeface="Calibri"/>
                <a:cs typeface="Traditional Arabic"/>
              </a:rPr>
              <a:t>خلاصة جذور نبات القراص </a:t>
            </a:r>
            <a:r>
              <a:rPr lang="en-US" sz="2400" b="1" dirty="0" err="1" smtClean="0">
                <a:solidFill>
                  <a:srgbClr val="FF0000"/>
                </a:solidFill>
                <a:latin typeface="Traditional Arabic"/>
                <a:ea typeface="Calibri"/>
                <a:cs typeface="Arial"/>
              </a:rPr>
              <a:t>Urtica</a:t>
            </a:r>
            <a:r>
              <a:rPr lang="ar-SY" sz="2400" b="1" dirty="0" smtClean="0">
                <a:solidFill>
                  <a:srgbClr val="FF0000"/>
                </a:solidFill>
                <a:latin typeface="Calibri"/>
                <a:ea typeface="Calibri"/>
                <a:cs typeface="Traditional Arabic"/>
              </a:rPr>
              <a:t> </a:t>
            </a:r>
            <a:r>
              <a:rPr lang="ar-SY" sz="2400" b="1" dirty="0">
                <a:latin typeface="Calibri"/>
                <a:ea typeface="Calibri"/>
                <a:cs typeface="Traditional Arabic"/>
              </a:rPr>
              <a:t>التي وجد أنها تزيد كمية البول وسرعة جريانه خاصة في المراحل الأولى من الاصابة</a:t>
            </a:r>
            <a:endParaRPr lang="en-US" sz="1600" b="1" dirty="0">
              <a:latin typeface="Calibri"/>
              <a:ea typeface="Calibri"/>
              <a:cs typeface="Arial"/>
            </a:endParaRPr>
          </a:p>
          <a:p>
            <a:pPr algn="just">
              <a:lnSpc>
                <a:spcPct val="115000"/>
              </a:lnSpc>
              <a:spcAft>
                <a:spcPts val="0"/>
              </a:spcAft>
            </a:pPr>
            <a:r>
              <a:rPr lang="ar-SY" sz="2400" b="1" dirty="0">
                <a:latin typeface="Calibri"/>
                <a:ea typeface="Calibri"/>
                <a:cs typeface="Traditional Arabic"/>
              </a:rPr>
              <a:t>- </a:t>
            </a:r>
            <a:r>
              <a:rPr lang="ar-SY" sz="2400" b="1" dirty="0">
                <a:solidFill>
                  <a:srgbClr val="FF0000"/>
                </a:solidFill>
                <a:latin typeface="Calibri"/>
                <a:ea typeface="Calibri"/>
                <a:cs typeface="Traditional Arabic"/>
              </a:rPr>
              <a:t>بذور نبات اليقطين </a:t>
            </a:r>
            <a:r>
              <a:rPr lang="en-US" sz="2400" b="1" dirty="0" err="1">
                <a:solidFill>
                  <a:srgbClr val="FF0000"/>
                </a:solidFill>
                <a:latin typeface="Traditional Arabic"/>
                <a:ea typeface="Calibri"/>
                <a:cs typeface="Arial"/>
              </a:rPr>
              <a:t>Cucurbita</a:t>
            </a:r>
            <a:r>
              <a:rPr lang="en-US" sz="2400" b="1" dirty="0">
                <a:solidFill>
                  <a:srgbClr val="FF0000"/>
                </a:solidFill>
                <a:latin typeface="Traditional Arabic"/>
                <a:ea typeface="Calibri"/>
                <a:cs typeface="Arial"/>
              </a:rPr>
              <a:t> </a:t>
            </a:r>
            <a:r>
              <a:rPr lang="en-US" sz="2400" b="1" dirty="0" err="1">
                <a:solidFill>
                  <a:srgbClr val="FF0000"/>
                </a:solidFill>
                <a:latin typeface="Traditional Arabic"/>
                <a:ea typeface="Calibri"/>
                <a:cs typeface="Arial"/>
              </a:rPr>
              <a:t>pepo</a:t>
            </a:r>
            <a:r>
              <a:rPr lang="en-US" sz="2400" b="1" dirty="0">
                <a:solidFill>
                  <a:srgbClr val="FF0000"/>
                </a:solidFill>
                <a:latin typeface="Traditional Arabic"/>
                <a:ea typeface="Calibri"/>
                <a:cs typeface="Arial"/>
              </a:rPr>
              <a:t> </a:t>
            </a:r>
            <a:r>
              <a:rPr lang="ar-SY" sz="2400" b="1" dirty="0">
                <a:solidFill>
                  <a:srgbClr val="FF0000"/>
                </a:solidFill>
                <a:latin typeface="Calibri"/>
                <a:ea typeface="Calibri"/>
                <a:cs typeface="Traditional Arabic"/>
              </a:rPr>
              <a:t> </a:t>
            </a:r>
            <a:r>
              <a:rPr lang="ar-SY" sz="2400" b="1" dirty="0">
                <a:latin typeface="Calibri"/>
                <a:ea typeface="Calibri"/>
                <a:cs typeface="Traditional Arabic"/>
              </a:rPr>
              <a:t>بمقدار 10غ يوميا </a:t>
            </a:r>
            <a:endParaRPr lang="en-US" sz="1600" b="1" dirty="0">
              <a:effectLst/>
              <a:latin typeface="Calibri"/>
              <a:ea typeface="Calibri"/>
              <a:cs typeface="Arial"/>
            </a:endParaRPr>
          </a:p>
        </p:txBody>
      </p:sp>
      <p:pic>
        <p:nvPicPr>
          <p:cNvPr id="7170" name="Picture 2" descr="http://t1.gstatic.com/images?q=tbn:ANd9GcRvwOzdy29L441ZR6flgV2s-1Efpw0dilSK5DCOLEdifhQb2bwv&amp;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570344"/>
            <a:ext cx="3816424" cy="285863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www.traderscity.com/board/userpix7/2139-pumpkin-seed-extract-cucurbita-pep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548660"/>
            <a:ext cx="288032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7794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18" name="مستطيل مستدير الزوايا 1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sz="1600" dirty="0" err="1" smtClean="0">
                <a:solidFill>
                  <a:schemeClr val="accent2">
                    <a:lumMod val="50000"/>
                  </a:schemeClr>
                </a:solidFill>
                <a:cs typeface="PT Bold Heading" pitchFamily="2" charset="-78"/>
              </a:rPr>
              <a:t>الشايات</a:t>
            </a:r>
            <a:r>
              <a:rPr lang="ar-QA" sz="1600" dirty="0" smtClean="0">
                <a:solidFill>
                  <a:schemeClr val="accent2">
                    <a:lumMod val="50000"/>
                  </a:schemeClr>
                </a:solidFill>
                <a:cs typeface="PT Bold Heading" pitchFamily="2" charset="-78"/>
              </a:rPr>
              <a:t> </a:t>
            </a:r>
            <a:r>
              <a:rPr lang="ar-QA" sz="1600" dirty="0">
                <a:solidFill>
                  <a:schemeClr val="accent2">
                    <a:lumMod val="50000"/>
                  </a:schemeClr>
                </a:solidFill>
                <a:cs typeface="PT Bold Heading" pitchFamily="2" charset="-78"/>
              </a:rPr>
              <a:t>الطبية المستخدمة في أمراض الجهاز </a:t>
            </a:r>
            <a:r>
              <a:rPr lang="ar-SY" sz="1600" dirty="0">
                <a:solidFill>
                  <a:schemeClr val="accent2">
                    <a:lumMod val="50000"/>
                  </a:schemeClr>
                </a:solidFill>
                <a:cs typeface="PT Bold Heading" pitchFamily="2" charset="-78"/>
              </a:rPr>
              <a:t>البولي التناسلي </a:t>
            </a:r>
            <a:endParaRPr lang="en-US" sz="1600" dirty="0" smtClean="0">
              <a:solidFill>
                <a:schemeClr val="accent2">
                  <a:lumMod val="50000"/>
                </a:schemeClr>
              </a:solidFill>
              <a:cs typeface="PT Bold Heading" pitchFamily="2" charset="-78"/>
            </a:endParaRPr>
          </a:p>
        </p:txBody>
      </p:sp>
      <p:sp>
        <p:nvSpPr>
          <p:cNvPr id="19" name="مربع نص 18"/>
          <p:cNvSpPr>
            <a:spLocks noChangeArrowheads="1"/>
          </p:cNvSpPr>
          <p:nvPr/>
        </p:nvSpPr>
        <p:spPr bwMode="auto">
          <a:xfrm>
            <a:off x="251520" y="805648"/>
            <a:ext cx="8784976"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ar-QA" sz="2400" dirty="0">
                <a:solidFill>
                  <a:schemeClr val="accent2">
                    <a:lumMod val="50000"/>
                  </a:schemeClr>
                </a:solidFill>
                <a:cs typeface="PT Bold Heading" pitchFamily="2" charset="-78"/>
              </a:rPr>
              <a:t>العقاقير الداعمة </a:t>
            </a:r>
            <a:r>
              <a:rPr lang="ar-QA" sz="2400" dirty="0" smtClean="0">
                <a:solidFill>
                  <a:schemeClr val="accent2">
                    <a:lumMod val="50000"/>
                  </a:schemeClr>
                </a:solidFill>
                <a:cs typeface="PT Bold Heading" pitchFamily="2" charset="-78"/>
              </a:rPr>
              <a:t>التي يمكن أن تفيد في</a:t>
            </a:r>
            <a:r>
              <a:rPr lang="en-US" sz="2400" dirty="0" smtClean="0">
                <a:solidFill>
                  <a:schemeClr val="accent2">
                    <a:lumMod val="50000"/>
                  </a:schemeClr>
                </a:solidFill>
                <a:cs typeface="PT Bold Heading" pitchFamily="2" charset="-78"/>
              </a:rPr>
              <a:t> </a:t>
            </a:r>
            <a:r>
              <a:rPr lang="ar-SY" sz="2400" dirty="0" smtClean="0">
                <a:solidFill>
                  <a:schemeClr val="accent2">
                    <a:lumMod val="50000"/>
                  </a:schemeClr>
                </a:solidFill>
                <a:cs typeface="PT Bold Heading" pitchFamily="2" charset="-78"/>
              </a:rPr>
              <a:t> تضخم البروستات</a:t>
            </a:r>
            <a:endParaRPr lang="en-US" sz="2400" b="1" dirty="0">
              <a:solidFill>
                <a:schemeClr val="accent2">
                  <a:lumMod val="50000"/>
                </a:schemeClr>
              </a:solidFill>
              <a:cs typeface="PT Bold Heading" pitchFamily="2" charset="-78"/>
            </a:endParaRPr>
          </a:p>
        </p:txBody>
      </p:sp>
      <p:sp>
        <p:nvSpPr>
          <p:cNvPr id="6" name="مربع نص 18"/>
          <p:cNvSpPr>
            <a:spLocks noChangeArrowheads="1"/>
          </p:cNvSpPr>
          <p:nvPr/>
        </p:nvSpPr>
        <p:spPr bwMode="auto">
          <a:xfrm>
            <a:off x="395536" y="1484784"/>
            <a:ext cx="8424936" cy="1872208"/>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u="sng" dirty="0" smtClean="0">
                <a:latin typeface="Calibri"/>
                <a:ea typeface="Calibri"/>
                <a:cs typeface="Traditional Arabic"/>
              </a:rPr>
              <a:t>خلاصة </a:t>
            </a:r>
            <a:r>
              <a:rPr lang="ar-SY" sz="2400" b="1" u="sng" dirty="0">
                <a:latin typeface="Calibri"/>
                <a:ea typeface="Calibri"/>
                <a:cs typeface="Traditional Arabic"/>
              </a:rPr>
              <a:t>حب الطلع </a:t>
            </a:r>
            <a:r>
              <a:rPr lang="en-US" sz="2400" b="1" u="sng" dirty="0">
                <a:latin typeface="Traditional Arabic"/>
                <a:ea typeface="Calibri"/>
                <a:cs typeface="Arial"/>
              </a:rPr>
              <a:t>Flower pollen</a:t>
            </a:r>
            <a:r>
              <a:rPr lang="ar-SY" sz="2400" b="1" dirty="0">
                <a:latin typeface="Calibri"/>
                <a:ea typeface="Calibri"/>
                <a:cs typeface="Traditional Arabic"/>
              </a:rPr>
              <a:t> لعدة أنواع مثل :</a:t>
            </a:r>
            <a:r>
              <a:rPr lang="ar-SY" sz="2400" b="1" dirty="0" err="1">
                <a:latin typeface="Calibri"/>
                <a:ea typeface="Calibri"/>
                <a:cs typeface="Traditional Arabic"/>
              </a:rPr>
              <a:t>الشيلم</a:t>
            </a:r>
            <a:r>
              <a:rPr lang="ar-SY" sz="2400" b="1" dirty="0">
                <a:latin typeface="Calibri"/>
                <a:ea typeface="Calibri"/>
                <a:cs typeface="Traditional Arabic"/>
              </a:rPr>
              <a:t> </a:t>
            </a:r>
            <a:r>
              <a:rPr lang="en-US" sz="2400" b="1" dirty="0">
                <a:latin typeface="Traditional Arabic"/>
                <a:ea typeface="Calibri"/>
                <a:cs typeface="Arial"/>
              </a:rPr>
              <a:t>rye</a:t>
            </a:r>
            <a:r>
              <a:rPr lang="ar-SY" sz="2400" b="1" dirty="0">
                <a:latin typeface="Calibri"/>
                <a:ea typeface="Calibri"/>
                <a:cs typeface="Traditional Arabic"/>
              </a:rPr>
              <a:t> ,الذرة</a:t>
            </a:r>
            <a:r>
              <a:rPr lang="en-US" sz="2400" b="1" dirty="0">
                <a:latin typeface="Traditional Arabic"/>
                <a:ea typeface="Calibri"/>
                <a:cs typeface="Arial"/>
              </a:rPr>
              <a:t>corn</a:t>
            </a:r>
            <a:r>
              <a:rPr lang="ar-SY" sz="2400" b="1" dirty="0">
                <a:latin typeface="Calibri"/>
                <a:ea typeface="Calibri"/>
                <a:cs typeface="Traditional Arabic"/>
              </a:rPr>
              <a:t>   اذ وجد له خواص مضادة للالتهاب وخواص مرخية للعضلات حول الاحليل ليمنع تضخم البروستات</a:t>
            </a:r>
            <a:r>
              <a:rPr lang="ar-SY" sz="2400" b="1" dirty="0" smtClean="0">
                <a:latin typeface="Calibri"/>
                <a:ea typeface="Calibri"/>
                <a:cs typeface="Traditional Arabic"/>
              </a:rPr>
              <a:t>.</a:t>
            </a:r>
          </a:p>
          <a:p>
            <a:pPr algn="just">
              <a:lnSpc>
                <a:spcPct val="115000"/>
              </a:lnSpc>
              <a:spcAft>
                <a:spcPts val="0"/>
              </a:spcAft>
            </a:pPr>
            <a:r>
              <a:rPr lang="ar-SY" sz="2400" b="1" dirty="0" smtClean="0">
                <a:latin typeface="Calibri"/>
                <a:ea typeface="Calibri"/>
                <a:cs typeface="Traditional Arabic"/>
              </a:rPr>
              <a:t> </a:t>
            </a:r>
            <a:r>
              <a:rPr lang="ar-SY" sz="2400" b="1" u="sng" dirty="0">
                <a:latin typeface="Calibri"/>
                <a:ea typeface="Calibri"/>
                <a:cs typeface="Traditional Arabic"/>
              </a:rPr>
              <a:t>وزيت الكتان </a:t>
            </a:r>
            <a:r>
              <a:rPr lang="en-US" sz="2400" b="1" u="sng" dirty="0">
                <a:latin typeface="Traditional Arabic"/>
                <a:ea typeface="Calibri"/>
                <a:cs typeface="Arial"/>
              </a:rPr>
              <a:t>flaxseed oil</a:t>
            </a:r>
            <a:endParaRPr lang="en-US" sz="1600" b="1" dirty="0">
              <a:effectLst/>
              <a:latin typeface="Calibri"/>
              <a:ea typeface="Calibri"/>
              <a:cs typeface="Arial"/>
            </a:endParaRPr>
          </a:p>
        </p:txBody>
      </p:sp>
      <p:pic>
        <p:nvPicPr>
          <p:cNvPr id="8194" name="Picture 2" descr="http://t2.gstatic.com/images?q=tbn:ANd9GcROwycNGUXHd4NJPfhSzYRI8Ipa_SkRG2XXwkZ2QZDOKMXKskv_&amp;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5" y="3645024"/>
            <a:ext cx="3519811" cy="279385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knowabouthealth.com/wp-content/uploads/2010/04/Flaxseedoi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3566728"/>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000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clrChange>
              <a:clrFrom>
                <a:srgbClr val="FFFFE7"/>
              </a:clrFrom>
              <a:clrTo>
                <a:srgbClr val="FFFFE7">
                  <a:alpha val="0"/>
                </a:srgbClr>
              </a:clrTo>
            </a:clrChange>
            <a:duotone>
              <a:schemeClr val="accent2">
                <a:shade val="45000"/>
                <a:satMod val="135000"/>
              </a:schemeClr>
              <a:prstClr val="white"/>
            </a:duotone>
          </a:blip>
          <a:srcRect l="1855" t="18945" r="20703" b="69809"/>
          <a:stretch>
            <a:fillRect/>
          </a:stretch>
        </p:blipFill>
        <p:spPr bwMode="auto">
          <a:xfrm>
            <a:off x="0" y="0"/>
            <a:ext cx="9144000" cy="785813"/>
          </a:xfrm>
          <a:prstGeom prst="rect">
            <a:avLst/>
          </a:prstGeom>
          <a:noFill/>
          <a:ln w="9525">
            <a:noFill/>
            <a:miter lim="800000"/>
            <a:headEnd/>
            <a:tailEnd/>
          </a:ln>
        </p:spPr>
      </p:pic>
      <p:sp>
        <p:nvSpPr>
          <p:cNvPr id="8" name="مستطيل مستدير الزوايا 7"/>
          <p:cNvSpPr/>
          <p:nvPr/>
        </p:nvSpPr>
        <p:spPr>
          <a:xfrm>
            <a:off x="3419872" y="260648"/>
            <a:ext cx="5616624" cy="432047"/>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ctr"/>
          <a:lstStyle/>
          <a:p>
            <a:pPr algn="ctr" fontAlgn="auto">
              <a:spcBef>
                <a:spcPts val="0"/>
              </a:spcBef>
              <a:spcAft>
                <a:spcPts val="0"/>
              </a:spcAft>
              <a:defRPr/>
            </a:pPr>
            <a:r>
              <a:rPr lang="ar-QA" dirty="0" err="1" smtClean="0">
                <a:solidFill>
                  <a:schemeClr val="accent2">
                    <a:lumMod val="50000"/>
                  </a:schemeClr>
                </a:solidFill>
                <a:cs typeface="PT Bold Heading" pitchFamily="2" charset="-78"/>
              </a:rPr>
              <a:t>الشايات</a:t>
            </a:r>
            <a:r>
              <a:rPr lang="ar-QA" dirty="0" smtClean="0">
                <a:solidFill>
                  <a:schemeClr val="accent2">
                    <a:lumMod val="50000"/>
                  </a:schemeClr>
                </a:solidFill>
                <a:cs typeface="PT Bold Heading" pitchFamily="2" charset="-78"/>
              </a:rPr>
              <a:t> </a:t>
            </a:r>
            <a:r>
              <a:rPr lang="ar-SY" dirty="0" smtClean="0">
                <a:solidFill>
                  <a:schemeClr val="accent2">
                    <a:lumMod val="50000"/>
                  </a:schemeClr>
                </a:solidFill>
                <a:cs typeface="PT Bold Heading" pitchFamily="2" charset="-78"/>
              </a:rPr>
              <a:t>المستخدمة في </a:t>
            </a:r>
            <a:r>
              <a:rPr lang="ar-QA" dirty="0">
                <a:solidFill>
                  <a:schemeClr val="accent2">
                    <a:lumMod val="50000"/>
                  </a:schemeClr>
                </a:solidFill>
                <a:cs typeface="PT Bold Heading" pitchFamily="2" charset="-78"/>
              </a:rPr>
              <a:t>تضخم البروستات </a:t>
            </a:r>
            <a:endParaRPr lang="en-US" b="1" dirty="0">
              <a:solidFill>
                <a:schemeClr val="accent2">
                  <a:lumMod val="50000"/>
                </a:schemeClr>
              </a:solidFill>
              <a:cs typeface="PT Bold Heading" pitchFamily="2" charset="-78"/>
            </a:endParaRPr>
          </a:p>
        </p:txBody>
      </p:sp>
      <p:sp>
        <p:nvSpPr>
          <p:cNvPr id="9" name="مربع نص 18"/>
          <p:cNvSpPr>
            <a:spLocks noChangeArrowheads="1"/>
          </p:cNvSpPr>
          <p:nvPr/>
        </p:nvSpPr>
        <p:spPr bwMode="auto">
          <a:xfrm>
            <a:off x="395536" y="805648"/>
            <a:ext cx="8640960" cy="504056"/>
          </a:xfrm>
          <a:prstGeom prst="roundRect">
            <a:avLst>
              <a:gd name="adj" fmla="val 10093"/>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indent="15875" algn="ctr"/>
            <a:r>
              <a:rPr lang="ar-SY" sz="2400" b="1" dirty="0">
                <a:solidFill>
                  <a:srgbClr val="3333FF"/>
                </a:solidFill>
                <a:latin typeface="Calibri" pitchFamily="34" charset="0"/>
                <a:ea typeface="Times New Roman" pitchFamily="18" charset="0"/>
                <a:cs typeface="Traditional Arabic" pitchFamily="18" charset="-78"/>
              </a:rPr>
              <a:t>•	تمرين عملي (1): دراسة بذور القرع (فحص مجهري)</a:t>
            </a:r>
            <a:endParaRPr lang="en-US" sz="2400" b="1" dirty="0">
              <a:solidFill>
                <a:srgbClr val="3333FF"/>
              </a:solidFill>
              <a:latin typeface="Calibri" pitchFamily="34" charset="0"/>
              <a:ea typeface="Times New Roman" pitchFamily="18" charset="0"/>
              <a:cs typeface="Traditional Arabic" pitchFamily="18" charset="-78"/>
            </a:endParaRPr>
          </a:p>
        </p:txBody>
      </p:sp>
      <p:sp>
        <p:nvSpPr>
          <p:cNvPr id="11" name="مربع نص 18"/>
          <p:cNvSpPr>
            <a:spLocks noChangeArrowheads="1"/>
          </p:cNvSpPr>
          <p:nvPr/>
        </p:nvSpPr>
        <p:spPr bwMode="auto">
          <a:xfrm>
            <a:off x="4427984" y="1484784"/>
            <a:ext cx="4464496" cy="1584176"/>
          </a:xfrm>
          <a:prstGeom prst="roundRect">
            <a:avLst>
              <a:gd name="adj" fmla="val 6171"/>
            </a:avLst>
          </a:prstGeom>
          <a:noFill/>
          <a:ln w="9525">
            <a:solidFill>
              <a:srgbClr val="008000"/>
            </a:solidFill>
            <a:round/>
            <a:headEnd/>
            <a:tailEnd/>
          </a:ln>
        </p:spPr>
        <p:txBody>
          <a:bodyPr anchor="ctr"/>
          <a:lstStyle/>
          <a:p>
            <a:pPr algn="just">
              <a:lnSpc>
                <a:spcPct val="115000"/>
              </a:lnSpc>
              <a:spcAft>
                <a:spcPts val="0"/>
              </a:spcAft>
            </a:pPr>
            <a:r>
              <a:rPr lang="ar-SY" sz="2400" b="1" dirty="0">
                <a:latin typeface="Calibri"/>
                <a:ea typeface="Calibri"/>
                <a:cs typeface="Traditional Arabic"/>
              </a:rPr>
              <a:t>الاسم باللغة الإنكليزية: </a:t>
            </a:r>
            <a:r>
              <a:rPr lang="en-US" sz="2400" b="1" dirty="0">
                <a:latin typeface="Calibri"/>
                <a:ea typeface="Calibri"/>
                <a:cs typeface="Traditional Arabic"/>
              </a:rPr>
              <a:t>Pumpkin seeds</a:t>
            </a:r>
          </a:p>
          <a:p>
            <a:pPr algn="just">
              <a:lnSpc>
                <a:spcPct val="115000"/>
              </a:lnSpc>
              <a:spcAft>
                <a:spcPts val="0"/>
              </a:spcAft>
            </a:pPr>
            <a:r>
              <a:rPr lang="ar-SY" sz="2400" b="1" dirty="0">
                <a:latin typeface="Calibri"/>
                <a:ea typeface="Calibri"/>
                <a:cs typeface="Traditional Arabic"/>
              </a:rPr>
              <a:t>الاسم باللغة اللاتينية:  </a:t>
            </a:r>
            <a:r>
              <a:rPr lang="en-US" sz="2400" b="1" dirty="0" err="1">
                <a:latin typeface="Calibri"/>
                <a:ea typeface="Calibri"/>
                <a:cs typeface="Traditional Arabic"/>
              </a:rPr>
              <a:t>Cucurbita</a:t>
            </a:r>
            <a:r>
              <a:rPr lang="en-US" sz="2400" b="1" dirty="0">
                <a:latin typeface="Calibri"/>
                <a:ea typeface="Calibri"/>
                <a:cs typeface="Traditional Arabic"/>
              </a:rPr>
              <a:t> </a:t>
            </a:r>
            <a:r>
              <a:rPr lang="en-US" sz="2400" b="1" dirty="0" err="1">
                <a:latin typeface="Calibri"/>
                <a:ea typeface="Calibri"/>
                <a:cs typeface="Traditional Arabic"/>
              </a:rPr>
              <a:t>pepo</a:t>
            </a:r>
            <a:endParaRPr lang="en-US" sz="2400" b="1" dirty="0">
              <a:latin typeface="Calibri"/>
              <a:ea typeface="Calibri"/>
              <a:cs typeface="Traditional Arabic"/>
            </a:endParaRPr>
          </a:p>
          <a:p>
            <a:pPr algn="just">
              <a:lnSpc>
                <a:spcPct val="115000"/>
              </a:lnSpc>
              <a:spcAft>
                <a:spcPts val="0"/>
              </a:spcAft>
            </a:pPr>
            <a:r>
              <a:rPr lang="ar-SY" sz="2400" b="1" dirty="0">
                <a:latin typeface="Calibri"/>
                <a:ea typeface="Calibri"/>
                <a:cs typeface="Traditional Arabic"/>
              </a:rPr>
              <a:t>الفصيلة: القرعية </a:t>
            </a:r>
            <a:r>
              <a:rPr lang="en-US" sz="2400" b="1" dirty="0" err="1">
                <a:latin typeface="Calibri"/>
                <a:ea typeface="Calibri"/>
                <a:cs typeface="Traditional Arabic"/>
              </a:rPr>
              <a:t>Cucurbitaceae</a:t>
            </a:r>
            <a:endParaRPr lang="en-US" sz="2400" b="1" dirty="0">
              <a:latin typeface="Calibri"/>
              <a:ea typeface="Calibri"/>
              <a:cs typeface="Traditional Arabic"/>
            </a:endParaRPr>
          </a:p>
        </p:txBody>
      </p:sp>
      <p:pic>
        <p:nvPicPr>
          <p:cNvPr id="7" name="صورة 6" descr="Shining_Skin_Pumpkin_Seed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2564904"/>
            <a:ext cx="3168352" cy="3616745"/>
          </a:xfrm>
          <a:prstGeom prst="rect">
            <a:avLst/>
          </a:prstGeom>
          <a:noFill/>
          <a:ln>
            <a:noFill/>
          </a:ln>
        </p:spPr>
      </p:pic>
    </p:spTree>
    <p:extLst>
      <p:ext uri="{BB962C8B-B14F-4D97-AF65-F5344CB8AC3E}">
        <p14:creationId xmlns:p14="http://schemas.microsoft.com/office/powerpoint/2010/main" val="4249536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6552</TotalTime>
  <Words>821</Words>
  <Application>Microsoft Office PowerPoint</Application>
  <PresentationFormat>عرض على الشاشة (3:4)‏</PresentationFormat>
  <Paragraphs>89</Paragraphs>
  <Slides>24</Slides>
  <Notes>0</Notes>
  <HiddenSlides>0</HiddenSlides>
  <MMClips>0</MMClips>
  <ScaleCrop>false</ScaleCrop>
  <HeadingPairs>
    <vt:vector size="4" baseType="variant">
      <vt:variant>
        <vt:lpstr>نسق</vt:lpstr>
      </vt:variant>
      <vt:variant>
        <vt:i4>1</vt:i4>
      </vt:variant>
      <vt:variant>
        <vt:lpstr>عناوين الشرائح</vt:lpstr>
      </vt:variant>
      <vt:variant>
        <vt:i4>24</vt:i4>
      </vt:variant>
    </vt:vector>
  </HeadingPairs>
  <TitlesOfParts>
    <vt:vector size="25" baseType="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sss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amal</dc:creator>
  <cp:lastModifiedBy>ahmad</cp:lastModifiedBy>
  <cp:revision>574</cp:revision>
  <dcterms:created xsi:type="dcterms:W3CDTF">2009-01-25T18:29:36Z</dcterms:created>
  <dcterms:modified xsi:type="dcterms:W3CDTF">2011-12-05T08:36:06Z</dcterms:modified>
</cp:coreProperties>
</file>