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sldIdLst>
    <p:sldId id="256" r:id="rId2"/>
    <p:sldId id="259" r:id="rId3"/>
    <p:sldId id="260" r:id="rId4"/>
    <p:sldId id="262" r:id="rId5"/>
    <p:sldId id="265" r:id="rId6"/>
    <p:sldId id="261" r:id="rId7"/>
    <p:sldId id="266" r:id="rId8"/>
    <p:sldId id="267" r:id="rId9"/>
    <p:sldId id="268" r:id="rId10"/>
    <p:sldId id="269" r:id="rId11"/>
    <p:sldId id="276" r:id="rId12"/>
    <p:sldId id="271" r:id="rId13"/>
    <p:sldId id="272" r:id="rId14"/>
    <p:sldId id="273" r:id="rId15"/>
    <p:sldId id="274" r:id="rId16"/>
    <p:sldId id="275" r:id="rId17"/>
    <p:sldId id="277" r:id="rId18"/>
    <p:sldId id="278" r:id="rId19"/>
    <p:sldId id="279" r:id="rId20"/>
    <p:sldId id="283" r:id="rId21"/>
    <p:sldId id="284" r:id="rId22"/>
    <p:sldId id="281" r:id="rId23"/>
    <p:sldId id="286" r:id="rId24"/>
    <p:sldId id="287" r:id="rId25"/>
    <p:sldId id="288" r:id="rId26"/>
    <p:sldId id="289" r:id="rId27"/>
    <p:sldId id="290" r:id="rId28"/>
    <p:sldId id="291" r:id="rId29"/>
    <p:sldId id="293" r:id="rId30"/>
    <p:sldId id="294" r:id="rId31"/>
    <p:sldId id="295" r:id="rId32"/>
    <p:sldId id="296" r:id="rId33"/>
    <p:sldId id="297" r:id="rId34"/>
    <p:sldId id="298" r:id="rId35"/>
    <p:sldId id="299" r:id="rId36"/>
    <p:sldId id="300" r:id="rId37"/>
    <p:sldId id="302" r:id="rId3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01C0D-F782-4E2B-902D-6300EDCEB36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0538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6DC54-DF1D-49F0-B5D8-78BF3D01C6A0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20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1D4C8-B566-43C9-AEEA-1102422D09FA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01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3/14/2016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3/14/2016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3/14/2016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3/14/2016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3/14/2016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3/14/2016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3/14/2016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3/14/2016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  <p:sldLayoutId id="2147483962" r:id="rId12"/>
    <p:sldLayoutId id="2147483963" r:id="rId13"/>
    <p:sldLayoutId id="2147483964" r:id="rId14"/>
  </p:sldLayoutIdLst>
  <p:hf hdr="0" ftr="0" dt="0"/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Posterior compartment of the thigh</a:t>
            </a:r>
            <a:endParaRPr lang="ar-E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Dr</a:t>
            </a:r>
            <a:r>
              <a:rPr lang="en-US" dirty="0" smtClean="0"/>
              <a:t> </a:t>
            </a:r>
            <a:r>
              <a:rPr lang="en-US" dirty="0" err="1" smtClean="0"/>
              <a:t>Elsayed</a:t>
            </a:r>
            <a:r>
              <a:rPr lang="en-US" dirty="0" smtClean="0"/>
              <a:t> </a:t>
            </a:r>
            <a:r>
              <a:rPr lang="en-US" dirty="0" err="1" smtClean="0"/>
              <a:t>Aly</a:t>
            </a:r>
            <a:r>
              <a:rPr lang="en-US" dirty="0" smtClean="0"/>
              <a:t> </a:t>
            </a:r>
            <a:r>
              <a:rPr lang="en-US" dirty="0" err="1" smtClean="0"/>
              <a:t>Metwally</a:t>
            </a:r>
            <a:endParaRPr lang="en-US" dirty="0" smtClean="0"/>
          </a:p>
          <a:p>
            <a:r>
              <a:rPr lang="en-US" dirty="0" smtClean="0"/>
              <a:t>Lecturer of anatomy and Embryology </a:t>
            </a:r>
            <a:endParaRPr lang="ar-E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9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6795" y="0"/>
            <a:ext cx="6408712" cy="850106"/>
          </a:xfrm>
        </p:spPr>
        <p:txBody>
          <a:bodyPr/>
          <a:lstStyle/>
          <a:p>
            <a:r>
              <a:rPr lang="en-US" sz="3600" b="1" dirty="0"/>
              <a:t>Semimembranosus muscle</a:t>
            </a:r>
            <a:endParaRPr lang="ar-EG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5436096" cy="5949280"/>
          </a:xfrm>
        </p:spPr>
        <p:txBody>
          <a:bodyPr>
            <a:noAutofit/>
          </a:bodyPr>
          <a:lstStyle/>
          <a:p>
            <a:pPr algn="l" rtl="0"/>
            <a:r>
              <a:rPr lang="en-US" sz="2400" b="1" dirty="0" smtClean="0">
                <a:solidFill>
                  <a:srgbClr val="FF0000"/>
                </a:solidFill>
              </a:rPr>
              <a:t>Origin</a:t>
            </a:r>
            <a:r>
              <a:rPr lang="en-US" sz="2400" b="1" dirty="0">
                <a:solidFill>
                  <a:srgbClr val="FF0000"/>
                </a:solidFill>
              </a:rPr>
              <a:t>: </a:t>
            </a:r>
            <a:r>
              <a:rPr lang="en-US" sz="2400" dirty="0" smtClean="0"/>
              <a:t>From </a:t>
            </a:r>
            <a:r>
              <a:rPr lang="en-US" sz="2400" dirty="0" err="1"/>
              <a:t>ischial</a:t>
            </a:r>
            <a:r>
              <a:rPr lang="en-US" sz="2400" dirty="0"/>
              <a:t> tuberosity </a:t>
            </a:r>
            <a:r>
              <a:rPr lang="en-US" sz="2400" dirty="0" smtClean="0"/>
              <a:t>(</a:t>
            </a:r>
            <a:r>
              <a:rPr lang="en-US" sz="2400" dirty="0"/>
              <a:t>upper lateral area</a:t>
            </a:r>
            <a:r>
              <a:rPr lang="en-US" sz="2400" dirty="0" smtClean="0"/>
              <a:t>).</a:t>
            </a:r>
          </a:p>
          <a:p>
            <a:pPr algn="l" rtl="0"/>
            <a:r>
              <a:rPr lang="en-US" sz="2400" b="1" dirty="0" smtClean="0">
                <a:solidFill>
                  <a:srgbClr val="FF0000"/>
                </a:solidFill>
              </a:rPr>
              <a:t>Insertion</a:t>
            </a:r>
            <a:r>
              <a:rPr lang="en-US" sz="2400" b="1" dirty="0">
                <a:solidFill>
                  <a:srgbClr val="FF0000"/>
                </a:solidFill>
              </a:rPr>
              <a:t>: </a:t>
            </a:r>
            <a:r>
              <a:rPr lang="en-US" sz="2400" dirty="0"/>
              <a:t>Groove on the posterior surface of the medial </a:t>
            </a:r>
            <a:r>
              <a:rPr lang="en-US" sz="2400" dirty="0" err="1" smtClean="0"/>
              <a:t>tibial</a:t>
            </a:r>
            <a:r>
              <a:rPr lang="en-US" sz="2400" dirty="0" smtClean="0"/>
              <a:t> condyle. </a:t>
            </a:r>
            <a:r>
              <a:rPr lang="en-US" sz="2400" dirty="0"/>
              <a:t>It has three extensions: oblique popliteal ligament, </a:t>
            </a:r>
            <a:r>
              <a:rPr lang="en-US" sz="2400" dirty="0" smtClean="0"/>
              <a:t>medial </a:t>
            </a:r>
            <a:r>
              <a:rPr lang="en-US" sz="2400" dirty="0"/>
              <a:t>collateral ligament and the popliteal fascia to </a:t>
            </a:r>
            <a:r>
              <a:rPr lang="en-US" sz="2400" dirty="0" err="1"/>
              <a:t>soleal</a:t>
            </a:r>
            <a:r>
              <a:rPr lang="en-US" sz="2400" dirty="0"/>
              <a:t> </a:t>
            </a:r>
            <a:r>
              <a:rPr lang="en-US" sz="2400" dirty="0" smtClean="0"/>
              <a:t>line</a:t>
            </a:r>
          </a:p>
          <a:p>
            <a:pPr algn="l" rtl="0"/>
            <a:r>
              <a:rPr lang="en-US" sz="2400" b="1" dirty="0" smtClean="0">
                <a:solidFill>
                  <a:srgbClr val="FF0000"/>
                </a:solidFill>
              </a:rPr>
              <a:t>Nerve </a:t>
            </a:r>
            <a:r>
              <a:rPr lang="en-US" sz="2400" b="1" dirty="0">
                <a:solidFill>
                  <a:srgbClr val="FF0000"/>
                </a:solidFill>
              </a:rPr>
              <a:t>supply: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/>
              <a:t>Tibial</a:t>
            </a:r>
            <a:r>
              <a:rPr lang="en-US" sz="2400" dirty="0"/>
              <a:t> part of sciatic nerve </a:t>
            </a:r>
            <a:endParaRPr lang="en-US" sz="2400" dirty="0" smtClean="0"/>
          </a:p>
          <a:p>
            <a:pPr algn="l" rtl="0"/>
            <a:r>
              <a:rPr lang="en-US" sz="2400" b="1" dirty="0" smtClean="0">
                <a:solidFill>
                  <a:srgbClr val="FF0000"/>
                </a:solidFill>
              </a:rPr>
              <a:t>Action</a:t>
            </a:r>
            <a:r>
              <a:rPr lang="en-US" sz="2400" b="1" dirty="0">
                <a:solidFill>
                  <a:srgbClr val="FF0000"/>
                </a:solidFill>
              </a:rPr>
              <a:t>: </a:t>
            </a:r>
            <a:r>
              <a:rPr lang="en-US" sz="2400" dirty="0"/>
              <a:t>1</a:t>
            </a:r>
            <a:r>
              <a:rPr lang="en-US" sz="2400" b="1" dirty="0"/>
              <a:t>- </a:t>
            </a:r>
            <a:r>
              <a:rPr lang="en-US" sz="2400" dirty="0"/>
              <a:t>Flexion and Medial rotation of the leg at the knee joint.</a:t>
            </a:r>
          </a:p>
          <a:p>
            <a:pPr algn="l" rtl="0"/>
            <a:r>
              <a:rPr lang="en-US" sz="2400" dirty="0"/>
              <a:t>              2- </a:t>
            </a:r>
            <a:r>
              <a:rPr lang="en-US" sz="2400" dirty="0" err="1"/>
              <a:t>Extention</a:t>
            </a:r>
            <a:r>
              <a:rPr lang="en-US" sz="2400" dirty="0"/>
              <a:t> of the thigh at the hip joint.</a:t>
            </a:r>
          </a:p>
          <a:p>
            <a:pPr algn="l" rtl="0"/>
            <a:endParaRPr lang="ar-EG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4" descr="http://img.tfd.com/MosbyMD/semitendinos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0"/>
            <a:ext cx="3352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465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142" name="Group 158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262910996"/>
              </p:ext>
            </p:extLst>
          </p:nvPr>
        </p:nvGraphicFramePr>
        <p:xfrm>
          <a:off x="0" y="0"/>
          <a:ext cx="9144000" cy="6753485"/>
        </p:xfrm>
        <a:graphic>
          <a:graphicData uri="http://schemas.openxmlformats.org/drawingml/2006/table">
            <a:tbl>
              <a:tblPr rtl="1"/>
              <a:tblGrid>
                <a:gridCol w="1828800"/>
                <a:gridCol w="1828800"/>
                <a:gridCol w="1828800"/>
                <a:gridCol w="2057400"/>
                <a:gridCol w="1600200"/>
              </a:tblGrid>
              <a:tr h="982234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Arial" charset="0"/>
                        </a:rPr>
                        <a:t>Action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Arial" charset="0"/>
                        </a:rPr>
                        <a:t>Nerve</a:t>
                      </a: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/>
                      </a:r>
                      <a:b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</a:b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Arial" charset="0"/>
                        </a:rPr>
                        <a:t>Supply</a:t>
                      </a:r>
                      <a:endParaRPr kumimoji="0" lang="ar-SA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ea typeface="+mn-ea"/>
                        <a:cs typeface="Arial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Arial" charset="0"/>
                        </a:rPr>
                        <a:t>Insertion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ea typeface="+mn-ea"/>
                          <a:cs typeface="Arial" charset="0"/>
                        </a:rPr>
                        <a:t>Origin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Muscle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1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Lateral rotation of leg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EXT H +Flex Knee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the tibial (medial)</a:t>
                      </a:r>
                    </a:p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Common peroneal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Head of fibula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Low medial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Linea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aspera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and lat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supracond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1-biceps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femoris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,</a:t>
                      </a:r>
                    </a:p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a-long head</a:t>
                      </a:r>
                      <a:endParaRPr kumimoji="0" lang="ar-EG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b-short head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50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Medial rotation of leg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EXT H +Flex Knee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the tibial (medial) part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Upp part of med s of tibia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Low medial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2-semitendinosus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128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Medial rotation of leg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EXT H +Flex Knee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the tibial (medial) part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Back of med condyle of tibia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Upp lateral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3-semimembranosus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441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16632"/>
            <a:ext cx="8229600" cy="2209800"/>
          </a:xfrm>
        </p:spPr>
        <p:txBody>
          <a:bodyPr/>
          <a:lstStyle/>
          <a:p>
            <a:pPr rtl="0">
              <a:defRPr/>
            </a:pPr>
            <a:r>
              <a:rPr lang="en-US" sz="4000" b="1" dirty="0" smtClean="0"/>
              <a:t>Popliteal Fossa (</a:t>
            </a:r>
            <a:r>
              <a:rPr lang="en-US" sz="4000" b="1" dirty="0"/>
              <a:t>3) </a:t>
            </a:r>
            <a:r>
              <a:rPr lang="ar-SA" sz="4000" b="1" dirty="0" smtClean="0"/>
              <a:t/>
            </a:r>
            <a:br>
              <a:rPr lang="ar-SA" sz="4000" b="1" dirty="0" smtClean="0"/>
            </a:br>
            <a:r>
              <a:rPr lang="en-US" sz="3200" dirty="0" smtClean="0">
                <a:solidFill>
                  <a:srgbClr val="FF0000"/>
                </a:solidFill>
              </a:rPr>
              <a:t>Definition: </a:t>
            </a:r>
            <a:r>
              <a:rPr lang="en-US" sz="3200" dirty="0"/>
              <a:t>It is a diamond shaped </a:t>
            </a:r>
            <a:r>
              <a:rPr lang="en-US" sz="3200" dirty="0" err="1"/>
              <a:t>intermuscular</a:t>
            </a:r>
            <a:r>
              <a:rPr lang="en-US" sz="3200" dirty="0"/>
              <a:t> space present on the back of the knee</a:t>
            </a:r>
            <a:endParaRPr lang="en-US" sz="3200" dirty="0" smtClean="0"/>
          </a:p>
        </p:txBody>
      </p:sp>
      <p:pic>
        <p:nvPicPr>
          <p:cNvPr id="22531" name="Picture 8" descr="poplitealfossabone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62200" y="2514600"/>
            <a:ext cx="4114800" cy="4343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783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6632"/>
            <a:ext cx="8229600" cy="846931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The boundaries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24744"/>
            <a:ext cx="4495800" cy="5733256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en-US" sz="2800" b="1" dirty="0" smtClean="0">
                <a:solidFill>
                  <a:srgbClr val="FF0000"/>
                </a:solidFill>
              </a:rPr>
              <a:t>Laterally (3): </a:t>
            </a:r>
            <a:r>
              <a:rPr lang="en-US" sz="2800" dirty="0"/>
              <a:t>The biceps </a:t>
            </a:r>
            <a:r>
              <a:rPr lang="en-US" sz="2800" dirty="0" err="1"/>
              <a:t>femoris</a:t>
            </a:r>
            <a:r>
              <a:rPr lang="en-US" sz="2800" dirty="0"/>
              <a:t> </a:t>
            </a:r>
            <a:r>
              <a:rPr lang="en-US" sz="2800" b="1" dirty="0"/>
              <a:t>superiorly</a:t>
            </a:r>
            <a:r>
              <a:rPr lang="en-US" sz="2800" dirty="0"/>
              <a:t> and the lateral </a:t>
            </a:r>
            <a:r>
              <a:rPr lang="en-US" sz="2800" dirty="0" smtClean="0"/>
              <a:t>head of gastrocnemius &amp; </a:t>
            </a:r>
            <a:r>
              <a:rPr lang="en-US" sz="2800" dirty="0" err="1"/>
              <a:t>plantaris</a:t>
            </a:r>
            <a:r>
              <a:rPr lang="en-US" sz="2800" dirty="0"/>
              <a:t> muscle </a:t>
            </a:r>
            <a:r>
              <a:rPr lang="en-US" sz="2800" b="1" dirty="0"/>
              <a:t>inferiorly.</a:t>
            </a:r>
            <a:endParaRPr lang="en-US" sz="2800" dirty="0"/>
          </a:p>
          <a:p>
            <a:pPr algn="l" rtl="0"/>
            <a:r>
              <a:rPr lang="en-US" sz="2800" b="1" dirty="0" smtClean="0">
                <a:solidFill>
                  <a:srgbClr val="FF0000"/>
                </a:solidFill>
              </a:rPr>
              <a:t>Medially(3): </a:t>
            </a:r>
            <a:r>
              <a:rPr lang="en-US" sz="2800" dirty="0" err="1"/>
              <a:t>Semimembrinosus</a:t>
            </a:r>
            <a:r>
              <a:rPr lang="en-US" sz="2800" dirty="0"/>
              <a:t> &amp; semitendinosus muscles </a:t>
            </a:r>
            <a:r>
              <a:rPr lang="en-US" sz="2800" b="1" dirty="0"/>
              <a:t>superiorly</a:t>
            </a:r>
            <a:r>
              <a:rPr lang="en-US" sz="2800" dirty="0"/>
              <a:t> and medial head of gastrocnemius muscle </a:t>
            </a:r>
            <a:r>
              <a:rPr lang="en-US" sz="2800" b="1" dirty="0"/>
              <a:t>inferiorly.</a:t>
            </a:r>
            <a:endParaRPr lang="en-US" sz="2800" dirty="0"/>
          </a:p>
          <a:p>
            <a:pPr algn="l" rtl="0"/>
            <a:r>
              <a:rPr lang="en-US" sz="2800" b="1" dirty="0">
                <a:solidFill>
                  <a:srgbClr val="FF0000"/>
                </a:solidFill>
              </a:rPr>
              <a:t>Roof: </a:t>
            </a:r>
            <a:r>
              <a:rPr lang="en-US" sz="2800" dirty="0"/>
              <a:t>Superficial fascia &amp; deep fascia of thigh, </a:t>
            </a:r>
            <a:r>
              <a:rPr lang="en-US" sz="2800" dirty="0" smtClean="0">
                <a:solidFill>
                  <a:srgbClr val="FF0000"/>
                </a:solidFill>
              </a:rPr>
              <a:t>(3 cut structures)</a:t>
            </a:r>
            <a:r>
              <a:rPr lang="en-US" sz="2800" dirty="0" smtClean="0"/>
              <a:t>posterior </a:t>
            </a:r>
            <a:r>
              <a:rPr lang="en-US" sz="2800" dirty="0"/>
              <a:t>cutaneous nerve of the thigh</a:t>
            </a:r>
            <a:r>
              <a:rPr lang="en-US" sz="2800" dirty="0" smtClean="0"/>
              <a:t>, </a:t>
            </a:r>
            <a:r>
              <a:rPr lang="en-US" sz="2800" dirty="0" err="1" smtClean="0"/>
              <a:t>sural</a:t>
            </a:r>
            <a:r>
              <a:rPr lang="en-US" sz="2800" dirty="0" smtClean="0"/>
              <a:t> nerve </a:t>
            </a:r>
            <a:r>
              <a:rPr lang="en-US" sz="2800" dirty="0"/>
              <a:t>and </a:t>
            </a:r>
            <a:r>
              <a:rPr lang="en-US" sz="2800" dirty="0" smtClean="0"/>
              <a:t> </a:t>
            </a:r>
            <a:r>
              <a:rPr lang="en-US" sz="2800" dirty="0"/>
              <a:t>small saphenous </a:t>
            </a:r>
            <a:r>
              <a:rPr lang="en-US" sz="2800" dirty="0" smtClean="0"/>
              <a:t>vein.</a:t>
            </a:r>
            <a:endParaRPr lang="en-US" sz="2800" dirty="0"/>
          </a:p>
          <a:p>
            <a:pPr algn="l" rtl="0"/>
            <a:r>
              <a:rPr lang="en-US" sz="2800" b="1" dirty="0" smtClean="0">
                <a:solidFill>
                  <a:srgbClr val="FF0000"/>
                </a:solidFill>
              </a:rPr>
              <a:t>Floor (3): </a:t>
            </a:r>
            <a:r>
              <a:rPr lang="en-US" sz="2800" dirty="0"/>
              <a:t>formed by: Popliteal surface of the femur, back of knee joint, </a:t>
            </a:r>
            <a:r>
              <a:rPr lang="en-US" sz="2800" dirty="0" err="1"/>
              <a:t>popliteus</a:t>
            </a:r>
            <a:r>
              <a:rPr lang="en-US" sz="2800" dirty="0"/>
              <a:t> muscle.</a:t>
            </a:r>
            <a:endParaRPr lang="en-US" sz="2800" dirty="0" smtClean="0"/>
          </a:p>
        </p:txBody>
      </p:sp>
      <p:pic>
        <p:nvPicPr>
          <p:cNvPr id="24580" name="Picture 5" descr="popiteal foss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19600" y="1371600"/>
            <a:ext cx="4724400" cy="5486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1212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Roof of popliteal fossa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algn="l" rtl="0" eaLnBrk="1" hangingPunct="1">
              <a:defRPr/>
            </a:pPr>
            <a:r>
              <a:rPr lang="en-US" sz="2800" dirty="0" smtClean="0">
                <a:solidFill>
                  <a:srgbClr val="FF0000"/>
                </a:solidFill>
              </a:rPr>
              <a:t>Superficial fascia:</a:t>
            </a:r>
          </a:p>
          <a:p>
            <a:pPr algn="l" rtl="0"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    </a:t>
            </a:r>
            <a:r>
              <a:rPr lang="en-US" sz="2800" dirty="0" smtClean="0">
                <a:solidFill>
                  <a:srgbClr val="FF0000"/>
                </a:solidFill>
              </a:rPr>
              <a:t>(3 cut structures) </a:t>
            </a:r>
          </a:p>
          <a:p>
            <a:pPr algn="l" rtl="0"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1-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posterior cutaneous nerve of the thigh.</a:t>
            </a:r>
          </a:p>
          <a:p>
            <a:pPr algn="l" rtl="0"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2- </a:t>
            </a:r>
            <a:r>
              <a:rPr lang="en-US" sz="2800" dirty="0" err="1" smtClean="0"/>
              <a:t>sural</a:t>
            </a:r>
            <a:r>
              <a:rPr lang="en-US" sz="2800" dirty="0" smtClean="0"/>
              <a:t> nerve </a:t>
            </a:r>
          </a:p>
          <a:p>
            <a:pPr marL="114300" indent="0" algn="l" rtl="0">
              <a:buNone/>
              <a:defRPr/>
            </a:pPr>
            <a:r>
              <a:rPr lang="en-US" sz="2800" dirty="0" smtClean="0"/>
              <a:t>3-  small saphenous vein</a:t>
            </a:r>
          </a:p>
          <a:p>
            <a:pPr algn="l" rtl="0">
              <a:defRPr/>
            </a:pPr>
            <a:r>
              <a:rPr lang="en-US" sz="2800" dirty="0" smtClean="0">
                <a:solidFill>
                  <a:srgbClr val="FF0000"/>
                </a:solidFill>
              </a:rPr>
              <a:t>Deep </a:t>
            </a:r>
            <a:r>
              <a:rPr lang="en-US" sz="2800" dirty="0">
                <a:solidFill>
                  <a:srgbClr val="FF0000"/>
                </a:solidFill>
              </a:rPr>
              <a:t>fascia (popliteal fascia).</a:t>
            </a:r>
            <a:endParaRPr lang="ar-EG" sz="2800" dirty="0">
              <a:solidFill>
                <a:srgbClr val="FF0000"/>
              </a:solidFill>
            </a:endParaRPr>
          </a:p>
          <a:p>
            <a:pPr algn="l" rtl="0" eaLnBrk="1" hangingPunct="1">
              <a:buFont typeface="Wingdings" pitchFamily="2" charset="2"/>
              <a:buNone/>
              <a:defRPr/>
            </a:pPr>
            <a:r>
              <a:rPr lang="en-US" sz="2800" dirty="0" smtClean="0"/>
              <a:t>                              </a:t>
            </a:r>
          </a:p>
        </p:txBody>
      </p:sp>
      <p:pic>
        <p:nvPicPr>
          <p:cNvPr id="25604" name="Picture 5" descr="short saphenous vei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1447800"/>
            <a:ext cx="4419600" cy="5410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345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Floor of popliteal fossa</a:t>
            </a:r>
            <a:br>
              <a:rPr lang="en-US" b="1" dirty="0" smtClean="0"/>
            </a:br>
            <a:r>
              <a:rPr lang="ar-EG" b="1" dirty="0" smtClean="0"/>
              <a:t>عضمه مفصل عضله</a:t>
            </a:r>
            <a:endParaRPr lang="en-US" b="1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4800600" cy="4530725"/>
          </a:xfrm>
        </p:spPr>
        <p:txBody>
          <a:bodyPr/>
          <a:lstStyle/>
          <a:p>
            <a:pPr marL="609600" indent="-609600" algn="l" rtl="0" eaLnBrk="1" hangingPunct="1">
              <a:buFontTx/>
              <a:buAutoNum type="arabicPeriod"/>
              <a:defRPr/>
            </a:pPr>
            <a:r>
              <a:rPr lang="en-US" sz="2800" dirty="0" smtClean="0"/>
              <a:t>Upper 1/3: </a:t>
            </a:r>
            <a:r>
              <a:rPr lang="en-US" sz="2800" dirty="0" err="1" smtClean="0"/>
              <a:t>popliteal</a:t>
            </a:r>
            <a:r>
              <a:rPr lang="en-US" sz="2800" dirty="0" smtClean="0"/>
              <a:t> surf of femur.</a:t>
            </a:r>
          </a:p>
          <a:p>
            <a:pPr marL="609600" indent="-609600" algn="l" rtl="0" eaLnBrk="1" hangingPunct="1">
              <a:buFontTx/>
              <a:buAutoNum type="arabicPeriod"/>
              <a:defRPr/>
            </a:pPr>
            <a:r>
              <a:rPr lang="en-US" sz="2800" dirty="0" smtClean="0"/>
              <a:t>Middle 1/3: capsule of knee joint.</a:t>
            </a:r>
          </a:p>
          <a:p>
            <a:pPr marL="609600" indent="-609600" algn="l" rtl="0" eaLnBrk="1" hangingPunct="1">
              <a:buFontTx/>
              <a:buAutoNum type="arabicPeriod"/>
              <a:defRPr/>
            </a:pPr>
            <a:r>
              <a:rPr lang="en-US" sz="2800" dirty="0" smtClean="0"/>
              <a:t>Lower 1/3: </a:t>
            </a:r>
            <a:r>
              <a:rPr lang="en-US" sz="2800" dirty="0" err="1" smtClean="0"/>
              <a:t>popliteus+its</a:t>
            </a:r>
            <a:r>
              <a:rPr lang="en-US" sz="2800" dirty="0" smtClean="0"/>
              <a:t> fascia.</a:t>
            </a:r>
          </a:p>
        </p:txBody>
      </p:sp>
      <p:pic>
        <p:nvPicPr>
          <p:cNvPr id="26628" name="Picture 5" descr="floor of popliteal foss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29200" y="1936750"/>
            <a:ext cx="3575050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1496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Contents of the popliteal fossa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4038600" cy="4530725"/>
          </a:xfrm>
        </p:spPr>
        <p:txBody>
          <a:bodyPr/>
          <a:lstStyle/>
          <a:p>
            <a:pPr marL="0" indent="0" algn="l" rtl="0" eaLnBrk="1" hangingPunct="1">
              <a:buNone/>
              <a:defRPr/>
            </a:pPr>
            <a:r>
              <a:rPr lang="en-US" sz="2800" dirty="0" smtClean="0"/>
              <a:t>From </a:t>
            </a:r>
            <a:r>
              <a:rPr lang="en-US" sz="2800" b="1" dirty="0" smtClean="0"/>
              <a:t>superficial to deep:</a:t>
            </a:r>
          </a:p>
          <a:p>
            <a:pPr marL="609600" indent="-609600" algn="l" rtl="0" eaLnBrk="1" hangingPunct="1">
              <a:buFont typeface="+mj-lt"/>
              <a:buAutoNum type="arabicPeriod"/>
              <a:defRPr/>
            </a:pPr>
            <a:r>
              <a:rPr lang="en-US" sz="2800" dirty="0" err="1" smtClean="0"/>
              <a:t>Tibial</a:t>
            </a:r>
            <a:r>
              <a:rPr lang="en-US" sz="2800" dirty="0" smtClean="0"/>
              <a:t> nerve </a:t>
            </a:r>
          </a:p>
          <a:p>
            <a:pPr marL="609600" indent="-609600" algn="l" rtl="0" eaLnBrk="1" hangingPunct="1">
              <a:buFont typeface="+mj-lt"/>
              <a:buAutoNum type="arabicPeriod"/>
              <a:defRPr/>
            </a:pPr>
            <a:r>
              <a:rPr lang="en-US" sz="2800" dirty="0" smtClean="0"/>
              <a:t>Common </a:t>
            </a:r>
            <a:r>
              <a:rPr lang="en-US" sz="2800" dirty="0" err="1" smtClean="0"/>
              <a:t>peroneal</a:t>
            </a:r>
            <a:r>
              <a:rPr lang="en-US" sz="2800" dirty="0" smtClean="0"/>
              <a:t> nerve.</a:t>
            </a:r>
          </a:p>
          <a:p>
            <a:pPr marL="609600" indent="-609600" algn="l" rtl="0" eaLnBrk="1" hangingPunct="1">
              <a:buFont typeface="+mj-lt"/>
              <a:buAutoNum type="arabicPeriod"/>
              <a:defRPr/>
            </a:pPr>
            <a:r>
              <a:rPr lang="en-US" sz="2800" dirty="0" err="1" smtClean="0"/>
              <a:t>popliteal</a:t>
            </a:r>
            <a:r>
              <a:rPr lang="en-US" sz="2800" dirty="0" smtClean="0"/>
              <a:t> vein .</a:t>
            </a:r>
          </a:p>
          <a:p>
            <a:pPr marL="609600" indent="-609600" algn="l" rtl="0" eaLnBrk="1" hangingPunct="1">
              <a:buFont typeface="+mj-lt"/>
              <a:buAutoNum type="arabicPeriod"/>
              <a:defRPr/>
            </a:pPr>
            <a:r>
              <a:rPr lang="en-US" sz="2800" dirty="0" err="1" smtClean="0"/>
              <a:t>Popliteal</a:t>
            </a:r>
            <a:r>
              <a:rPr lang="en-US" sz="2800" dirty="0" smtClean="0"/>
              <a:t> artery. </a:t>
            </a:r>
          </a:p>
          <a:p>
            <a:pPr marL="609600" indent="-609600" algn="l" rtl="0" eaLnBrk="1" hangingPunct="1">
              <a:buFont typeface="+mj-lt"/>
              <a:buAutoNum type="arabicPeriod"/>
              <a:defRPr/>
            </a:pPr>
            <a:r>
              <a:rPr lang="en-US" sz="2800" dirty="0" err="1" smtClean="0"/>
              <a:t>Popliteal</a:t>
            </a:r>
            <a:r>
              <a:rPr lang="en-US" sz="2800" dirty="0" smtClean="0"/>
              <a:t> </a:t>
            </a:r>
            <a:r>
              <a:rPr lang="en-US" sz="2800" dirty="0" err="1" smtClean="0"/>
              <a:t>Lns</a:t>
            </a:r>
            <a:r>
              <a:rPr lang="en-US" sz="2800" dirty="0" smtClean="0"/>
              <a:t>.</a:t>
            </a:r>
          </a:p>
          <a:p>
            <a:pPr marL="609600" indent="-609600" algn="l" rtl="0" eaLnBrk="1" hangingPunct="1">
              <a:buFont typeface="+mj-lt"/>
              <a:buAutoNum type="arabicPeriod"/>
              <a:defRPr/>
            </a:pPr>
            <a:r>
              <a:rPr lang="en-US" sz="2800" dirty="0" err="1" smtClean="0"/>
              <a:t>Popliteal</a:t>
            </a:r>
            <a:r>
              <a:rPr lang="en-US" sz="2800" dirty="0" smtClean="0"/>
              <a:t> fat. </a:t>
            </a:r>
          </a:p>
          <a:p>
            <a:pPr marL="609600" indent="-609600" algn="l" rtl="0" eaLnBrk="1" hangingPunct="1">
              <a:buFont typeface="+mj-lt"/>
              <a:buAutoNum type="arabicPeriod"/>
              <a:defRPr/>
            </a:pPr>
            <a:endParaRPr lang="en-US" sz="2800" dirty="0" smtClean="0"/>
          </a:p>
        </p:txBody>
      </p:sp>
      <p:pic>
        <p:nvPicPr>
          <p:cNvPr id="27652" name="Picture 5" descr="content of popllitea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19600" y="1600200"/>
            <a:ext cx="4724400" cy="5257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9641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0000"/>
                </a:solidFill>
              </a:rPr>
              <a:t>Sciatic Nerve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90600"/>
            <a:ext cx="5105400" cy="5174704"/>
          </a:xfrm>
        </p:spPr>
        <p:txBody>
          <a:bodyPr>
            <a:noAutofit/>
          </a:bodyPr>
          <a:lstStyle/>
          <a:p>
            <a:pPr algn="l" rtl="0" eaLnBrk="1" hangingPunct="1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Thickest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 (largest)nerve in the body </a:t>
            </a:r>
          </a:p>
          <a:p>
            <a:pPr algn="l" rtl="0">
              <a:defRPr/>
            </a:pPr>
            <a:r>
              <a:rPr lang="en-US" sz="3200" dirty="0" smtClean="0">
                <a:solidFill>
                  <a:srgbClr val="FF0000"/>
                </a:solidFill>
              </a:rPr>
              <a:t>Origin: </a:t>
            </a:r>
            <a:r>
              <a:rPr lang="en-US" sz="3200" dirty="0" smtClean="0"/>
              <a:t>Sacral </a:t>
            </a:r>
            <a:r>
              <a:rPr lang="en-US" sz="3200" dirty="0"/>
              <a:t>plexus (L 4, 5 &amp; S1, 2, </a:t>
            </a:r>
            <a:r>
              <a:rPr lang="en-US" sz="3200" dirty="0" smtClean="0"/>
              <a:t>3</a:t>
            </a:r>
          </a:p>
          <a:p>
            <a:pPr algn="l" rtl="0">
              <a:defRPr/>
            </a:pPr>
            <a:r>
              <a:rPr lang="en-US" sz="3200" dirty="0" smtClean="0">
                <a:solidFill>
                  <a:srgbClr val="FF0000"/>
                </a:solidFill>
              </a:rPr>
              <a:t>Course: </a:t>
            </a:r>
            <a:r>
              <a:rPr lang="en-US" sz="3200" dirty="0"/>
              <a:t>Emerges through the lower part of </a:t>
            </a:r>
            <a:r>
              <a:rPr lang="en-US" sz="3200" u="sng" dirty="0"/>
              <a:t>greater sciatic foramen</a:t>
            </a:r>
            <a:r>
              <a:rPr lang="en-US" sz="3200" dirty="0"/>
              <a:t> below the </a:t>
            </a:r>
            <a:r>
              <a:rPr lang="en-US" sz="3200" u="sng" dirty="0" err="1" smtClean="0"/>
              <a:t>piriformis</a:t>
            </a:r>
            <a:endParaRPr lang="en-US" sz="3200" u="sng" dirty="0" smtClean="0"/>
          </a:p>
          <a:p>
            <a:pPr algn="l" rtl="0">
              <a:defRPr/>
            </a:pP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 smtClean="0"/>
          </a:p>
        </p:txBody>
      </p:sp>
      <p:pic>
        <p:nvPicPr>
          <p:cNvPr id="15364" name="Picture 5" descr="sciatic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76800" y="914400"/>
            <a:ext cx="4267200" cy="5943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0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876800" y="0"/>
            <a:ext cx="42672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0000"/>
                </a:solidFill>
              </a:rPr>
              <a:t>Sciatic Nerve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0"/>
            <a:ext cx="5105400" cy="6858000"/>
          </a:xfrm>
        </p:spPr>
        <p:txBody>
          <a:bodyPr>
            <a:normAutofit/>
          </a:bodyPr>
          <a:lstStyle/>
          <a:p>
            <a:pPr algn="l" rtl="0">
              <a:defRPr/>
            </a:pPr>
            <a:r>
              <a:rPr lang="en-US" sz="40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sciatic nerve bed:</a:t>
            </a:r>
          </a:p>
          <a:p>
            <a:pPr algn="l" rtl="0">
              <a:defRPr/>
            </a:pPr>
            <a:r>
              <a:rPr lang="en-US" sz="2800" dirty="0">
                <a:effectLst/>
              </a:rPr>
              <a:t>1. Root of </a:t>
            </a:r>
            <a:r>
              <a:rPr lang="en-US" sz="2800" dirty="0" err="1">
                <a:effectLst/>
              </a:rPr>
              <a:t>ischial</a:t>
            </a:r>
            <a:r>
              <a:rPr lang="en-US" sz="2800" dirty="0">
                <a:effectLst/>
              </a:rPr>
              <a:t> spine.         </a:t>
            </a:r>
          </a:p>
          <a:p>
            <a:pPr algn="l" rtl="0">
              <a:defRPr/>
            </a:pPr>
            <a:r>
              <a:rPr lang="en-US" sz="2800" dirty="0">
                <a:effectLst/>
              </a:rPr>
              <a:t>2. Superior </a:t>
            </a:r>
            <a:r>
              <a:rPr lang="en-US" sz="2800" dirty="0" err="1">
                <a:effectLst/>
              </a:rPr>
              <a:t>gemellus</a:t>
            </a:r>
            <a:r>
              <a:rPr lang="en-US" sz="2800" dirty="0">
                <a:effectLst/>
              </a:rPr>
              <a:t>.</a:t>
            </a:r>
          </a:p>
          <a:p>
            <a:pPr algn="l" rtl="0">
              <a:defRPr/>
            </a:pPr>
            <a:r>
              <a:rPr lang="en-US" sz="2800" dirty="0">
                <a:effectLst/>
              </a:rPr>
              <a:t>3. </a:t>
            </a:r>
            <a:r>
              <a:rPr lang="en-US" sz="2800" dirty="0" err="1">
                <a:effectLst/>
              </a:rPr>
              <a:t>Obturator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internus</a:t>
            </a:r>
            <a:r>
              <a:rPr lang="en-US" sz="2800" dirty="0">
                <a:effectLst/>
              </a:rPr>
              <a:t>. </a:t>
            </a:r>
          </a:p>
          <a:p>
            <a:pPr algn="l" rtl="0">
              <a:defRPr/>
            </a:pPr>
            <a:r>
              <a:rPr lang="en-US" sz="2800" dirty="0">
                <a:effectLst/>
              </a:rPr>
              <a:t>4. Inferior </a:t>
            </a:r>
            <a:r>
              <a:rPr lang="en-US" sz="2800" dirty="0" err="1">
                <a:effectLst/>
              </a:rPr>
              <a:t>gemellus</a:t>
            </a:r>
            <a:r>
              <a:rPr lang="en-US" sz="2800" dirty="0">
                <a:effectLst/>
              </a:rPr>
              <a:t>.</a:t>
            </a:r>
          </a:p>
          <a:p>
            <a:pPr algn="l" rtl="0">
              <a:defRPr/>
            </a:pPr>
            <a:r>
              <a:rPr lang="en-US" sz="2800" dirty="0">
                <a:effectLst/>
              </a:rPr>
              <a:t>5. </a:t>
            </a:r>
            <a:r>
              <a:rPr lang="en-US" sz="2800" dirty="0" err="1">
                <a:effectLst/>
              </a:rPr>
              <a:t>Quadratus</a:t>
            </a:r>
            <a:r>
              <a:rPr lang="en-US" sz="2800" dirty="0">
                <a:effectLst/>
              </a:rPr>
              <a:t> </a:t>
            </a:r>
            <a:r>
              <a:rPr lang="en-US" sz="2800" dirty="0" err="1">
                <a:effectLst/>
              </a:rPr>
              <a:t>femoris</a:t>
            </a:r>
            <a:r>
              <a:rPr lang="en-US" sz="2800" dirty="0">
                <a:effectLst/>
              </a:rPr>
              <a:t>. </a:t>
            </a:r>
          </a:p>
          <a:p>
            <a:pPr algn="l" rtl="0">
              <a:defRPr/>
            </a:pPr>
            <a:r>
              <a:rPr lang="en-US" sz="2800" dirty="0">
                <a:effectLst/>
              </a:rPr>
              <a:t>6. </a:t>
            </a:r>
            <a:r>
              <a:rPr lang="en-US" sz="2800" dirty="0" err="1">
                <a:effectLst/>
              </a:rPr>
              <a:t>Ischial</a:t>
            </a:r>
            <a:r>
              <a:rPr lang="en-US" sz="2800" dirty="0">
                <a:effectLst/>
              </a:rPr>
              <a:t> part of adductor </a:t>
            </a:r>
            <a:r>
              <a:rPr lang="en-US" sz="2800" dirty="0" err="1" smtClean="0">
                <a:effectLst/>
              </a:rPr>
              <a:t>magnus</a:t>
            </a:r>
            <a:endParaRPr lang="en-US" sz="2800" dirty="0" smtClean="0">
              <a:effectLst/>
            </a:endParaRPr>
          </a:p>
        </p:txBody>
      </p:sp>
      <p:pic>
        <p:nvPicPr>
          <p:cNvPr id="16388" name="Picture 5" descr="sciatic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76800" y="914400"/>
            <a:ext cx="4267200" cy="5943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229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0"/>
            <a:ext cx="6496050" cy="606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440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260648"/>
            <a:ext cx="7772400" cy="933921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5400" b="1" dirty="0" smtClean="0">
                <a:solidFill>
                  <a:srgbClr val="FF0000"/>
                </a:solidFill>
              </a:rPr>
              <a:t>  Hamstring muscles</a:t>
            </a:r>
            <a:r>
              <a:rPr lang="ar-SA" sz="5400" dirty="0" smtClean="0">
                <a:solidFill>
                  <a:srgbClr val="FF0000"/>
                </a:solidFill>
              </a:rPr>
              <a:t> </a:t>
            </a:r>
            <a:endParaRPr lang="en-US" sz="5400" dirty="0" smtClean="0">
              <a:solidFill>
                <a:srgbClr val="FF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905000"/>
            <a:ext cx="4724400" cy="4572000"/>
          </a:xfrm>
        </p:spPr>
        <p:txBody>
          <a:bodyPr>
            <a:normAutofit/>
          </a:bodyPr>
          <a:lstStyle/>
          <a:p>
            <a:pPr algn="l" rtl="0"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2800" dirty="0" smtClean="0"/>
              <a:t>They have long course.</a:t>
            </a:r>
          </a:p>
          <a:p>
            <a:pPr algn="l" rtl="0" eaLnBrk="1" hangingPunct="1">
              <a:buFont typeface="Wingdings" pitchFamily="2" charset="2"/>
              <a:buBlip>
                <a:blip r:embed="rId2"/>
              </a:buBlip>
              <a:defRPr/>
            </a:pPr>
            <a:r>
              <a:rPr lang="en-US" sz="2800" dirty="0" smtClean="0"/>
              <a:t>They reach the ham </a:t>
            </a:r>
          </a:p>
          <a:p>
            <a:pPr algn="l" rtl="0" eaLnBrk="1" hangingPunct="1">
              <a:defRPr/>
            </a:pPr>
            <a:r>
              <a:rPr lang="en-US" sz="2800" dirty="0" smtClean="0"/>
              <a:t>(</a:t>
            </a:r>
            <a:r>
              <a:rPr lang="en-US" sz="2800" dirty="0" err="1" smtClean="0"/>
              <a:t>popliteal</a:t>
            </a:r>
            <a:r>
              <a:rPr lang="en-US" sz="2800" dirty="0" smtClean="0"/>
              <a:t> </a:t>
            </a:r>
            <a:r>
              <a:rPr lang="en-US" sz="2800" dirty="0" err="1" smtClean="0"/>
              <a:t>fossa</a:t>
            </a:r>
            <a:r>
              <a:rPr lang="en-US" sz="2800" dirty="0" smtClean="0"/>
              <a:t>)</a:t>
            </a:r>
          </a:p>
          <a:p>
            <a:pPr algn="l" eaLnBrk="1" hangingPunct="1">
              <a:defRPr/>
            </a:pPr>
            <a:endParaRPr lang="en-US" sz="2800" dirty="0" smtClean="0"/>
          </a:p>
        </p:txBody>
      </p:sp>
      <p:pic>
        <p:nvPicPr>
          <p:cNvPr id="6148" name="Picture 9" descr="hamstrings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981200"/>
            <a:ext cx="3810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4476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u="sng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Relations of sciatic nerve</a:t>
            </a:r>
            <a:endParaRPr lang="ar-SA" u="sng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" y="1484784"/>
            <a:ext cx="4042791" cy="4800600"/>
          </a:xfrm>
        </p:spPr>
        <p:txBody>
          <a:bodyPr>
            <a:noAutofit/>
          </a:bodyPr>
          <a:lstStyle/>
          <a:p>
            <a:pPr algn="l" rtl="0"/>
            <a:r>
              <a:rPr lang="en-US" sz="2800" dirty="0"/>
              <a:t>It lies on (sciatic nerve bed):</a:t>
            </a:r>
          </a:p>
          <a:p>
            <a:pPr algn="l"/>
            <a:r>
              <a:rPr lang="en-US" sz="2800" dirty="0"/>
              <a:t>1. Root of </a:t>
            </a:r>
            <a:r>
              <a:rPr lang="en-US" sz="2800" dirty="0" err="1"/>
              <a:t>ischial</a:t>
            </a:r>
            <a:r>
              <a:rPr lang="en-US" sz="2800" dirty="0"/>
              <a:t> spine.         </a:t>
            </a:r>
          </a:p>
          <a:p>
            <a:pPr algn="l"/>
            <a:r>
              <a:rPr lang="en-US" sz="2800" dirty="0"/>
              <a:t>2. Superior </a:t>
            </a:r>
            <a:r>
              <a:rPr lang="en-US" sz="2800" dirty="0" err="1"/>
              <a:t>gemellus</a:t>
            </a:r>
            <a:r>
              <a:rPr lang="en-US" sz="2800" dirty="0"/>
              <a:t>.</a:t>
            </a:r>
          </a:p>
          <a:p>
            <a:pPr algn="l"/>
            <a:r>
              <a:rPr lang="en-US" sz="2800" dirty="0"/>
              <a:t>3. </a:t>
            </a:r>
            <a:r>
              <a:rPr lang="en-US" sz="2800" dirty="0" err="1"/>
              <a:t>Obturator</a:t>
            </a:r>
            <a:r>
              <a:rPr lang="en-US" sz="2800" dirty="0"/>
              <a:t> </a:t>
            </a:r>
            <a:r>
              <a:rPr lang="en-US" sz="2800" dirty="0" err="1"/>
              <a:t>internus</a:t>
            </a:r>
            <a:r>
              <a:rPr lang="en-US" sz="2800" dirty="0"/>
              <a:t>. </a:t>
            </a:r>
          </a:p>
          <a:p>
            <a:pPr algn="l"/>
            <a:r>
              <a:rPr lang="en-US" sz="2800" dirty="0"/>
              <a:t>4. Inferior </a:t>
            </a:r>
            <a:r>
              <a:rPr lang="en-US" sz="2800" dirty="0" err="1"/>
              <a:t>gemellus</a:t>
            </a:r>
            <a:r>
              <a:rPr lang="en-US" sz="2800" dirty="0"/>
              <a:t>.</a:t>
            </a:r>
          </a:p>
          <a:p>
            <a:pPr algn="l"/>
            <a:r>
              <a:rPr lang="en-US" sz="2800" dirty="0"/>
              <a:t>5. </a:t>
            </a:r>
            <a:r>
              <a:rPr lang="en-US" sz="2800" dirty="0" err="1"/>
              <a:t>Quadratus</a:t>
            </a:r>
            <a:r>
              <a:rPr lang="en-US" sz="2800" dirty="0"/>
              <a:t> </a:t>
            </a:r>
            <a:r>
              <a:rPr lang="en-US" sz="2800" dirty="0" err="1"/>
              <a:t>femoris</a:t>
            </a:r>
            <a:r>
              <a:rPr lang="en-US" sz="2800" dirty="0"/>
              <a:t>. </a:t>
            </a:r>
          </a:p>
          <a:p>
            <a:pPr algn="l"/>
            <a:r>
              <a:rPr lang="en-US" sz="2800" dirty="0"/>
              <a:t>6. </a:t>
            </a:r>
            <a:r>
              <a:rPr lang="en-US" sz="2800" dirty="0" err="1"/>
              <a:t>Ischial</a:t>
            </a:r>
            <a:r>
              <a:rPr lang="en-US" sz="2800" dirty="0"/>
              <a:t> part of adductor </a:t>
            </a:r>
            <a:r>
              <a:rPr lang="en-US" sz="2800" dirty="0" err="1"/>
              <a:t>magnus</a:t>
            </a:r>
            <a:r>
              <a:rPr lang="en-US" sz="2800" dirty="0"/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892" y="1412776"/>
            <a:ext cx="3971405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278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07" y="260648"/>
            <a:ext cx="4834880" cy="792088"/>
          </a:xfrm>
        </p:spPr>
        <p:txBody>
          <a:bodyPr/>
          <a:lstStyle/>
          <a:p>
            <a:pPr>
              <a:defRPr/>
            </a:pPr>
            <a:r>
              <a:rPr lang="en-US" sz="2800" u="sng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Posterior relations of sciatic </a:t>
            </a:r>
            <a:r>
              <a:rPr lang="en-US" sz="2800" u="sng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nerve</a:t>
            </a:r>
            <a:br>
              <a:rPr lang="en-US" sz="2800" u="sng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</a:br>
            <a:r>
              <a:rPr lang="en-US" sz="2800" u="sng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superficial relations</a:t>
            </a:r>
            <a:endParaRPr lang="ar-SA" sz="2800" u="sng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" y="1484784"/>
            <a:ext cx="4042791" cy="4800600"/>
          </a:xfrm>
        </p:spPr>
        <p:txBody>
          <a:bodyPr>
            <a:noAutofit/>
          </a:bodyPr>
          <a:lstStyle/>
          <a:p>
            <a:pPr marL="628650" indent="-514350" algn="l" rtl="0">
              <a:buFont typeface="+mj-lt"/>
              <a:buAutoNum type="arabicPeriod"/>
            </a:pPr>
            <a:r>
              <a:rPr lang="en-US" sz="2800" dirty="0" smtClean="0"/>
              <a:t>Posterior </a:t>
            </a:r>
            <a:r>
              <a:rPr lang="en-US" sz="2800" dirty="0" err="1" smtClean="0"/>
              <a:t>cutaneus</a:t>
            </a:r>
            <a:r>
              <a:rPr lang="en-US" sz="2800" dirty="0" smtClean="0"/>
              <a:t> </a:t>
            </a:r>
            <a:r>
              <a:rPr lang="en-US" sz="2800" dirty="0"/>
              <a:t>nerve of </a:t>
            </a:r>
            <a:r>
              <a:rPr lang="en-US" sz="2800" dirty="0" smtClean="0"/>
              <a:t>thigh</a:t>
            </a:r>
          </a:p>
          <a:p>
            <a:pPr marL="628650" indent="-514350" algn="l" rtl="0">
              <a:buFont typeface="+mj-lt"/>
              <a:buAutoNum type="arabicPeriod"/>
            </a:pPr>
            <a:r>
              <a:rPr lang="en-US" sz="2800" dirty="0" smtClean="0"/>
              <a:t>Gluteus </a:t>
            </a:r>
            <a:r>
              <a:rPr lang="en-US" sz="2800" dirty="0" err="1" smtClean="0"/>
              <a:t>maximus</a:t>
            </a:r>
            <a:r>
              <a:rPr lang="en-US" sz="2800" dirty="0"/>
              <a:t>. </a:t>
            </a:r>
            <a:endParaRPr lang="en-US" sz="2800" dirty="0" smtClean="0"/>
          </a:p>
          <a:p>
            <a:pPr marL="628650" indent="-514350" algn="l" rtl="0">
              <a:buFont typeface="+mj-lt"/>
              <a:buAutoNum type="arabicPeriod"/>
            </a:pPr>
            <a:r>
              <a:rPr lang="en-US" sz="2800" dirty="0" smtClean="0"/>
              <a:t>Long head </a:t>
            </a:r>
            <a:r>
              <a:rPr lang="en-US" sz="2800" dirty="0"/>
              <a:t>of the biceps </a:t>
            </a:r>
            <a:r>
              <a:rPr lang="en-US" sz="2800" dirty="0" err="1"/>
              <a:t>femoris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828" y="260648"/>
            <a:ext cx="4117282" cy="630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199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>
              <a:defRPr/>
            </a:pPr>
            <a:r>
              <a:rPr lang="ar-EG" u="sng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u="sng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Branches of sciatic nerve (6)</a:t>
            </a:r>
            <a:endParaRPr lang="ar-SA" u="sng" dirty="0" smtClean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100" y="1416813"/>
            <a:ext cx="4042792" cy="4800600"/>
          </a:xfrm>
        </p:spPr>
        <p:txBody>
          <a:bodyPr/>
          <a:lstStyle/>
          <a:p>
            <a:pPr marL="0" indent="0" algn="l" rtl="0">
              <a:buNone/>
              <a:defRPr/>
            </a:pPr>
            <a:r>
              <a:rPr lang="en-US" u="sng" dirty="0" smtClean="0">
                <a:solidFill>
                  <a:srgbClr val="FF0000"/>
                </a:solidFill>
              </a:rPr>
              <a:t>4 Muscular branches: </a:t>
            </a:r>
            <a:endParaRPr lang="en-US" dirty="0" smtClean="0"/>
          </a:p>
          <a:p>
            <a:pPr marL="0" indent="0" algn="l" rtl="0">
              <a:buNone/>
              <a:defRPr/>
            </a:pPr>
            <a:r>
              <a:rPr lang="en-US" dirty="0" smtClean="0"/>
              <a:t>1-biceps </a:t>
            </a:r>
            <a:r>
              <a:rPr lang="en-US" dirty="0" err="1" smtClean="0"/>
              <a:t>femoris</a:t>
            </a:r>
            <a:endParaRPr lang="en-US" dirty="0" smtClean="0"/>
          </a:p>
          <a:p>
            <a:pPr marL="0" indent="0" algn="l" rtl="0">
              <a:buNone/>
              <a:defRPr/>
            </a:pPr>
            <a:r>
              <a:rPr lang="en-US" dirty="0"/>
              <a:t>2</a:t>
            </a:r>
            <a:r>
              <a:rPr lang="en-US" dirty="0" smtClean="0"/>
              <a:t>- </a:t>
            </a:r>
            <a:r>
              <a:rPr lang="en-US" dirty="0" err="1" smtClean="0"/>
              <a:t>semitendenosus</a:t>
            </a:r>
            <a:endParaRPr lang="en-US" dirty="0" smtClean="0"/>
          </a:p>
          <a:p>
            <a:pPr marL="0" indent="0" algn="l" rtl="0">
              <a:buNone/>
              <a:defRPr/>
            </a:pPr>
            <a:r>
              <a:rPr lang="en-US" dirty="0"/>
              <a:t>3</a:t>
            </a:r>
            <a:r>
              <a:rPr lang="en-US" dirty="0" smtClean="0"/>
              <a:t>- semimembranosus</a:t>
            </a:r>
          </a:p>
          <a:p>
            <a:pPr marL="0" indent="0" algn="l" rtl="0">
              <a:buNone/>
              <a:defRPr/>
            </a:pPr>
            <a:r>
              <a:rPr lang="en-US" dirty="0"/>
              <a:t>4</a:t>
            </a:r>
            <a:r>
              <a:rPr lang="en-US" dirty="0" smtClean="0"/>
              <a:t>- </a:t>
            </a:r>
            <a:r>
              <a:rPr lang="en-US" dirty="0" err="1" smtClean="0"/>
              <a:t>ischial</a:t>
            </a:r>
            <a:r>
              <a:rPr lang="en-US" dirty="0" smtClean="0"/>
              <a:t> part of adductor </a:t>
            </a:r>
            <a:r>
              <a:rPr lang="en-US" dirty="0" err="1" smtClean="0"/>
              <a:t>magnus</a:t>
            </a:r>
            <a:endParaRPr lang="en-US" dirty="0" smtClean="0"/>
          </a:p>
          <a:p>
            <a:pPr marL="0" indent="0" algn="l" rtl="0">
              <a:buNone/>
              <a:defRPr/>
            </a:pPr>
            <a:r>
              <a:rPr lang="en-US" u="sng" dirty="0" smtClean="0">
                <a:solidFill>
                  <a:srgbClr val="FF0000"/>
                </a:solidFill>
              </a:rPr>
              <a:t>2 Terminal branches: </a:t>
            </a:r>
            <a:r>
              <a:rPr lang="en-US" dirty="0" smtClean="0"/>
              <a:t>(in middle of thigh) </a:t>
            </a:r>
          </a:p>
          <a:p>
            <a:pPr marL="0" indent="0" algn="l" rtl="0">
              <a:buNone/>
              <a:defRPr/>
            </a:pPr>
            <a:r>
              <a:rPr lang="en-US" dirty="0" smtClean="0"/>
              <a:t>1- </a:t>
            </a:r>
            <a:r>
              <a:rPr lang="en-US" dirty="0" err="1" smtClean="0"/>
              <a:t>tibial</a:t>
            </a:r>
            <a:r>
              <a:rPr lang="en-US" dirty="0" smtClean="0"/>
              <a:t> nerve (MPN) L4,5 S1,2,3 VD</a:t>
            </a:r>
          </a:p>
          <a:p>
            <a:pPr marL="0" indent="0" algn="l" rtl="0">
              <a:buNone/>
              <a:defRPr/>
            </a:pPr>
            <a:r>
              <a:rPr lang="en-US" dirty="0"/>
              <a:t>2</a:t>
            </a:r>
            <a:r>
              <a:rPr lang="en-US" dirty="0" smtClean="0"/>
              <a:t>- common </a:t>
            </a:r>
            <a:r>
              <a:rPr lang="en-US" dirty="0" err="1" smtClean="0"/>
              <a:t>peroneal</a:t>
            </a:r>
            <a:r>
              <a:rPr lang="en-US" dirty="0" smtClean="0"/>
              <a:t> nerve(LPN) L4,5 S1,2 DD</a:t>
            </a:r>
            <a:endParaRPr lang="ar-SA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892" y="1412776"/>
            <a:ext cx="3971405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3763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996952"/>
            <a:ext cx="7620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The Femoral Nerve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81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285728"/>
            <a:ext cx="7572396" cy="71438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Origin</a:t>
            </a:r>
            <a:r>
              <a:rPr lang="en-US" dirty="0" smtClean="0"/>
              <a:t>: </a:t>
            </a:r>
            <a:r>
              <a:rPr lang="en-US" b="1" u="sng" dirty="0"/>
              <a:t>dorsal divisions </a:t>
            </a:r>
            <a:r>
              <a:rPr lang="en-US" dirty="0"/>
              <a:t>of </a:t>
            </a:r>
            <a:r>
              <a:rPr lang="en-US" dirty="0" smtClean="0"/>
              <a:t>L2,3,4</a:t>
            </a:r>
            <a:endParaRPr lang="en-US" dirty="0"/>
          </a:p>
          <a:p>
            <a:pPr algn="l" rtl="0"/>
            <a:endParaRPr lang="ar-SA" dirty="0"/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57158" y="1357298"/>
            <a:ext cx="7858180" cy="4979987"/>
            <a:chOff x="1974" y="8157"/>
            <a:chExt cx="8446" cy="68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/>
            <a:srcRect t="4762"/>
            <a:stretch>
              <a:fillRect/>
            </a:stretch>
          </p:blipFill>
          <p:spPr bwMode="auto">
            <a:xfrm>
              <a:off x="1974" y="8157"/>
              <a:ext cx="8380" cy="6800"/>
            </a:xfrm>
            <a:prstGeom prst="rect">
              <a:avLst/>
            </a:prstGeom>
            <a:noFill/>
          </p:spPr>
        </p:pic>
        <p:sp>
          <p:nvSpPr>
            <p:cNvPr id="1028" name="Rectangle 4"/>
            <p:cNvSpPr>
              <a:spLocks noChangeArrowheads="1"/>
            </p:cNvSpPr>
            <p:nvPr/>
          </p:nvSpPr>
          <p:spPr bwMode="auto">
            <a:xfrm>
              <a:off x="9580" y="13977"/>
              <a:ext cx="840" cy="98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val="87645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4834880" cy="764704"/>
          </a:xfrm>
        </p:spPr>
        <p:txBody>
          <a:bodyPr>
            <a:noAutofit/>
          </a:bodyPr>
          <a:lstStyle/>
          <a:p>
            <a:pPr algn="l"/>
            <a:r>
              <a:rPr lang="en-US" sz="3200" b="1" u="sng" dirty="0" smtClean="0">
                <a:solidFill>
                  <a:srgbClr val="FF0000"/>
                </a:solidFill>
              </a:rPr>
              <a:t>Course and Termination</a:t>
            </a: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0108"/>
            <a:ext cx="4286248" cy="5572164"/>
          </a:xfrm>
        </p:spPr>
        <p:txBody>
          <a:bodyPr>
            <a:noAutofit/>
          </a:bodyPr>
          <a:lstStyle/>
          <a:p>
            <a:pPr lvl="0" algn="l" rtl="0"/>
            <a:r>
              <a:rPr lang="en-US" sz="2400" dirty="0" smtClean="0"/>
              <a:t>It emerges from lateral border </a:t>
            </a:r>
            <a:r>
              <a:rPr lang="en-US" sz="2400" dirty="0"/>
              <a:t>of the </a:t>
            </a:r>
            <a:r>
              <a:rPr lang="en-US" sz="2400" u="sng" dirty="0" err="1">
                <a:solidFill>
                  <a:srgbClr val="FF0000"/>
                </a:solidFill>
              </a:rPr>
              <a:t>Psoas</a:t>
            </a:r>
            <a:r>
              <a:rPr lang="en-US" sz="2400" u="sng" dirty="0">
                <a:solidFill>
                  <a:srgbClr val="FF0000"/>
                </a:solidFill>
              </a:rPr>
              <a:t> </a:t>
            </a:r>
            <a:r>
              <a:rPr lang="en-US" sz="2400" u="sng" dirty="0" smtClean="0">
                <a:solidFill>
                  <a:srgbClr val="FF0000"/>
                </a:solidFill>
              </a:rPr>
              <a:t>major in the abdomen.</a:t>
            </a:r>
          </a:p>
          <a:p>
            <a:pPr lvl="0" algn="l" rtl="0"/>
            <a:r>
              <a:rPr lang="en-US" sz="2400" dirty="0" smtClean="0"/>
              <a:t>It</a:t>
            </a:r>
            <a:r>
              <a:rPr lang="en-US" sz="2400" dirty="0"/>
              <a:t> </a:t>
            </a:r>
            <a:r>
              <a:rPr lang="en-US" sz="2400" dirty="0" smtClean="0"/>
              <a:t>  passes </a:t>
            </a:r>
            <a:r>
              <a:rPr lang="en-US" sz="2400" dirty="0"/>
              <a:t>down between it and </a:t>
            </a:r>
            <a:r>
              <a:rPr lang="en-US" sz="2400" dirty="0">
                <a:solidFill>
                  <a:srgbClr val="FF0000"/>
                </a:solidFill>
              </a:rPr>
              <a:t>the </a:t>
            </a:r>
            <a:r>
              <a:rPr lang="en-US" sz="2400" u="sng" dirty="0" err="1" smtClean="0">
                <a:solidFill>
                  <a:srgbClr val="FF0000"/>
                </a:solidFill>
              </a:rPr>
              <a:t>Iliacus</a:t>
            </a:r>
            <a:r>
              <a:rPr lang="en-US" sz="2400" dirty="0"/>
              <a:t>.</a:t>
            </a:r>
            <a:endParaRPr lang="en-US" sz="2400" u="sng" dirty="0" smtClean="0">
              <a:solidFill>
                <a:srgbClr val="FF0000"/>
              </a:solidFill>
            </a:endParaRPr>
          </a:p>
          <a:p>
            <a:pPr lvl="0" algn="l" rtl="0"/>
            <a:r>
              <a:rPr lang="en-US" sz="2400" dirty="0" smtClean="0"/>
              <a:t>it enters the thigh behind the </a:t>
            </a:r>
            <a:r>
              <a:rPr lang="en-US" sz="2400" u="sng" dirty="0">
                <a:solidFill>
                  <a:srgbClr val="FF0000"/>
                </a:solidFill>
              </a:rPr>
              <a:t>inguinal </a:t>
            </a:r>
            <a:r>
              <a:rPr lang="en-US" sz="2400" u="sng" dirty="0" smtClean="0">
                <a:solidFill>
                  <a:srgbClr val="FF0000"/>
                </a:solidFill>
              </a:rPr>
              <a:t>ligament</a:t>
            </a:r>
          </a:p>
          <a:p>
            <a:pPr lvl="0" algn="l" rtl="0"/>
            <a:r>
              <a:rPr lang="en-US" sz="2400" dirty="0" smtClean="0"/>
              <a:t>Under the inguinal ligament, it is </a:t>
            </a:r>
            <a:r>
              <a:rPr lang="en-US" sz="2400" dirty="0" smtClean="0">
                <a:solidFill>
                  <a:srgbClr val="FF0000"/>
                </a:solidFill>
              </a:rPr>
              <a:t>lateral to femoral artery </a:t>
            </a:r>
            <a:r>
              <a:rPr lang="en-US" sz="2400" dirty="0" smtClean="0"/>
              <a:t>and sheath. </a:t>
            </a:r>
          </a:p>
          <a:p>
            <a:pPr lvl="0" algn="l" rtl="0"/>
            <a:r>
              <a:rPr lang="en-US" sz="2400" dirty="0" smtClean="0">
                <a:solidFill>
                  <a:srgbClr val="FF0000"/>
                </a:solidFill>
              </a:rPr>
              <a:t>4 cm </a:t>
            </a:r>
            <a:r>
              <a:rPr lang="en-US" sz="2400" dirty="0" smtClean="0"/>
              <a:t>below inguinal ligament it splits </a:t>
            </a:r>
            <a:r>
              <a:rPr lang="en-US" sz="2400" dirty="0"/>
              <a:t>into an </a:t>
            </a:r>
            <a:r>
              <a:rPr lang="en-US" sz="2400" dirty="0">
                <a:solidFill>
                  <a:srgbClr val="FF0000"/>
                </a:solidFill>
              </a:rPr>
              <a:t>anterior and a posterior division</a:t>
            </a:r>
            <a:r>
              <a:rPr lang="en-US" sz="2400" dirty="0"/>
              <a:t>. </a:t>
            </a:r>
          </a:p>
          <a:p>
            <a:pPr lvl="0" algn="l" rtl="0">
              <a:buNone/>
            </a:pP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pPr algn="l" rtl="0"/>
            <a:endParaRPr lang="ar-SA" sz="2400" dirty="0"/>
          </a:p>
        </p:txBody>
      </p:sp>
      <p:grpSp>
        <p:nvGrpSpPr>
          <p:cNvPr id="2054" name="Group 6"/>
          <p:cNvGrpSpPr>
            <a:grpSpLocks/>
          </p:cNvGrpSpPr>
          <p:nvPr/>
        </p:nvGrpSpPr>
        <p:grpSpPr bwMode="auto">
          <a:xfrm>
            <a:off x="5500694" y="203200"/>
            <a:ext cx="3251200" cy="6654800"/>
            <a:chOff x="3480" y="3504"/>
            <a:chExt cx="4939" cy="8940"/>
          </a:xfrm>
        </p:grpSpPr>
        <p:pic>
          <p:nvPicPr>
            <p:cNvPr id="2055" name="Picture 7" descr="image0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493" y="3504"/>
              <a:ext cx="4926" cy="8940"/>
            </a:xfrm>
            <a:prstGeom prst="rect">
              <a:avLst/>
            </a:prstGeom>
            <a:noFill/>
          </p:spPr>
        </p:pic>
        <p:sp>
          <p:nvSpPr>
            <p:cNvPr id="2056" name="AutoShape 8"/>
            <p:cNvSpPr>
              <a:spLocks noChangeArrowheads="1"/>
            </p:cNvSpPr>
            <p:nvPr/>
          </p:nvSpPr>
          <p:spPr bwMode="auto">
            <a:xfrm rot="731019">
              <a:off x="4790" y="5355"/>
              <a:ext cx="1020" cy="132"/>
            </a:xfrm>
            <a:prstGeom prst="rightArrow">
              <a:avLst>
                <a:gd name="adj1" fmla="val 50000"/>
                <a:gd name="adj2" fmla="val 193182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2057" name="Text Box 9"/>
            <p:cNvSpPr txBox="1">
              <a:spLocks noChangeArrowheads="1"/>
            </p:cNvSpPr>
            <p:nvPr/>
          </p:nvSpPr>
          <p:spPr bwMode="auto">
            <a:xfrm>
              <a:off x="3480" y="5055"/>
              <a:ext cx="1290" cy="540"/>
            </a:xfrm>
            <a:prstGeom prst="rect">
              <a:avLst/>
            </a:prstGeom>
            <a:noFill/>
            <a:ln w="15875">
              <a:solidFill>
                <a:srgbClr val="FFCC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Femoral nerve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0082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2547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Branches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5794"/>
            <a:ext cx="5043494" cy="564360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u="sng" dirty="0" smtClean="0"/>
              <a:t>I- Muscular:  </a:t>
            </a:r>
            <a:r>
              <a:rPr lang="en-US" b="1" dirty="0" smtClean="0"/>
              <a:t>to anterior compartment muscles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u="sng" dirty="0" err="1" smtClean="0"/>
              <a:t>Pectineus</a:t>
            </a:r>
            <a:endParaRPr lang="en-US" dirty="0"/>
          </a:p>
          <a:p>
            <a:pPr marL="514350" indent="-514350" algn="l" rtl="0">
              <a:buFont typeface="+mj-lt"/>
              <a:buAutoNum type="arabicPeriod"/>
            </a:pPr>
            <a:r>
              <a:rPr lang="en-US" u="sng" dirty="0" smtClean="0"/>
              <a:t>Sartorius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Quadriceps </a:t>
            </a:r>
            <a:r>
              <a:rPr lang="en-US" dirty="0" err="1" smtClean="0"/>
              <a:t>femoris</a:t>
            </a: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 err="1" smtClean="0"/>
              <a:t>Iliacus</a:t>
            </a:r>
            <a:r>
              <a:rPr lang="en-US" dirty="0" smtClean="0"/>
              <a:t> (in the abdomen)</a:t>
            </a:r>
          </a:p>
          <a:p>
            <a:pPr algn="l" rtl="0">
              <a:buNone/>
            </a:pPr>
            <a:r>
              <a:rPr lang="en-US" b="1" u="sng" dirty="0"/>
              <a:t>II. </a:t>
            </a:r>
            <a:r>
              <a:rPr lang="en-US" b="1" u="sng" dirty="0" err="1"/>
              <a:t>Articulat</a:t>
            </a:r>
            <a:r>
              <a:rPr lang="en-US" b="1" u="sng" dirty="0"/>
              <a:t> to hip and knee</a:t>
            </a:r>
          </a:p>
          <a:p>
            <a:pPr algn="l" rtl="0">
              <a:buNone/>
            </a:pPr>
            <a:r>
              <a:rPr lang="en-US" b="1" u="sng" dirty="0"/>
              <a:t>II. </a:t>
            </a:r>
            <a:r>
              <a:rPr lang="en-US" b="1" u="sng" dirty="0" err="1"/>
              <a:t>cutanous</a:t>
            </a:r>
            <a:r>
              <a:rPr lang="en-US" b="1" u="sng" dirty="0"/>
              <a:t>  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Intermediate </a:t>
            </a:r>
            <a:r>
              <a:rPr lang="en-US" dirty="0" err="1"/>
              <a:t>cutaneous</a:t>
            </a:r>
            <a:r>
              <a:rPr lang="en-US" dirty="0"/>
              <a:t> nerve of thigh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/>
              <a:t>medial </a:t>
            </a:r>
            <a:r>
              <a:rPr lang="en-US" dirty="0" err="1"/>
              <a:t>cutaneous</a:t>
            </a:r>
            <a:r>
              <a:rPr lang="en-US" dirty="0"/>
              <a:t> nerve of thigh</a:t>
            </a:r>
            <a:r>
              <a:rPr lang="en-US" dirty="0" smtClean="0"/>
              <a:t>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err="1" smtClean="0"/>
              <a:t>saphenous</a:t>
            </a:r>
            <a:r>
              <a:rPr lang="en-US" dirty="0" smtClean="0"/>
              <a:t> </a:t>
            </a:r>
            <a:endParaRPr lang="en-US" dirty="0"/>
          </a:p>
          <a:p>
            <a:pPr algn="l" rtl="0"/>
            <a:endParaRPr lang="ar-SA" dirty="0"/>
          </a:p>
        </p:txBody>
      </p:sp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5892800" y="0"/>
            <a:ext cx="3251200" cy="6654800"/>
            <a:chOff x="3480" y="3504"/>
            <a:chExt cx="4939" cy="8940"/>
          </a:xfrm>
        </p:grpSpPr>
        <p:pic>
          <p:nvPicPr>
            <p:cNvPr id="3075" name="Picture 3" descr="image0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493" y="3504"/>
              <a:ext cx="4926" cy="8940"/>
            </a:xfrm>
            <a:prstGeom prst="rect">
              <a:avLst/>
            </a:prstGeom>
            <a:noFill/>
          </p:spPr>
        </p:pic>
        <p:sp>
          <p:nvSpPr>
            <p:cNvPr id="3076" name="AutoShape 4"/>
            <p:cNvSpPr>
              <a:spLocks noChangeArrowheads="1"/>
            </p:cNvSpPr>
            <p:nvPr/>
          </p:nvSpPr>
          <p:spPr bwMode="auto">
            <a:xfrm rot="731019">
              <a:off x="4790" y="5355"/>
              <a:ext cx="1020" cy="132"/>
            </a:xfrm>
            <a:prstGeom prst="rightArrow">
              <a:avLst>
                <a:gd name="adj1" fmla="val 50000"/>
                <a:gd name="adj2" fmla="val 193182"/>
              </a:avLst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3077" name="Text Box 5"/>
            <p:cNvSpPr txBox="1">
              <a:spLocks noChangeArrowheads="1"/>
            </p:cNvSpPr>
            <p:nvPr/>
          </p:nvSpPr>
          <p:spPr bwMode="auto">
            <a:xfrm>
              <a:off x="3480" y="5055"/>
              <a:ext cx="1290" cy="540"/>
            </a:xfrm>
            <a:prstGeom prst="rect">
              <a:avLst/>
            </a:prstGeom>
            <a:noFill/>
            <a:ln w="15875">
              <a:solidFill>
                <a:srgbClr val="FFCC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Femoral nerve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9400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2" descr="http://www.footdoc.ca/www.FootDoc.ca/femoralnerve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85767"/>
            <a:ext cx="6858016" cy="65722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025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29180" cy="58259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 smtClean="0">
                <a:solidFill>
                  <a:srgbClr val="FF0000"/>
                </a:solidFill>
              </a:rPr>
              <a:t>Saphenous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nerve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2984"/>
            <a:ext cx="5900750" cy="5286412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It arises from posterior division of femoral nerve.</a:t>
            </a:r>
          </a:p>
          <a:p>
            <a:pPr algn="l" rtl="0"/>
            <a:r>
              <a:rPr lang="en-US" dirty="0" smtClean="0"/>
              <a:t>Descends medial to knee joint and behind </a:t>
            </a:r>
            <a:r>
              <a:rPr lang="en-US" dirty="0" err="1" smtClean="0"/>
              <a:t>sartorius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Joins patellar plexus by </a:t>
            </a:r>
            <a:r>
              <a:rPr lang="en-US" dirty="0" err="1" smtClean="0"/>
              <a:t>infrapatellar</a:t>
            </a:r>
            <a:r>
              <a:rPr lang="en-US" dirty="0" smtClean="0"/>
              <a:t> branch.</a:t>
            </a:r>
          </a:p>
          <a:p>
            <a:pPr algn="l" rtl="0"/>
            <a:r>
              <a:rPr lang="en-US" dirty="0" smtClean="0"/>
              <a:t>Descends on medial side of leg</a:t>
            </a:r>
          </a:p>
          <a:p>
            <a:pPr algn="l" rtl="0"/>
            <a:r>
              <a:rPr lang="en-US" dirty="0" smtClean="0"/>
              <a:t>Passes anterior to medial </a:t>
            </a:r>
            <a:r>
              <a:rPr lang="en-US" dirty="0" err="1" smtClean="0"/>
              <a:t>maleolus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Passes on medial side of dorsum of foot.</a:t>
            </a:r>
          </a:p>
          <a:p>
            <a:pPr algn="l" rtl="0"/>
            <a:endParaRPr lang="ar-SA" dirty="0" smtClean="0"/>
          </a:p>
          <a:p>
            <a:endParaRPr lang="ar-SA" dirty="0"/>
          </a:p>
        </p:txBody>
      </p:sp>
      <p:pic>
        <p:nvPicPr>
          <p:cNvPr id="19458" name="Picture 2" descr="http://www.footdoc.ca/www.FootDoc.ca/femoralnerve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85767"/>
            <a:ext cx="3286116" cy="65722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8282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212976"/>
            <a:ext cx="7620000" cy="1143000"/>
          </a:xfrm>
        </p:spPr>
        <p:txBody>
          <a:bodyPr>
            <a:normAutofit fontScale="90000"/>
          </a:bodyPr>
          <a:lstStyle/>
          <a:p>
            <a:pPr algn="ctr" rtl="0"/>
            <a:r>
              <a:rPr lang="en-US" b="1" i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The </a:t>
            </a:r>
            <a:r>
              <a:rPr lang="en-US" b="1" i="1" dirty="0" err="1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obturator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b="1" i="1" dirty="0">
                <a:solidFill>
                  <a:srgbClr val="FF000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Nerve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06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The hamstrings are:</a:t>
            </a:r>
            <a:r>
              <a:rPr lang="en-US" smtClean="0"/>
              <a:t> </a:t>
            </a:r>
            <a:br>
              <a:rPr lang="en-US" smtClean="0"/>
            </a:br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4648200" cy="4530725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sz="4000" dirty="0" smtClean="0"/>
              <a:t>biceps </a:t>
            </a:r>
            <a:r>
              <a:rPr lang="en-US" sz="4000" dirty="0" err="1" smtClean="0"/>
              <a:t>femoris</a:t>
            </a:r>
            <a:endParaRPr lang="en-US" sz="4000" dirty="0" smtClean="0"/>
          </a:p>
          <a:p>
            <a:pPr algn="l" rtl="0" eaLnBrk="1" hangingPunct="1">
              <a:defRPr/>
            </a:pPr>
            <a:r>
              <a:rPr lang="en-US" sz="4000" dirty="0" err="1" smtClean="0"/>
              <a:t>semimembranosus</a:t>
            </a:r>
            <a:r>
              <a:rPr lang="en-US" sz="4000" dirty="0" smtClean="0"/>
              <a:t> </a:t>
            </a:r>
          </a:p>
          <a:p>
            <a:pPr algn="l" rtl="0" eaLnBrk="1" hangingPunct="1">
              <a:defRPr/>
            </a:pPr>
            <a:r>
              <a:rPr lang="en-US" sz="4000" dirty="0" err="1" smtClean="0"/>
              <a:t>semitendinosus</a:t>
            </a:r>
            <a:r>
              <a:rPr lang="en-US" sz="4000" dirty="0" smtClean="0"/>
              <a:t> </a:t>
            </a:r>
          </a:p>
          <a:p>
            <a:pPr algn="l" rtl="0" eaLnBrk="1" hangingPunct="1">
              <a:defRPr/>
            </a:pPr>
            <a:r>
              <a:rPr lang="en-US" sz="4000" dirty="0" err="1" smtClean="0"/>
              <a:t>ischial</a:t>
            </a:r>
            <a:r>
              <a:rPr lang="en-US" sz="4000" dirty="0" smtClean="0"/>
              <a:t> part of the adductor </a:t>
            </a:r>
            <a:r>
              <a:rPr lang="en-US" sz="4000" dirty="0" err="1" smtClean="0"/>
              <a:t>magnus</a:t>
            </a:r>
            <a:r>
              <a:rPr lang="en-US" sz="4000" dirty="0" smtClean="0"/>
              <a:t> </a:t>
            </a:r>
          </a:p>
          <a:p>
            <a:pPr algn="l" rtl="0" eaLnBrk="1" hangingPunct="1">
              <a:defRPr/>
            </a:pPr>
            <a:endParaRPr lang="en-US" sz="4000" dirty="0" smtClean="0"/>
          </a:p>
        </p:txBody>
      </p:sp>
      <p:pic>
        <p:nvPicPr>
          <p:cNvPr id="7172" name="Picture 7" descr="hamstrin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143000"/>
            <a:ext cx="44196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6681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285728"/>
            <a:ext cx="7572396" cy="71438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Origin</a:t>
            </a:r>
            <a:r>
              <a:rPr lang="en-US" sz="3200" dirty="0" smtClean="0"/>
              <a:t>: </a:t>
            </a:r>
            <a:r>
              <a:rPr lang="en-US" sz="3200" b="1" u="sng" dirty="0" smtClean="0"/>
              <a:t>ventral </a:t>
            </a:r>
            <a:r>
              <a:rPr lang="en-US" sz="3200" b="1" u="sng" dirty="0"/>
              <a:t>divisions </a:t>
            </a:r>
            <a:r>
              <a:rPr lang="en-US" sz="3200" dirty="0"/>
              <a:t>of </a:t>
            </a:r>
            <a:r>
              <a:rPr lang="en-US" sz="3200" dirty="0" smtClean="0"/>
              <a:t>L2,3,4</a:t>
            </a:r>
            <a:endParaRPr lang="en-US" sz="3200" dirty="0"/>
          </a:p>
          <a:p>
            <a:pPr algn="l" rtl="0"/>
            <a:endParaRPr lang="ar-SA" sz="3200" dirty="0"/>
          </a:p>
        </p:txBody>
      </p:sp>
      <p:pic>
        <p:nvPicPr>
          <p:cNvPr id="20482" name="Picture 25"/>
          <p:cNvPicPr>
            <a:picLocks noChangeAspect="1" noChangeArrowheads="1"/>
          </p:cNvPicPr>
          <p:nvPr/>
        </p:nvPicPr>
        <p:blipFill>
          <a:blip r:embed="rId2"/>
          <a:srcRect r="810" b="1334"/>
          <a:stretch>
            <a:fillRect/>
          </a:stretch>
        </p:blipFill>
        <p:spPr bwMode="auto">
          <a:xfrm>
            <a:off x="1142976" y="1714488"/>
            <a:ext cx="58293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5461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pPr algn="l"/>
            <a:r>
              <a:rPr lang="en-US" b="1" u="sng" dirty="0" smtClean="0">
                <a:solidFill>
                  <a:srgbClr val="FF0000"/>
                </a:solidFill>
              </a:rPr>
              <a:t>Course and Termination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57232"/>
            <a:ext cx="8072462" cy="1285884"/>
          </a:xfrm>
        </p:spPr>
        <p:txBody>
          <a:bodyPr>
            <a:noAutofit/>
          </a:bodyPr>
          <a:lstStyle/>
          <a:p>
            <a:pPr lvl="0" algn="l" rtl="0"/>
            <a:r>
              <a:rPr lang="en-US" sz="2400" dirty="0" smtClean="0"/>
              <a:t>It emerges from medial border </a:t>
            </a:r>
            <a:r>
              <a:rPr lang="en-US" sz="2400" dirty="0"/>
              <a:t>of the </a:t>
            </a:r>
            <a:r>
              <a:rPr lang="en-US" sz="2400" u="sng" dirty="0" err="1">
                <a:solidFill>
                  <a:srgbClr val="FF0000"/>
                </a:solidFill>
              </a:rPr>
              <a:t>Psoas</a:t>
            </a:r>
            <a:r>
              <a:rPr lang="en-US" sz="2400" u="sng" dirty="0">
                <a:solidFill>
                  <a:srgbClr val="FF0000"/>
                </a:solidFill>
              </a:rPr>
              <a:t> </a:t>
            </a:r>
            <a:r>
              <a:rPr lang="en-US" sz="2400" u="sng" dirty="0" smtClean="0">
                <a:solidFill>
                  <a:srgbClr val="FF0000"/>
                </a:solidFill>
              </a:rPr>
              <a:t>major in the abdomen.</a:t>
            </a:r>
          </a:p>
          <a:p>
            <a:pPr lvl="0" algn="l" rtl="0"/>
            <a:r>
              <a:rPr lang="en-US" sz="2400" dirty="0" smtClean="0"/>
              <a:t>It passes </a:t>
            </a:r>
            <a:r>
              <a:rPr lang="en-US" sz="2400" dirty="0"/>
              <a:t>down </a:t>
            </a:r>
            <a:r>
              <a:rPr lang="en-US" sz="2400" dirty="0" smtClean="0"/>
              <a:t>on </a:t>
            </a:r>
            <a:r>
              <a:rPr lang="en-US" sz="2400" u="sng" dirty="0" smtClean="0">
                <a:solidFill>
                  <a:srgbClr val="FF0000"/>
                </a:solidFill>
              </a:rPr>
              <a:t>ala of sacrum.</a:t>
            </a:r>
          </a:p>
          <a:p>
            <a:pPr lvl="0" algn="l" rtl="0">
              <a:buNone/>
            </a:pP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pPr algn="l" rtl="0"/>
            <a:endParaRPr lang="ar-SA" sz="2400" dirty="0"/>
          </a:p>
        </p:txBody>
      </p:sp>
      <p:pic>
        <p:nvPicPr>
          <p:cNvPr id="21506" name="Picture 13" descr="8"/>
          <p:cNvPicPr>
            <a:picLocks noChangeAspect="1" noChangeArrowheads="1"/>
          </p:cNvPicPr>
          <p:nvPr/>
        </p:nvPicPr>
        <p:blipFill>
          <a:blip r:embed="rId2"/>
          <a:srcRect l="1561" t="7080" r="3252" b="2655"/>
          <a:stretch>
            <a:fillRect/>
          </a:stretch>
        </p:blipFill>
        <p:spPr bwMode="auto">
          <a:xfrm>
            <a:off x="1214414" y="2071678"/>
            <a:ext cx="6515100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9176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1785950"/>
          </a:xfrm>
        </p:spPr>
        <p:txBody>
          <a:bodyPr>
            <a:normAutofit/>
          </a:bodyPr>
          <a:lstStyle/>
          <a:p>
            <a:pPr lvl="0" algn="l" rtl="0"/>
            <a:r>
              <a:rPr lang="en-US" dirty="0" smtClean="0"/>
              <a:t>it enters the thigh through </a:t>
            </a:r>
            <a:r>
              <a:rPr lang="en-US" dirty="0" err="1" smtClean="0">
                <a:solidFill>
                  <a:srgbClr val="FF0000"/>
                </a:solidFill>
              </a:rPr>
              <a:t>obturator</a:t>
            </a:r>
            <a:r>
              <a:rPr lang="en-US" dirty="0" smtClean="0">
                <a:solidFill>
                  <a:srgbClr val="FF0000"/>
                </a:solidFill>
              </a:rPr>
              <a:t> foramen </a:t>
            </a:r>
            <a:r>
              <a:rPr lang="en-US" dirty="0" smtClean="0"/>
              <a:t>accompanied by </a:t>
            </a:r>
            <a:r>
              <a:rPr lang="en-US" dirty="0" err="1" smtClean="0"/>
              <a:t>obturator</a:t>
            </a:r>
            <a:r>
              <a:rPr lang="en-US" dirty="0" smtClean="0"/>
              <a:t> vessels.</a:t>
            </a:r>
            <a:endParaRPr lang="en-US" u="sng" dirty="0" smtClean="0">
              <a:solidFill>
                <a:srgbClr val="FF0000"/>
              </a:solidFill>
            </a:endParaRPr>
          </a:p>
          <a:p>
            <a:pPr lvl="0" algn="l" rtl="0"/>
            <a:r>
              <a:rPr lang="en-US" dirty="0" smtClean="0"/>
              <a:t>it splits into an </a:t>
            </a:r>
            <a:r>
              <a:rPr lang="en-US" dirty="0" smtClean="0">
                <a:solidFill>
                  <a:srgbClr val="FF0000"/>
                </a:solidFill>
              </a:rPr>
              <a:t>anterior and a posterior division</a:t>
            </a:r>
            <a:r>
              <a:rPr lang="en-US" dirty="0" smtClean="0"/>
              <a:t>. </a:t>
            </a:r>
          </a:p>
          <a:p>
            <a:endParaRPr lang="ar-SA" dirty="0"/>
          </a:p>
        </p:txBody>
      </p:sp>
      <p:pic>
        <p:nvPicPr>
          <p:cNvPr id="4" name="Picture 13" descr="8"/>
          <p:cNvPicPr>
            <a:picLocks noChangeAspect="1" noChangeArrowheads="1"/>
          </p:cNvPicPr>
          <p:nvPr/>
        </p:nvPicPr>
        <p:blipFill>
          <a:blip r:embed="rId2"/>
          <a:srcRect l="1561" t="7080" r="3252" b="2655"/>
          <a:stretch>
            <a:fillRect/>
          </a:stretch>
        </p:blipFill>
        <p:spPr bwMode="auto">
          <a:xfrm>
            <a:off x="1214414" y="1928802"/>
            <a:ext cx="6515100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8370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lvl="0"/>
            <a:r>
              <a:rPr lang="en-US" b="1" dirty="0" smtClean="0"/>
              <a:t>The anterior division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85860"/>
            <a:ext cx="4400552" cy="5072098"/>
          </a:xfrm>
        </p:spPr>
        <p:txBody>
          <a:bodyPr>
            <a:normAutofit/>
          </a:bodyPr>
          <a:lstStyle/>
          <a:p>
            <a:pPr algn="l" rtl="0"/>
            <a:r>
              <a:rPr lang="en-US" sz="4000" dirty="0" smtClean="0"/>
              <a:t>It passes between </a:t>
            </a:r>
            <a:r>
              <a:rPr lang="en-US" sz="4000" dirty="0" err="1" smtClean="0">
                <a:solidFill>
                  <a:srgbClr val="FF0000"/>
                </a:solidFill>
              </a:rPr>
              <a:t>pectineus</a:t>
            </a:r>
            <a:r>
              <a:rPr lang="en-US" sz="4000" dirty="0" smtClean="0">
                <a:solidFill>
                  <a:srgbClr val="FF0000"/>
                </a:solidFill>
              </a:rPr>
              <a:t> and adductor </a:t>
            </a:r>
            <a:r>
              <a:rPr lang="en-US" sz="4000" dirty="0" err="1" smtClean="0">
                <a:solidFill>
                  <a:srgbClr val="FF0000"/>
                </a:solidFill>
              </a:rPr>
              <a:t>longus</a:t>
            </a:r>
            <a:r>
              <a:rPr lang="en-US" sz="4000" dirty="0" smtClean="0">
                <a:solidFill>
                  <a:srgbClr val="FF0000"/>
                </a:solidFill>
              </a:rPr>
              <a:t> anteriorly </a:t>
            </a:r>
            <a:r>
              <a:rPr lang="en-US" sz="4000" dirty="0" smtClean="0"/>
              <a:t>and </a:t>
            </a:r>
            <a:r>
              <a:rPr lang="en-US" sz="4000" u="sng" dirty="0" smtClean="0"/>
              <a:t>adductor </a:t>
            </a:r>
            <a:r>
              <a:rPr lang="en-US" sz="4000" u="sng" dirty="0" err="1"/>
              <a:t>brevis</a:t>
            </a:r>
            <a:r>
              <a:rPr lang="en-US" sz="4000" dirty="0"/>
              <a:t>, </a:t>
            </a:r>
            <a:r>
              <a:rPr lang="en-US" sz="4000" dirty="0" smtClean="0"/>
              <a:t>posteriorly. </a:t>
            </a:r>
            <a:endParaRPr lang="en-US" sz="4000" dirty="0"/>
          </a:p>
          <a:p>
            <a:pPr algn="l" rtl="0"/>
            <a:endParaRPr lang="ar-SA" sz="4000" dirty="0"/>
          </a:p>
        </p:txBody>
      </p:sp>
      <p:pic>
        <p:nvPicPr>
          <p:cNvPr id="22530" name="Picture 14" descr="9"/>
          <p:cNvPicPr>
            <a:picLocks noChangeAspect="1" noChangeArrowheads="1"/>
          </p:cNvPicPr>
          <p:nvPr/>
        </p:nvPicPr>
        <p:blipFill>
          <a:blip r:embed="rId2"/>
          <a:srcRect l="5687" t="11748" r="4836" b="12354"/>
          <a:stretch>
            <a:fillRect/>
          </a:stretch>
        </p:blipFill>
        <p:spPr bwMode="auto">
          <a:xfrm>
            <a:off x="4572000" y="1785926"/>
            <a:ext cx="41148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102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75040" cy="418058"/>
          </a:xfrm>
        </p:spPr>
        <p:txBody>
          <a:bodyPr/>
          <a:lstStyle/>
          <a:p>
            <a:r>
              <a:rPr lang="en-US" dirty="0" smtClean="0"/>
              <a:t>Branches of anterior division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9630" y="1412776"/>
            <a:ext cx="4186808" cy="4697427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1- </a:t>
            </a:r>
            <a:r>
              <a:rPr lang="en-US" u="sng" dirty="0">
                <a:solidFill>
                  <a:srgbClr val="FF0000"/>
                </a:solidFill>
              </a:rPr>
              <a:t>Muscular branches</a:t>
            </a:r>
            <a:r>
              <a:rPr lang="en-US" dirty="0">
                <a:solidFill>
                  <a:srgbClr val="FF0000"/>
                </a:solidFill>
              </a:rPr>
              <a:t> to:</a:t>
            </a:r>
          </a:p>
          <a:p>
            <a:pPr lvl="0" algn="l" rtl="0"/>
            <a:r>
              <a:rPr lang="en-US" dirty="0"/>
              <a:t>Adductor </a:t>
            </a:r>
            <a:r>
              <a:rPr lang="en-US" dirty="0" err="1"/>
              <a:t>longus</a:t>
            </a:r>
            <a:r>
              <a:rPr lang="en-US" dirty="0"/>
              <a:t> muscle</a:t>
            </a:r>
          </a:p>
          <a:p>
            <a:pPr lvl="0" algn="l" rtl="0"/>
            <a:r>
              <a:rPr lang="en-US" dirty="0" err="1"/>
              <a:t>Gracilis</a:t>
            </a:r>
            <a:r>
              <a:rPr lang="en-US" dirty="0"/>
              <a:t> muscle</a:t>
            </a:r>
          </a:p>
          <a:p>
            <a:pPr lvl="0" algn="l" rtl="0"/>
            <a:r>
              <a:rPr lang="en-US" dirty="0"/>
              <a:t>Adductor </a:t>
            </a:r>
            <a:r>
              <a:rPr lang="en-US" dirty="0" err="1"/>
              <a:t>brevis</a:t>
            </a:r>
            <a:r>
              <a:rPr lang="en-US" dirty="0"/>
              <a:t> </a:t>
            </a:r>
            <a:r>
              <a:rPr lang="en-US" dirty="0" smtClean="0"/>
              <a:t>muscle.</a:t>
            </a:r>
            <a:endParaRPr lang="en-US" dirty="0"/>
          </a:p>
          <a:p>
            <a:pPr lvl="0" algn="l" rtl="0"/>
            <a:r>
              <a:rPr lang="en-US" dirty="0" err="1"/>
              <a:t>Pectineus</a:t>
            </a:r>
            <a:r>
              <a:rPr lang="en-US" dirty="0"/>
              <a:t> muscle (rarely</a:t>
            </a:r>
            <a:r>
              <a:rPr lang="en-US" dirty="0" smtClean="0"/>
              <a:t>)</a:t>
            </a:r>
            <a:r>
              <a:rPr lang="en-US" dirty="0"/>
              <a:t> </a:t>
            </a:r>
          </a:p>
          <a:p>
            <a:pPr algn="l" rtl="0">
              <a:buNone/>
            </a:pPr>
            <a:r>
              <a:rPr lang="en-US" u="sng" dirty="0">
                <a:solidFill>
                  <a:srgbClr val="FF0000"/>
                </a:solidFill>
              </a:rPr>
              <a:t>2- </a:t>
            </a:r>
            <a:r>
              <a:rPr lang="en-US" u="sng" dirty="0" err="1">
                <a:solidFill>
                  <a:srgbClr val="FF0000"/>
                </a:solidFill>
              </a:rPr>
              <a:t>Cutaneous</a:t>
            </a:r>
            <a:r>
              <a:rPr lang="en-US" u="sng" dirty="0">
                <a:solidFill>
                  <a:srgbClr val="FF0000"/>
                </a:solidFill>
              </a:rPr>
              <a:t> branch</a:t>
            </a:r>
            <a:r>
              <a:rPr lang="en-US" dirty="0">
                <a:solidFill>
                  <a:srgbClr val="FF0000"/>
                </a:solidFill>
              </a:rPr>
              <a:t> that</a:t>
            </a:r>
            <a:r>
              <a:rPr lang="en-US" dirty="0"/>
              <a:t>:</a:t>
            </a:r>
          </a:p>
          <a:p>
            <a:pPr algn="l" rtl="0"/>
            <a:r>
              <a:rPr lang="en-US" dirty="0"/>
              <a:t>Shares in formation of </a:t>
            </a:r>
            <a:r>
              <a:rPr lang="en-US" dirty="0" err="1" smtClean="0"/>
              <a:t>subsartorial</a:t>
            </a:r>
            <a:r>
              <a:rPr lang="en-US" dirty="0" smtClean="0"/>
              <a:t> plexus. </a:t>
            </a:r>
          </a:p>
          <a:p>
            <a:pPr algn="l" rtl="0"/>
            <a:r>
              <a:rPr lang="en-US" dirty="0" smtClean="0"/>
              <a:t>supplies </a:t>
            </a:r>
            <a:r>
              <a:rPr lang="en-US" dirty="0"/>
              <a:t>the skin on the medial side of the </a:t>
            </a:r>
            <a:r>
              <a:rPr lang="en-US" dirty="0" smtClean="0"/>
              <a:t>thigh.</a:t>
            </a:r>
            <a:endParaRPr lang="en-US" dirty="0"/>
          </a:p>
          <a:p>
            <a:pPr algn="l" rtl="0"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3- </a:t>
            </a:r>
            <a:r>
              <a:rPr lang="en-US" u="sng" dirty="0" err="1">
                <a:solidFill>
                  <a:srgbClr val="FF0000"/>
                </a:solidFill>
              </a:rPr>
              <a:t>Articular</a:t>
            </a:r>
            <a:r>
              <a:rPr lang="en-US" u="sng" dirty="0">
                <a:solidFill>
                  <a:srgbClr val="FF0000"/>
                </a:solidFill>
              </a:rPr>
              <a:t> branch: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/>
              <a:t>to </a:t>
            </a:r>
            <a:r>
              <a:rPr lang="en-US" dirty="0"/>
              <a:t>the hip joint.</a:t>
            </a:r>
          </a:p>
          <a:p>
            <a:pPr algn="l" rtl="0"/>
            <a:endParaRPr lang="ar-SA" dirty="0"/>
          </a:p>
        </p:txBody>
      </p:sp>
      <p:pic>
        <p:nvPicPr>
          <p:cNvPr id="4" name="Picture 2" descr="https://classconnection.s3.amazonaws.com/312/flashcards/841312/jpg/picture713207045203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39952" y="1397931"/>
            <a:ext cx="5264562" cy="42251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94821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pPr lvl="0"/>
            <a:r>
              <a:rPr lang="en-US" b="1" dirty="0" smtClean="0"/>
              <a:t>The posterior division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85860"/>
            <a:ext cx="4400552" cy="5072098"/>
          </a:xfrm>
        </p:spPr>
        <p:txBody>
          <a:bodyPr>
            <a:normAutofit/>
          </a:bodyPr>
          <a:lstStyle/>
          <a:p>
            <a:pPr algn="l" rtl="0"/>
            <a:r>
              <a:rPr lang="en-US" sz="4000" dirty="0" smtClean="0"/>
              <a:t>It passes between </a:t>
            </a:r>
            <a:r>
              <a:rPr lang="en-US" sz="4000" dirty="0" smtClean="0">
                <a:solidFill>
                  <a:srgbClr val="FF0000"/>
                </a:solidFill>
              </a:rPr>
              <a:t>adductor </a:t>
            </a:r>
            <a:r>
              <a:rPr lang="en-US" sz="4000" dirty="0" err="1" smtClean="0">
                <a:solidFill>
                  <a:srgbClr val="FF0000"/>
                </a:solidFill>
              </a:rPr>
              <a:t>brevis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</a:rPr>
              <a:t>anteriorly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u="sng" dirty="0" smtClean="0"/>
              <a:t>and adductor </a:t>
            </a:r>
            <a:r>
              <a:rPr lang="en-US" sz="4000" u="sng" dirty="0" err="1" smtClean="0"/>
              <a:t>magnus</a:t>
            </a:r>
            <a:r>
              <a:rPr lang="en-US" sz="4000" dirty="0" smtClean="0"/>
              <a:t>, </a:t>
            </a:r>
            <a:r>
              <a:rPr lang="en-US" sz="4000" dirty="0" err="1" smtClean="0"/>
              <a:t>posteriorly</a:t>
            </a:r>
            <a:r>
              <a:rPr lang="en-US" sz="4000" dirty="0" smtClean="0"/>
              <a:t>. </a:t>
            </a:r>
            <a:endParaRPr lang="en-US" sz="4000" dirty="0"/>
          </a:p>
          <a:p>
            <a:pPr algn="l" rtl="0"/>
            <a:endParaRPr lang="ar-SA" sz="4000" dirty="0"/>
          </a:p>
        </p:txBody>
      </p:sp>
      <p:pic>
        <p:nvPicPr>
          <p:cNvPr id="22530" name="Picture 14" descr="9"/>
          <p:cNvPicPr>
            <a:picLocks noChangeAspect="1" noChangeArrowheads="1"/>
          </p:cNvPicPr>
          <p:nvPr/>
        </p:nvPicPr>
        <p:blipFill>
          <a:blip r:embed="rId2"/>
          <a:srcRect l="5687" t="11748" r="4836" b="12354"/>
          <a:stretch>
            <a:fillRect/>
          </a:stretch>
        </p:blipFill>
        <p:spPr bwMode="auto">
          <a:xfrm>
            <a:off x="4572000" y="1785926"/>
            <a:ext cx="4114800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272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Branches of posterior division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28736"/>
            <a:ext cx="4286248" cy="4697427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u="sng" dirty="0" smtClean="0">
                <a:solidFill>
                  <a:srgbClr val="FF0000"/>
                </a:solidFill>
              </a:rPr>
              <a:t>1- </a:t>
            </a:r>
            <a:r>
              <a:rPr lang="en-US" sz="2800" u="sng" dirty="0">
                <a:solidFill>
                  <a:srgbClr val="FF0000"/>
                </a:solidFill>
              </a:rPr>
              <a:t>Muscular branches</a:t>
            </a:r>
            <a:r>
              <a:rPr lang="en-US" sz="2800" dirty="0">
                <a:solidFill>
                  <a:srgbClr val="FF0000"/>
                </a:solidFill>
              </a:rPr>
              <a:t> to:</a:t>
            </a:r>
          </a:p>
          <a:p>
            <a:pPr lvl="0" algn="l" rtl="0"/>
            <a:r>
              <a:rPr lang="en-US" sz="2800" dirty="0"/>
              <a:t>Adductor </a:t>
            </a:r>
            <a:r>
              <a:rPr lang="en-US" sz="2800" dirty="0" err="1" smtClean="0"/>
              <a:t>magnus</a:t>
            </a:r>
            <a:r>
              <a:rPr lang="en-US" sz="2800" dirty="0" smtClean="0"/>
              <a:t> </a:t>
            </a:r>
            <a:r>
              <a:rPr lang="en-US" sz="2800" dirty="0"/>
              <a:t>muscle</a:t>
            </a:r>
          </a:p>
          <a:p>
            <a:pPr lvl="0" algn="l" rtl="0"/>
            <a:r>
              <a:rPr lang="en-US" sz="2800" dirty="0" smtClean="0"/>
              <a:t>Adductor </a:t>
            </a:r>
            <a:r>
              <a:rPr lang="en-US" sz="2800" dirty="0" err="1"/>
              <a:t>brevis</a:t>
            </a:r>
            <a:r>
              <a:rPr lang="en-US" sz="2800" dirty="0"/>
              <a:t> muscle  </a:t>
            </a:r>
            <a:endParaRPr lang="en-US" sz="2800" dirty="0" smtClean="0"/>
          </a:p>
          <a:p>
            <a:pPr lvl="0" algn="l" rtl="0">
              <a:buNone/>
            </a:pPr>
            <a:r>
              <a:rPr lang="en-US" sz="2800" u="sng" dirty="0" smtClean="0">
                <a:solidFill>
                  <a:srgbClr val="FF0000"/>
                </a:solidFill>
              </a:rPr>
              <a:t>2- </a:t>
            </a:r>
            <a:r>
              <a:rPr lang="en-US" sz="2800" u="sng" dirty="0" err="1">
                <a:solidFill>
                  <a:srgbClr val="FF0000"/>
                </a:solidFill>
              </a:rPr>
              <a:t>Articular</a:t>
            </a:r>
            <a:r>
              <a:rPr lang="en-US" sz="2800" u="sng" dirty="0">
                <a:solidFill>
                  <a:srgbClr val="FF0000"/>
                </a:solidFill>
              </a:rPr>
              <a:t> branch: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endParaRPr lang="en-US" sz="2800" dirty="0" smtClean="0">
              <a:solidFill>
                <a:srgbClr val="FF0000"/>
              </a:solidFill>
            </a:endParaRPr>
          </a:p>
          <a:p>
            <a:pPr lvl="0" algn="l" rtl="0">
              <a:buNone/>
            </a:pPr>
            <a:r>
              <a:rPr lang="en-US" sz="2800" dirty="0" smtClean="0"/>
              <a:t>knee joint</a:t>
            </a:r>
            <a:r>
              <a:rPr lang="en-US" sz="2800" dirty="0"/>
              <a:t>.</a:t>
            </a:r>
          </a:p>
          <a:p>
            <a:pPr algn="l" rtl="0"/>
            <a:endParaRPr lang="ar-SA" sz="2800" dirty="0"/>
          </a:p>
        </p:txBody>
      </p:sp>
      <p:pic>
        <p:nvPicPr>
          <p:cNvPr id="5" name="Picture 2" descr="https://classconnection.s3.amazonaws.com/312/flashcards/841312/jpg/picture713207045203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39952" y="1988840"/>
            <a:ext cx="5264562" cy="42251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3661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690" name="Group 26"/>
          <p:cNvGraphicFramePr>
            <a:graphicFrameLocks noGrp="1"/>
          </p:cNvGraphicFramePr>
          <p:nvPr>
            <p:ph/>
          </p:nvPr>
        </p:nvGraphicFramePr>
        <p:xfrm>
          <a:off x="457200" y="277813"/>
          <a:ext cx="8229600" cy="6658820"/>
        </p:xfrm>
        <a:graphic>
          <a:graphicData uri="http://schemas.openxmlformats.org/drawingml/2006/table">
            <a:tbl>
              <a:tblPr rtl="1"/>
              <a:tblGrid>
                <a:gridCol w="4114800"/>
                <a:gridCol w="4114800"/>
              </a:tblGrid>
              <a:tr h="2871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Obturator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nerve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femoral nerve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93068">
                <a:tc>
                  <a:txBody>
                    <a:bodyPr/>
                    <a:lstStyle/>
                    <a:p>
                      <a:pPr lvl="0" algn="l" rtl="0"/>
                      <a:r>
                        <a:rPr lang="en-US" sz="1800" dirty="0" smtClean="0"/>
                        <a:t>medial border of the </a:t>
                      </a:r>
                      <a:r>
                        <a:rPr lang="en-US" sz="1800" u="sng" dirty="0" err="1" smtClean="0">
                          <a:solidFill>
                            <a:srgbClr val="FF0000"/>
                          </a:solidFill>
                        </a:rPr>
                        <a:t>Psoas</a:t>
                      </a:r>
                      <a:r>
                        <a:rPr lang="en-US" sz="1800" u="sng" dirty="0" smtClean="0">
                          <a:solidFill>
                            <a:srgbClr val="FF0000"/>
                          </a:solidFill>
                        </a:rPr>
                        <a:t> major in the abdomen.</a:t>
                      </a:r>
                    </a:p>
                    <a:p>
                      <a:pPr lvl="0" algn="l" rtl="0"/>
                      <a:r>
                        <a:rPr lang="en-US" sz="1800" dirty="0" smtClean="0"/>
                        <a:t>It passes down on </a:t>
                      </a:r>
                      <a:r>
                        <a:rPr lang="en-US" sz="1800" u="sng" dirty="0" smtClean="0">
                          <a:solidFill>
                            <a:srgbClr val="FF0000"/>
                          </a:solidFill>
                        </a:rPr>
                        <a:t>ala of sacrum.</a:t>
                      </a:r>
                    </a:p>
                    <a:p>
                      <a:pPr lvl="0" algn="l" rtl="0"/>
                      <a:r>
                        <a:rPr lang="en-US" sz="1800" dirty="0" smtClean="0"/>
                        <a:t>it enters through </a:t>
                      </a:r>
                      <a:r>
                        <a:rPr lang="en-US" sz="1800" dirty="0" err="1" smtClean="0">
                          <a:solidFill>
                            <a:srgbClr val="FF0000"/>
                          </a:solidFill>
                        </a:rPr>
                        <a:t>obturator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 foramen</a:t>
                      </a: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800" dirty="0" err="1" smtClean="0"/>
                        <a:t>obturator</a:t>
                      </a:r>
                      <a:r>
                        <a:rPr lang="en-US" sz="1800" dirty="0" smtClean="0"/>
                        <a:t> vessels.</a:t>
                      </a:r>
                      <a:endParaRPr lang="en-US" sz="1800" u="sng" dirty="0" smtClean="0">
                        <a:solidFill>
                          <a:srgbClr val="FF0000"/>
                        </a:solidFill>
                      </a:endParaRPr>
                    </a:p>
                    <a:p>
                      <a:pPr lvl="0" algn="l" rtl="0"/>
                      <a:r>
                        <a:rPr lang="en-US" sz="1800" dirty="0" smtClean="0"/>
                        <a:t>it splits into an 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anterior and a posterior division</a:t>
                      </a:r>
                      <a:r>
                        <a:rPr lang="en-US" sz="1800" dirty="0" smtClean="0"/>
                        <a:t>. </a:t>
                      </a:r>
                      <a:endParaRPr lang="ar-SA" sz="1800" dirty="0" smtClean="0"/>
                    </a:p>
                    <a:p>
                      <a:pPr algn="l" rtl="0">
                        <a:buNone/>
                      </a:pPr>
                      <a:r>
                        <a:rPr lang="en-US" sz="1800" u="sng" dirty="0" smtClean="0">
                          <a:solidFill>
                            <a:srgbClr val="FF0000"/>
                          </a:solidFill>
                        </a:rPr>
                        <a:t>1- Muscular branches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 to: medial compartment muscles</a:t>
                      </a:r>
                    </a:p>
                    <a:p>
                      <a:pPr marL="514350" lvl="0" indent="-514350" algn="l" rtl="0">
                        <a:buFont typeface="+mj-lt"/>
                        <a:buAutoNum type="arabicPeriod"/>
                      </a:pPr>
                      <a:r>
                        <a:rPr lang="en-US" sz="1800" dirty="0" smtClean="0"/>
                        <a:t>Adductor </a:t>
                      </a:r>
                      <a:r>
                        <a:rPr lang="en-US" sz="1800" dirty="0" err="1" smtClean="0"/>
                        <a:t>longus</a:t>
                      </a:r>
                      <a:r>
                        <a:rPr lang="en-US" sz="1800" dirty="0" smtClean="0"/>
                        <a:t> muscle</a:t>
                      </a:r>
                    </a:p>
                    <a:p>
                      <a:pPr marL="514350" lvl="0" indent="-514350" algn="l" rtl="0">
                        <a:buFont typeface="+mj-lt"/>
                        <a:buAutoNum type="arabicPeriod"/>
                      </a:pPr>
                      <a:r>
                        <a:rPr lang="en-US" sz="1800" dirty="0" err="1" smtClean="0"/>
                        <a:t>Gracilis</a:t>
                      </a:r>
                      <a:r>
                        <a:rPr lang="en-US" sz="1800" dirty="0" smtClean="0"/>
                        <a:t> muscle</a:t>
                      </a:r>
                    </a:p>
                    <a:p>
                      <a:pPr marL="514350" lvl="0" indent="-514350" algn="l" rtl="0">
                        <a:buFont typeface="+mj-lt"/>
                        <a:buAutoNum type="arabicPeriod"/>
                      </a:pPr>
                      <a:r>
                        <a:rPr lang="en-US" sz="1800" dirty="0" smtClean="0"/>
                        <a:t>Adductor </a:t>
                      </a:r>
                      <a:r>
                        <a:rPr lang="en-US" sz="1800" dirty="0" err="1" smtClean="0"/>
                        <a:t>brevis</a:t>
                      </a:r>
                      <a:r>
                        <a:rPr lang="en-US" sz="1800" dirty="0" smtClean="0"/>
                        <a:t> muscle </a:t>
                      </a:r>
                    </a:p>
                    <a:p>
                      <a:pPr marL="514350" lvl="0" indent="-514350" algn="l" rtl="0">
                        <a:buFont typeface="+mj-lt"/>
                        <a:buAutoNum type="arabicPeriod"/>
                      </a:pPr>
                      <a:r>
                        <a:rPr lang="en-US" sz="1800" dirty="0" smtClean="0"/>
                        <a:t>Adductor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magnus</a:t>
                      </a:r>
                      <a:endParaRPr lang="en-US" sz="1800" dirty="0" smtClean="0"/>
                    </a:p>
                    <a:p>
                      <a:pPr marL="514350" lvl="0" indent="-514350" algn="l" rtl="0">
                        <a:buFont typeface="+mj-lt"/>
                        <a:buAutoNum type="arabicPeriod"/>
                      </a:pPr>
                      <a:r>
                        <a:rPr lang="en-US" sz="1800" dirty="0" err="1" smtClean="0"/>
                        <a:t>Pectineus</a:t>
                      </a:r>
                      <a:r>
                        <a:rPr lang="en-US" sz="1800" dirty="0" smtClean="0"/>
                        <a:t> muscle  </a:t>
                      </a:r>
                    </a:p>
                    <a:p>
                      <a:pPr algn="l" rtl="0">
                        <a:buNone/>
                      </a:pPr>
                      <a:r>
                        <a:rPr lang="en-US" sz="1800" u="sng" dirty="0" smtClean="0">
                          <a:solidFill>
                            <a:srgbClr val="FF0000"/>
                          </a:solidFill>
                        </a:rPr>
                        <a:t>2- </a:t>
                      </a:r>
                      <a:r>
                        <a:rPr lang="en-US" sz="1800" u="sng" dirty="0" err="1" smtClean="0">
                          <a:solidFill>
                            <a:srgbClr val="FF0000"/>
                          </a:solidFill>
                        </a:rPr>
                        <a:t>Articular</a:t>
                      </a:r>
                      <a:r>
                        <a:rPr lang="en-US" sz="1800" u="sng" dirty="0" smtClean="0">
                          <a:solidFill>
                            <a:srgbClr val="FF0000"/>
                          </a:solidFill>
                        </a:rPr>
                        <a:t> branch: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</a:rPr>
                        <a:t> to </a:t>
                      </a:r>
                      <a:r>
                        <a:rPr lang="en-US" sz="1800" dirty="0" smtClean="0"/>
                        <a:t>hip and knee joint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  <a:p>
                      <a:pPr algn="l" rtl="0">
                        <a:buNone/>
                      </a:pPr>
                      <a:r>
                        <a:rPr lang="en-US" sz="1800" u="sng" dirty="0" smtClean="0">
                          <a:solidFill>
                            <a:srgbClr val="FF0000"/>
                          </a:solidFill>
                        </a:rPr>
                        <a:t>3- </a:t>
                      </a:r>
                      <a:r>
                        <a:rPr lang="en-US" sz="1800" u="sng" dirty="0" err="1" smtClean="0">
                          <a:solidFill>
                            <a:srgbClr val="FF0000"/>
                          </a:solidFill>
                        </a:rPr>
                        <a:t>Cutaneous</a:t>
                      </a:r>
                      <a:r>
                        <a:rPr lang="en-US" sz="1800" u="sng" dirty="0" smtClean="0">
                          <a:solidFill>
                            <a:srgbClr val="FF0000"/>
                          </a:solidFill>
                        </a:rPr>
                        <a:t> branch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 that</a:t>
                      </a:r>
                      <a:r>
                        <a:rPr lang="en-US" sz="1800" dirty="0" smtClean="0"/>
                        <a:t>:</a:t>
                      </a:r>
                    </a:p>
                    <a:p>
                      <a:pPr algn="l" rtl="0"/>
                      <a:r>
                        <a:rPr lang="en-US" sz="1800" dirty="0" smtClean="0"/>
                        <a:t>Shares in formation of </a:t>
                      </a:r>
                      <a:r>
                        <a:rPr lang="en-US" sz="1800" dirty="0" err="1" smtClean="0"/>
                        <a:t>subsartorial</a:t>
                      </a:r>
                      <a:r>
                        <a:rPr lang="en-US" sz="1800" dirty="0" smtClean="0"/>
                        <a:t> plexus. </a:t>
                      </a:r>
                    </a:p>
                    <a:p>
                      <a:pPr algn="l" rtl="0"/>
                      <a:r>
                        <a:rPr lang="en-US" sz="1800" dirty="0" smtClean="0"/>
                        <a:t>supplies the skin on the medial side of the thigh.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l" rtl="0"/>
                      <a:r>
                        <a:rPr lang="en-US" sz="1800" dirty="0" smtClean="0"/>
                        <a:t>lateral border of the </a:t>
                      </a:r>
                      <a:r>
                        <a:rPr lang="en-US" sz="1800" u="sng" dirty="0" err="1" smtClean="0">
                          <a:solidFill>
                            <a:srgbClr val="FF0000"/>
                          </a:solidFill>
                        </a:rPr>
                        <a:t>Psoas</a:t>
                      </a:r>
                      <a:r>
                        <a:rPr lang="en-US" sz="1800" u="sng" dirty="0" smtClean="0">
                          <a:solidFill>
                            <a:srgbClr val="FF0000"/>
                          </a:solidFill>
                        </a:rPr>
                        <a:t> major in the abdomen.</a:t>
                      </a:r>
                    </a:p>
                    <a:p>
                      <a:pPr lvl="0" algn="l" rtl="0"/>
                      <a:r>
                        <a:rPr lang="en-US" sz="1800" dirty="0" smtClean="0"/>
                        <a:t>it enters the thigh behind the </a:t>
                      </a:r>
                      <a:r>
                        <a:rPr lang="en-US" sz="1800" u="sng" dirty="0" smtClean="0">
                          <a:solidFill>
                            <a:srgbClr val="FF0000"/>
                          </a:solidFill>
                        </a:rPr>
                        <a:t>inguinal ligament</a:t>
                      </a:r>
                    </a:p>
                    <a:p>
                      <a:pPr lvl="0" algn="l" rtl="0"/>
                      <a:r>
                        <a:rPr lang="en-US" sz="1800" dirty="0" smtClean="0"/>
                        <a:t>it is 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lateral to femoral artery </a:t>
                      </a:r>
                      <a:r>
                        <a:rPr lang="en-US" sz="1800" dirty="0" smtClean="0"/>
                        <a:t>and sheath. </a:t>
                      </a:r>
                    </a:p>
                    <a:p>
                      <a:pPr lvl="0" algn="l" rtl="0"/>
                      <a:r>
                        <a:rPr lang="en-US" sz="1800" dirty="0" smtClean="0"/>
                        <a:t>it splits into an 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anterior and a posterior division</a:t>
                      </a:r>
                      <a:r>
                        <a:rPr lang="en-US" sz="1800" dirty="0" smtClean="0"/>
                        <a:t>. </a:t>
                      </a:r>
                    </a:p>
                    <a:p>
                      <a:pPr algn="l" rtl="0">
                        <a:buNone/>
                      </a:pPr>
                      <a:r>
                        <a:rPr lang="en-US" sz="1800" b="1" u="sng" dirty="0" smtClean="0"/>
                        <a:t>I- Muscular:  </a:t>
                      </a:r>
                      <a:r>
                        <a:rPr lang="en-US" sz="1800" b="1" dirty="0" smtClean="0"/>
                        <a:t>to anterior compartment muscles</a:t>
                      </a:r>
                    </a:p>
                    <a:p>
                      <a:pPr marL="514350" indent="-514350" algn="l" rtl="0">
                        <a:buFont typeface="+mj-lt"/>
                        <a:buAutoNum type="arabicPeriod"/>
                      </a:pPr>
                      <a:r>
                        <a:rPr lang="en-US" sz="1800" u="sng" dirty="0" err="1" smtClean="0"/>
                        <a:t>Pectineus</a:t>
                      </a:r>
                      <a:endParaRPr lang="en-US" sz="1800" dirty="0" smtClean="0"/>
                    </a:p>
                    <a:p>
                      <a:pPr marL="514350" indent="-514350" algn="l" rtl="0">
                        <a:buFont typeface="+mj-lt"/>
                        <a:buAutoNum type="arabicPeriod"/>
                      </a:pPr>
                      <a:r>
                        <a:rPr lang="en-US" sz="1800" u="sng" dirty="0" smtClean="0"/>
                        <a:t>Sartorius</a:t>
                      </a:r>
                    </a:p>
                    <a:p>
                      <a:pPr marL="514350" indent="-514350" algn="l" rtl="0">
                        <a:buFont typeface="+mj-lt"/>
                        <a:buAutoNum type="arabicPeriod"/>
                      </a:pPr>
                      <a:r>
                        <a:rPr lang="en-US" sz="1800" dirty="0" smtClean="0"/>
                        <a:t>Quadriceps </a:t>
                      </a:r>
                      <a:r>
                        <a:rPr lang="en-US" sz="1800" dirty="0" err="1" smtClean="0"/>
                        <a:t>femoris</a:t>
                      </a:r>
                      <a:endParaRPr lang="en-US" sz="1800" dirty="0" smtClean="0"/>
                    </a:p>
                    <a:p>
                      <a:pPr marL="514350" indent="-514350" algn="l" rtl="0">
                        <a:buFont typeface="+mj-lt"/>
                        <a:buAutoNum type="arabicPeriod"/>
                      </a:pPr>
                      <a:r>
                        <a:rPr lang="en-US" sz="1800" dirty="0" err="1" smtClean="0"/>
                        <a:t>Iliacus</a:t>
                      </a:r>
                      <a:r>
                        <a:rPr lang="en-US" sz="1800" dirty="0" smtClean="0"/>
                        <a:t> (in the abdomen)</a:t>
                      </a:r>
                    </a:p>
                    <a:p>
                      <a:pPr algn="l" rtl="0">
                        <a:buNone/>
                      </a:pPr>
                      <a:r>
                        <a:rPr lang="en-US" sz="1800" b="1" u="sng" dirty="0" smtClean="0"/>
                        <a:t>II. </a:t>
                      </a:r>
                      <a:r>
                        <a:rPr lang="en-US" sz="1800" b="1" u="sng" dirty="0" err="1" smtClean="0"/>
                        <a:t>Articulat</a:t>
                      </a:r>
                      <a:r>
                        <a:rPr lang="en-US" sz="1800" b="1" u="sng" dirty="0" smtClean="0"/>
                        <a:t> to hip and knee</a:t>
                      </a:r>
                    </a:p>
                    <a:p>
                      <a:pPr algn="l" rtl="0">
                        <a:buNone/>
                      </a:pPr>
                      <a:r>
                        <a:rPr lang="en-US" sz="1800" b="1" u="sng" dirty="0" smtClean="0"/>
                        <a:t>II. </a:t>
                      </a:r>
                      <a:r>
                        <a:rPr lang="en-US" sz="1800" b="1" u="sng" dirty="0" err="1" smtClean="0"/>
                        <a:t>cutanous</a:t>
                      </a:r>
                      <a:r>
                        <a:rPr lang="en-US" sz="1800" b="1" u="sng" dirty="0" smtClean="0"/>
                        <a:t>  </a:t>
                      </a:r>
                    </a:p>
                    <a:p>
                      <a:pPr marL="514350" indent="-514350" algn="l" rtl="0">
                        <a:buFont typeface="+mj-lt"/>
                        <a:buAutoNum type="arabicPeriod"/>
                      </a:pPr>
                      <a:r>
                        <a:rPr lang="en-US" sz="1800" dirty="0" smtClean="0"/>
                        <a:t>Intermediate </a:t>
                      </a:r>
                      <a:r>
                        <a:rPr lang="en-US" sz="1800" dirty="0" err="1" smtClean="0"/>
                        <a:t>cutaneous</a:t>
                      </a:r>
                      <a:r>
                        <a:rPr lang="en-US" sz="1800" dirty="0" smtClean="0"/>
                        <a:t> nerve of thigh </a:t>
                      </a:r>
                    </a:p>
                    <a:p>
                      <a:pPr marL="514350" indent="-514350" algn="l" rtl="0">
                        <a:buFont typeface="+mj-lt"/>
                        <a:buAutoNum type="arabicPeriod"/>
                      </a:pPr>
                      <a:r>
                        <a:rPr lang="en-US" sz="1800" dirty="0" smtClean="0"/>
                        <a:t>medial </a:t>
                      </a:r>
                      <a:r>
                        <a:rPr lang="en-US" sz="1800" dirty="0" err="1" smtClean="0"/>
                        <a:t>cutaneous</a:t>
                      </a:r>
                      <a:r>
                        <a:rPr lang="en-US" sz="1800" dirty="0" smtClean="0"/>
                        <a:t> nerve of thigh.</a:t>
                      </a:r>
                    </a:p>
                    <a:p>
                      <a:pPr marL="514350" indent="-514350" algn="l" rtl="0">
                        <a:buFont typeface="+mj-lt"/>
                        <a:buAutoNum type="arabicPeriod"/>
                      </a:pPr>
                      <a:r>
                        <a:rPr lang="en-US" sz="1800" dirty="0" err="1" smtClean="0"/>
                        <a:t>saphenous</a:t>
                      </a:r>
                      <a:r>
                        <a:rPr lang="en-US" sz="1800" dirty="0" smtClean="0"/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277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Biceps femor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0"/>
            <a:ext cx="2819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4" descr="http://img.tfd.com/MosbyMD/semitendinos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0"/>
            <a:ext cx="3352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6" descr="semimembranosu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48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7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Key of muscles of the back of thigh</a:t>
            </a:r>
            <a:endParaRPr lang="ar-EG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5060032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>
                <a:solidFill>
                  <a:srgbClr val="FF0000"/>
                </a:solidFill>
              </a:rPr>
              <a:t>Origin: </a:t>
            </a:r>
            <a:r>
              <a:rPr lang="en-US" sz="2800" dirty="0" smtClean="0"/>
              <a:t>upper quadrangular area of </a:t>
            </a:r>
            <a:r>
              <a:rPr lang="en-US" sz="2800" dirty="0" err="1" smtClean="0"/>
              <a:t>ischial</a:t>
            </a:r>
            <a:r>
              <a:rPr lang="en-US" sz="2800" dirty="0" smtClean="0"/>
              <a:t> tuberosity or </a:t>
            </a:r>
            <a:r>
              <a:rPr lang="en-US" sz="2800" dirty="0" err="1" smtClean="0"/>
              <a:t>linea</a:t>
            </a:r>
            <a:r>
              <a:rPr lang="en-US" sz="2800" dirty="0" smtClean="0"/>
              <a:t> </a:t>
            </a:r>
            <a:r>
              <a:rPr lang="en-US" sz="2800" dirty="0" err="1" smtClean="0"/>
              <a:t>aspera</a:t>
            </a:r>
            <a:r>
              <a:rPr lang="en-US" sz="2800" dirty="0" smtClean="0"/>
              <a:t> of femur</a:t>
            </a:r>
          </a:p>
          <a:p>
            <a:pPr algn="l" rtl="0"/>
            <a:r>
              <a:rPr lang="en-US" sz="2800" dirty="0" smtClean="0">
                <a:solidFill>
                  <a:srgbClr val="FF0000"/>
                </a:solidFill>
              </a:rPr>
              <a:t>Insertion: </a:t>
            </a:r>
            <a:r>
              <a:rPr lang="en-US" sz="2800" dirty="0" smtClean="0"/>
              <a:t>fibula (head) or tibia (upper part med surface or groove behind medial </a:t>
            </a:r>
            <a:r>
              <a:rPr lang="en-US" sz="2800" dirty="0" err="1" smtClean="0"/>
              <a:t>tibial</a:t>
            </a:r>
            <a:r>
              <a:rPr lang="en-US" sz="2800" dirty="0" smtClean="0"/>
              <a:t> condyle)</a:t>
            </a:r>
          </a:p>
          <a:p>
            <a:pPr algn="l" rtl="0"/>
            <a:r>
              <a:rPr lang="en-US" sz="2800" dirty="0" smtClean="0">
                <a:solidFill>
                  <a:srgbClr val="FF0000"/>
                </a:solidFill>
              </a:rPr>
              <a:t>Nerve supply: </a:t>
            </a:r>
            <a:r>
              <a:rPr lang="en-US" sz="2800" dirty="0" err="1" smtClean="0"/>
              <a:t>tibial</a:t>
            </a:r>
            <a:r>
              <a:rPr lang="en-US" sz="2800" dirty="0" smtClean="0"/>
              <a:t> component of sciatic nerve except short head of </a:t>
            </a:r>
            <a:r>
              <a:rPr lang="en-US" sz="2800" dirty="0" err="1" smtClean="0"/>
              <a:t>bicips</a:t>
            </a:r>
            <a:r>
              <a:rPr lang="en-US" sz="2800" dirty="0" smtClean="0"/>
              <a:t> </a:t>
            </a:r>
            <a:r>
              <a:rPr lang="en-US" sz="2800" dirty="0" err="1" smtClean="0"/>
              <a:t>femoris</a:t>
            </a:r>
            <a:r>
              <a:rPr lang="en-US" sz="2800" dirty="0" smtClean="0"/>
              <a:t> by common </a:t>
            </a:r>
            <a:r>
              <a:rPr lang="en-US" sz="2800" dirty="0" err="1" smtClean="0"/>
              <a:t>peroneal</a:t>
            </a:r>
            <a:r>
              <a:rPr lang="en-US" sz="2800" dirty="0" smtClean="0"/>
              <a:t> component of sciatic nerve</a:t>
            </a:r>
          </a:p>
          <a:p>
            <a:pPr algn="l" rtl="0"/>
            <a:r>
              <a:rPr lang="en-US" sz="2800" dirty="0" smtClean="0">
                <a:solidFill>
                  <a:srgbClr val="FF0000"/>
                </a:solidFill>
              </a:rPr>
              <a:t>Action: </a:t>
            </a:r>
            <a:r>
              <a:rPr lang="en-US" sz="2800" dirty="0" smtClean="0"/>
              <a:t>extension hip and flexion knee (all) lateral rotation knee(Biceps </a:t>
            </a:r>
            <a:r>
              <a:rPr lang="en-US" sz="2800" dirty="0" err="1" smtClean="0"/>
              <a:t>Femoris</a:t>
            </a:r>
            <a:r>
              <a:rPr lang="en-US" sz="2800" dirty="0" smtClean="0"/>
              <a:t>) medial rotation knee(semi and semi)</a:t>
            </a:r>
            <a:endParaRPr lang="ar-EG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063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/>
              <a:t>       Origin of hamstrings          </a:t>
            </a:r>
          </a:p>
        </p:txBody>
      </p:sp>
      <p:pic>
        <p:nvPicPr>
          <p:cNvPr id="8195" name="Picture 6" descr="iliac tuberosity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600200"/>
            <a:ext cx="4953000" cy="5257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7" descr="short h of bicep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81600" y="1524000"/>
            <a:ext cx="3810000" cy="5334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8987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    Insertion of hamstrings</a:t>
            </a:r>
          </a:p>
        </p:txBody>
      </p:sp>
      <p:pic>
        <p:nvPicPr>
          <p:cNvPr id="9221" name="Picture 11" descr="upper part of tib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98" y="1124744"/>
            <a:ext cx="402332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14" descr="insertion of semimebrenas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124744"/>
            <a:ext cx="4427984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58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9108"/>
            <a:ext cx="4978896" cy="850106"/>
          </a:xfrm>
        </p:spPr>
        <p:txBody>
          <a:bodyPr/>
          <a:lstStyle/>
          <a:p>
            <a:r>
              <a:rPr lang="en-US" sz="4000" b="1" dirty="0"/>
              <a:t>Biceps </a:t>
            </a:r>
            <a:r>
              <a:rPr lang="en-US" sz="4000" b="1" dirty="0" err="1"/>
              <a:t>femoris</a:t>
            </a:r>
            <a:r>
              <a:rPr lang="en-US" sz="4000" b="1" dirty="0"/>
              <a:t> </a:t>
            </a:r>
            <a:r>
              <a:rPr lang="en-US" sz="3200" b="1" dirty="0"/>
              <a:t>muscle</a:t>
            </a:r>
            <a:r>
              <a:rPr lang="en-US" sz="4000" b="1" dirty="0"/>
              <a:t> </a:t>
            </a:r>
            <a:endParaRPr lang="ar-EG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5580112" cy="6021288"/>
          </a:xfrm>
        </p:spPr>
        <p:txBody>
          <a:bodyPr>
            <a:noAutofit/>
          </a:bodyPr>
          <a:lstStyle/>
          <a:p>
            <a:pPr algn="l" rtl="0"/>
            <a:r>
              <a:rPr lang="en-US" sz="2400" b="1" dirty="0" smtClean="0">
                <a:solidFill>
                  <a:srgbClr val="FF0000"/>
                </a:solidFill>
              </a:rPr>
              <a:t>Origin</a:t>
            </a:r>
            <a:r>
              <a:rPr lang="en-US" sz="2400" b="1" dirty="0">
                <a:solidFill>
                  <a:srgbClr val="FF0000"/>
                </a:solidFill>
              </a:rPr>
              <a:t>: </a:t>
            </a:r>
            <a:r>
              <a:rPr lang="en-US" sz="2400" dirty="0" smtClean="0"/>
              <a:t>L H: </a:t>
            </a:r>
            <a:r>
              <a:rPr lang="en-US" sz="2400" dirty="0"/>
              <a:t>lower medial </a:t>
            </a:r>
            <a:r>
              <a:rPr lang="en-US" sz="2400" dirty="0" smtClean="0"/>
              <a:t>area of </a:t>
            </a:r>
            <a:r>
              <a:rPr lang="en-US" sz="2400" dirty="0" err="1"/>
              <a:t>ischial</a:t>
            </a:r>
            <a:r>
              <a:rPr lang="en-US" sz="2400" dirty="0"/>
              <a:t> tuberosity together with semitendinosus </a:t>
            </a:r>
            <a:r>
              <a:rPr lang="en-US" sz="2400" dirty="0" smtClean="0"/>
              <a:t>muscle. </a:t>
            </a:r>
            <a:endParaRPr lang="en-US" sz="2400" dirty="0"/>
          </a:p>
          <a:p>
            <a:pPr algn="l" rtl="0"/>
            <a:r>
              <a:rPr lang="en-US" sz="2400" dirty="0" smtClean="0"/>
              <a:t>SH: </a:t>
            </a:r>
            <a:r>
              <a:rPr lang="en-US" sz="2400" dirty="0"/>
              <a:t>from </a:t>
            </a:r>
            <a:r>
              <a:rPr lang="en-US" sz="2400" dirty="0" err="1"/>
              <a:t>linea</a:t>
            </a:r>
            <a:r>
              <a:rPr lang="en-US" sz="2400" dirty="0"/>
              <a:t> </a:t>
            </a:r>
            <a:r>
              <a:rPr lang="en-US" sz="2400" dirty="0" err="1"/>
              <a:t>aspera</a:t>
            </a:r>
            <a:r>
              <a:rPr lang="en-US" sz="2400" dirty="0"/>
              <a:t>, lateral supracondylar ridge and lateral </a:t>
            </a:r>
            <a:r>
              <a:rPr lang="en-US" sz="2400" dirty="0" err="1"/>
              <a:t>intermuscular</a:t>
            </a:r>
            <a:r>
              <a:rPr lang="en-US" sz="2400" dirty="0"/>
              <a:t> septum.</a:t>
            </a:r>
          </a:p>
          <a:p>
            <a:pPr algn="l" rtl="0"/>
            <a:r>
              <a:rPr lang="en-US" sz="2400" b="1" dirty="0">
                <a:solidFill>
                  <a:srgbClr val="FF0000"/>
                </a:solidFill>
              </a:rPr>
              <a:t>Insertion: </a:t>
            </a:r>
            <a:r>
              <a:rPr lang="en-US" sz="2400" dirty="0"/>
              <a:t>Head of the fibula.</a:t>
            </a:r>
          </a:p>
          <a:p>
            <a:pPr algn="l" rtl="0"/>
            <a:r>
              <a:rPr lang="en-US" sz="2400" b="1" dirty="0">
                <a:solidFill>
                  <a:srgbClr val="FF0000"/>
                </a:solidFill>
              </a:rPr>
              <a:t>Nerve supply: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- </a:t>
            </a:r>
            <a:r>
              <a:rPr lang="en-US" sz="2400" dirty="0" smtClean="0"/>
              <a:t>LH by </a:t>
            </a:r>
            <a:r>
              <a:rPr lang="en-US" sz="2400" dirty="0" err="1"/>
              <a:t>tibial</a:t>
            </a:r>
            <a:r>
              <a:rPr lang="en-US" sz="2400" dirty="0"/>
              <a:t> part of sciatic nerve.                           </a:t>
            </a:r>
          </a:p>
          <a:p>
            <a:pPr lvl="0" algn="l" rtl="0"/>
            <a:r>
              <a:rPr lang="en-US" sz="2400" dirty="0" smtClean="0"/>
              <a:t>SH by </a:t>
            </a:r>
            <a:r>
              <a:rPr lang="en-US" sz="2400" dirty="0"/>
              <a:t>common </a:t>
            </a:r>
            <a:r>
              <a:rPr lang="en-US" sz="2400" dirty="0" err="1"/>
              <a:t>peroneal</a:t>
            </a:r>
            <a:r>
              <a:rPr lang="en-US" sz="2400" dirty="0"/>
              <a:t> part of sciatic nerve</a:t>
            </a:r>
            <a:r>
              <a:rPr lang="en-US" sz="2400" b="1" dirty="0"/>
              <a:t>.</a:t>
            </a:r>
            <a:endParaRPr lang="en-US" sz="2400" dirty="0"/>
          </a:p>
          <a:p>
            <a:pPr algn="l" rtl="0"/>
            <a:r>
              <a:rPr lang="en-US" sz="2400" b="1" dirty="0">
                <a:solidFill>
                  <a:srgbClr val="FF0000"/>
                </a:solidFill>
              </a:rPr>
              <a:t>Action: </a:t>
            </a:r>
            <a:r>
              <a:rPr lang="en-US" sz="2400" dirty="0"/>
              <a:t>1</a:t>
            </a:r>
            <a:r>
              <a:rPr lang="en-US" sz="2400" b="1" dirty="0"/>
              <a:t>- </a:t>
            </a:r>
            <a:r>
              <a:rPr lang="en-US" sz="2400" dirty="0"/>
              <a:t>Flexion and </a:t>
            </a:r>
            <a:r>
              <a:rPr lang="en-US" sz="2400" dirty="0" smtClean="0"/>
              <a:t>lateral </a:t>
            </a:r>
            <a:r>
              <a:rPr lang="en-US" sz="2400" dirty="0"/>
              <a:t>rotation of the leg at the knee joint.</a:t>
            </a:r>
          </a:p>
          <a:p>
            <a:pPr algn="l" rtl="0"/>
            <a:r>
              <a:rPr lang="en-US" sz="2400" dirty="0"/>
              <a:t>              2- </a:t>
            </a:r>
            <a:r>
              <a:rPr lang="en-US" sz="2400" dirty="0" err="1"/>
              <a:t>Extention</a:t>
            </a:r>
            <a:r>
              <a:rPr lang="en-US" sz="2400" dirty="0"/>
              <a:t> of the thigh at the hip joint.</a:t>
            </a:r>
          </a:p>
          <a:p>
            <a:pPr algn="l" rtl="0"/>
            <a:endParaRPr lang="ar-EG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2" descr="Biceps femor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0"/>
            <a:ext cx="35638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7758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9108"/>
            <a:ext cx="5832648" cy="850106"/>
          </a:xfrm>
        </p:spPr>
        <p:txBody>
          <a:bodyPr/>
          <a:lstStyle/>
          <a:p>
            <a:r>
              <a:rPr lang="en-US" sz="4000" b="1" dirty="0"/>
              <a:t>Semitendinosus </a:t>
            </a:r>
            <a:r>
              <a:rPr lang="en-US" sz="4000" b="1" dirty="0" smtClean="0"/>
              <a:t>muscle</a:t>
            </a:r>
            <a:endParaRPr lang="ar-EG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08720"/>
            <a:ext cx="5436096" cy="5949280"/>
          </a:xfrm>
        </p:spPr>
        <p:txBody>
          <a:bodyPr>
            <a:noAutofit/>
          </a:bodyPr>
          <a:lstStyle/>
          <a:p>
            <a:pPr algn="l" rtl="0"/>
            <a:r>
              <a:rPr lang="en-US" sz="2800" b="1" dirty="0" smtClean="0">
                <a:solidFill>
                  <a:srgbClr val="FF0000"/>
                </a:solidFill>
              </a:rPr>
              <a:t>Origin</a:t>
            </a:r>
            <a:r>
              <a:rPr lang="en-US" sz="2800" b="1" dirty="0">
                <a:solidFill>
                  <a:srgbClr val="FF0000"/>
                </a:solidFill>
              </a:rPr>
              <a:t>: </a:t>
            </a:r>
            <a:r>
              <a:rPr lang="en-US" sz="2800" dirty="0" smtClean="0"/>
              <a:t>From </a:t>
            </a:r>
            <a:r>
              <a:rPr lang="en-US" sz="2800" dirty="0" err="1"/>
              <a:t>ischial</a:t>
            </a:r>
            <a:r>
              <a:rPr lang="en-US" sz="2800" dirty="0"/>
              <a:t> tuberosity together with long head of the </a:t>
            </a:r>
            <a:r>
              <a:rPr lang="en-US" sz="2800" dirty="0" smtClean="0"/>
              <a:t>biceps.</a:t>
            </a:r>
          </a:p>
          <a:p>
            <a:pPr algn="l" rtl="0"/>
            <a:r>
              <a:rPr lang="en-US" sz="2800" b="1" dirty="0" smtClean="0">
                <a:solidFill>
                  <a:srgbClr val="FF0000"/>
                </a:solidFill>
              </a:rPr>
              <a:t>Insertion</a:t>
            </a:r>
            <a:r>
              <a:rPr lang="en-US" sz="2800" b="1" dirty="0">
                <a:solidFill>
                  <a:srgbClr val="FF0000"/>
                </a:solidFill>
              </a:rPr>
              <a:t>: </a:t>
            </a:r>
            <a:r>
              <a:rPr lang="en-US" sz="2800" dirty="0"/>
              <a:t>Upper part of the medial surface of the tibia (SGS area</a:t>
            </a:r>
            <a:r>
              <a:rPr lang="en-US" sz="2800" dirty="0" smtClean="0"/>
              <a:t>).</a:t>
            </a:r>
            <a:endParaRPr lang="en-US" sz="2800" dirty="0"/>
          </a:p>
          <a:p>
            <a:pPr algn="l" rtl="0"/>
            <a:r>
              <a:rPr lang="en-US" sz="2800" b="1" dirty="0">
                <a:solidFill>
                  <a:srgbClr val="FF0000"/>
                </a:solidFill>
              </a:rPr>
              <a:t>Nerve supply: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err="1"/>
              <a:t>Tibial</a:t>
            </a:r>
            <a:r>
              <a:rPr lang="en-US" sz="2800" dirty="0"/>
              <a:t> part of sciatic nerve </a:t>
            </a:r>
            <a:endParaRPr lang="en-US" sz="2800" dirty="0" smtClean="0"/>
          </a:p>
          <a:p>
            <a:pPr algn="l" rtl="0"/>
            <a:r>
              <a:rPr lang="en-US" sz="2800" b="1" dirty="0" smtClean="0">
                <a:solidFill>
                  <a:srgbClr val="FF0000"/>
                </a:solidFill>
              </a:rPr>
              <a:t>Action</a:t>
            </a:r>
            <a:r>
              <a:rPr lang="en-US" sz="2800" b="1" dirty="0">
                <a:solidFill>
                  <a:srgbClr val="FF0000"/>
                </a:solidFill>
              </a:rPr>
              <a:t>: </a:t>
            </a:r>
            <a:r>
              <a:rPr lang="en-US" sz="2800" dirty="0"/>
              <a:t>1</a:t>
            </a:r>
            <a:r>
              <a:rPr lang="en-US" sz="2800" b="1" dirty="0"/>
              <a:t>- </a:t>
            </a:r>
            <a:r>
              <a:rPr lang="en-US" sz="2800" dirty="0"/>
              <a:t>Flexion and Medial rotation of the leg at the knee joint.</a:t>
            </a:r>
          </a:p>
          <a:p>
            <a:pPr algn="l" rtl="0"/>
            <a:r>
              <a:rPr lang="en-US" sz="2800" dirty="0"/>
              <a:t>              2- </a:t>
            </a:r>
            <a:r>
              <a:rPr lang="en-US" sz="2800" dirty="0" err="1"/>
              <a:t>Extention</a:t>
            </a:r>
            <a:r>
              <a:rPr lang="en-US" sz="2800" dirty="0"/>
              <a:t> of the thigh at the hip joint.</a:t>
            </a:r>
          </a:p>
          <a:p>
            <a:pPr algn="l" rtl="0"/>
            <a:endParaRPr lang="ar-EG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4" descr="http://img.tfd.com/MosbyMD/semitendinos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0"/>
            <a:ext cx="3352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3576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119</TotalTime>
  <Words>1228</Words>
  <Application>Microsoft Office PowerPoint</Application>
  <PresentationFormat>On-screen Show (4:3)</PresentationFormat>
  <Paragraphs>219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Adjacency</vt:lpstr>
      <vt:lpstr>Posterior compartment of the thigh</vt:lpstr>
      <vt:lpstr>  Hamstring muscles </vt:lpstr>
      <vt:lpstr>The hamstrings are:  </vt:lpstr>
      <vt:lpstr>PowerPoint Presentation</vt:lpstr>
      <vt:lpstr>Key of muscles of the back of thigh</vt:lpstr>
      <vt:lpstr>       Origin of hamstrings          </vt:lpstr>
      <vt:lpstr>    Insertion of hamstrings</vt:lpstr>
      <vt:lpstr>Biceps femoris muscle </vt:lpstr>
      <vt:lpstr>Semitendinosus muscle</vt:lpstr>
      <vt:lpstr>Semimembranosus muscle</vt:lpstr>
      <vt:lpstr>PowerPoint Presentation</vt:lpstr>
      <vt:lpstr>Popliteal Fossa (3)  Definition: It is a diamond shaped intermuscular space present on the back of the knee</vt:lpstr>
      <vt:lpstr>The boundaries</vt:lpstr>
      <vt:lpstr>Roof of popliteal fossa</vt:lpstr>
      <vt:lpstr>Floor of popliteal fossa عضمه مفصل عضله</vt:lpstr>
      <vt:lpstr>Contents of the popliteal fossa </vt:lpstr>
      <vt:lpstr>Sciatic Nerve </vt:lpstr>
      <vt:lpstr>Sciatic Nerve </vt:lpstr>
      <vt:lpstr>PowerPoint Presentation</vt:lpstr>
      <vt:lpstr>Relations of sciatic nerve</vt:lpstr>
      <vt:lpstr>Posterior relations of sciatic nerve superficial relations</vt:lpstr>
      <vt:lpstr>  Branches of sciatic nerve (6)</vt:lpstr>
      <vt:lpstr>The Femoral Nerve </vt:lpstr>
      <vt:lpstr>PowerPoint Presentation</vt:lpstr>
      <vt:lpstr>Course and Termination</vt:lpstr>
      <vt:lpstr>Branches</vt:lpstr>
      <vt:lpstr>PowerPoint Presentation</vt:lpstr>
      <vt:lpstr>Saphenous nerve</vt:lpstr>
      <vt:lpstr>The obturator Nerve </vt:lpstr>
      <vt:lpstr>PowerPoint Presentation</vt:lpstr>
      <vt:lpstr>Course and Termination </vt:lpstr>
      <vt:lpstr>PowerPoint Presentation</vt:lpstr>
      <vt:lpstr>The anterior division</vt:lpstr>
      <vt:lpstr>Branches of anterior division</vt:lpstr>
      <vt:lpstr>The posterior division</vt:lpstr>
      <vt:lpstr>Branches of posterior division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Posterior compartment of the thigh</dc:title>
  <dc:creator>user</dc:creator>
  <cp:lastModifiedBy>user</cp:lastModifiedBy>
  <cp:revision>16</cp:revision>
  <dcterms:created xsi:type="dcterms:W3CDTF">2016-03-14T04:14:59Z</dcterms:created>
  <dcterms:modified xsi:type="dcterms:W3CDTF">2016-03-14T04:11:45Z</dcterms:modified>
</cp:coreProperties>
</file>