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34188" cy="99790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47FF47"/>
    <a:srgbClr val="21FF21"/>
    <a:srgbClr val="00FF00"/>
    <a:srgbClr val="33CC33"/>
    <a:srgbClr val="47D147"/>
    <a:srgbClr val="00CC00"/>
    <a:srgbClr val="969696"/>
    <a:srgbClr val="B2B2B2"/>
    <a:srgbClr val="A59B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58" autoAdjust="0"/>
  </p:normalViewPr>
  <p:slideViewPr>
    <p:cSldViewPr>
      <p:cViewPr>
        <p:scale>
          <a:sx n="100" d="100"/>
          <a:sy n="100" d="100"/>
        </p:scale>
        <p:origin x="-115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DD72-DBA2-45FD-A8BE-D5579B00741A}" type="datetimeFigureOut">
              <a:rPr lang="es-ES" smtClean="0"/>
              <a:pPr/>
              <a:t>09/01/2014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468B2-4CC2-4E60-A007-7C3CE0AA534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724128" y="84138"/>
            <a:ext cx="2634086" cy="369332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dirty="0" smtClean="0">
                <a:solidFill>
                  <a:schemeClr val="bg1"/>
                </a:solidFill>
                <a:latin typeface="Arial Rounded MT Bold" pitchFamily="34" charset="0"/>
              </a:rPr>
              <a:t>OBJ: FINALIZACIÓN</a:t>
            </a:r>
            <a:endParaRPr lang="pt-PT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09538" y="1563686"/>
            <a:ext cx="431800" cy="198515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pt-PT" sz="1000" b="1" dirty="0" smtClean="0">
                <a:latin typeface="Times New Roman" pitchFamily="18" charset="0"/>
              </a:rPr>
              <a:t>15´</a:t>
            </a:r>
            <a:endParaRPr lang="pt-PT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500562" y="1038211"/>
            <a:ext cx="431800" cy="446276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pt-PT" sz="2300" dirty="0">
              <a:solidFill>
                <a:srgbClr val="0070C0"/>
              </a:solidFill>
              <a:latin typeface="Copperplate Gothic Bold" pitchFamily="34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641350" y="1023938"/>
            <a:ext cx="3744911" cy="215444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800" dirty="0" smtClean="0">
                <a:latin typeface="Times New Roman" pitchFamily="18" charset="0"/>
              </a:rPr>
              <a:t>JUEGO DE CALENTAMIENTO (FÚTBOL SIN BALÓN)    (5´)</a:t>
            </a:r>
            <a:endParaRPr lang="pt-PT" sz="800" dirty="0" smtClean="0">
              <a:latin typeface="Times New Roman" pitchFamily="18" charset="0"/>
            </a:endParaRPr>
          </a:p>
        </p:txBody>
      </p:sp>
      <p:pic>
        <p:nvPicPr>
          <p:cNvPr id="3429" name="Picture 3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946" y="1843077"/>
            <a:ext cx="24479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30" name="Picture 358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988840"/>
            <a:ext cx="98707" cy="171593"/>
          </a:xfrm>
          <a:prstGeom prst="rect">
            <a:avLst/>
          </a:prstGeom>
          <a:noFill/>
        </p:spPr>
      </p:pic>
      <p:pic>
        <p:nvPicPr>
          <p:cNvPr id="3431" name="Picture 359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925341" y="2363738"/>
            <a:ext cx="98707" cy="171593"/>
          </a:xfrm>
          <a:prstGeom prst="rect">
            <a:avLst/>
          </a:prstGeom>
          <a:noFill/>
        </p:spPr>
      </p:pic>
      <p:pic>
        <p:nvPicPr>
          <p:cNvPr id="3432" name="Picture 360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419872" y="2420888"/>
            <a:ext cx="98707" cy="171593"/>
          </a:xfrm>
          <a:prstGeom prst="rect">
            <a:avLst/>
          </a:prstGeom>
          <a:noFill/>
        </p:spPr>
      </p:pic>
      <p:pic>
        <p:nvPicPr>
          <p:cNvPr id="3435" name="Picture 363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491880" y="2420888"/>
            <a:ext cx="98707" cy="171593"/>
          </a:xfrm>
          <a:prstGeom prst="rect">
            <a:avLst/>
          </a:prstGeom>
          <a:noFill/>
        </p:spPr>
      </p:pic>
      <p:pic>
        <p:nvPicPr>
          <p:cNvPr id="3436" name="Picture 364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060848"/>
            <a:ext cx="110551" cy="171593"/>
          </a:xfrm>
          <a:prstGeom prst="rect">
            <a:avLst/>
          </a:prstGeom>
          <a:noFill/>
        </p:spPr>
      </p:pic>
      <p:sp>
        <p:nvSpPr>
          <p:cNvPr id="3473" name="Text Box 401"/>
          <p:cNvSpPr txBox="1">
            <a:spLocks noChangeArrowheads="1"/>
          </p:cNvSpPr>
          <p:nvPr/>
        </p:nvSpPr>
        <p:spPr bwMode="auto">
          <a:xfrm>
            <a:off x="642911" y="1585903"/>
            <a:ext cx="1357322" cy="1754326"/>
          </a:xfrm>
          <a:prstGeom prst="rect">
            <a:avLst/>
          </a:prstGeom>
          <a:solidFill>
            <a:srgbClr val="47FF47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Low">
              <a:spcBef>
                <a:spcPct val="50000"/>
              </a:spcBef>
            </a:pPr>
            <a:r>
              <a:rPr lang="pt-PT" sz="900" i="1" dirty="0" smtClean="0"/>
              <a:t>DESCRIPCION:circuito de finalización, 3 postas</a:t>
            </a:r>
            <a:r>
              <a:rPr lang="pt-PT" sz="900" i="1" smtClean="0"/>
              <a:t>, jugadores </a:t>
            </a:r>
            <a:r>
              <a:rPr lang="pt-PT" sz="900" i="1" dirty="0" smtClean="0"/>
              <a:t>van girando. En una portería se pega con dominante a petos en las escuadras, en otra con no dominante arriba (poner bancos) y en una central (de conos) se golpea de puntera (limitar el espacio con bancos tumbados).</a:t>
            </a:r>
          </a:p>
        </p:txBody>
      </p:sp>
      <p:sp>
        <p:nvSpPr>
          <p:cNvPr id="209" name="208 CuadroTexto"/>
          <p:cNvSpPr txBox="1"/>
          <p:nvPr/>
        </p:nvSpPr>
        <p:spPr>
          <a:xfrm>
            <a:off x="5796136" y="548680"/>
            <a:ext cx="244794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i="1" dirty="0" smtClean="0">
                <a:latin typeface="Arial" pitchFamily="34" charset="0"/>
                <a:cs typeface="Arial" pitchFamily="34" charset="0"/>
              </a:rPr>
              <a:t>Edad: </a:t>
            </a:r>
            <a:r>
              <a:rPr lang="es-ES_tradnl" sz="1000" i="1" dirty="0" smtClean="0">
                <a:latin typeface="Arial" pitchFamily="34" charset="0"/>
                <a:cs typeface="Arial" pitchFamily="34" charset="0"/>
              </a:rPr>
              <a:t>A partir de alevines</a:t>
            </a:r>
            <a:endParaRPr lang="es-ES_tradnl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215 CuadroTexto"/>
          <p:cNvSpPr txBox="1"/>
          <p:nvPr/>
        </p:nvSpPr>
        <p:spPr bwMode="auto">
          <a:xfrm>
            <a:off x="123794" y="1022650"/>
            <a:ext cx="428628" cy="446276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endParaRPr lang="es-ES_tradnl" sz="2300" dirty="0">
              <a:solidFill>
                <a:srgbClr val="0070C0"/>
              </a:solidFill>
              <a:latin typeface="Copperplate Gothic Bold" pitchFamily="34" charset="0"/>
            </a:endParaRPr>
          </a:p>
        </p:txBody>
      </p:sp>
      <p:sp>
        <p:nvSpPr>
          <p:cNvPr id="217" name="Text Box 14"/>
          <p:cNvSpPr txBox="1">
            <a:spLocks noChangeArrowheads="1"/>
          </p:cNvSpPr>
          <p:nvPr/>
        </p:nvSpPr>
        <p:spPr bwMode="auto">
          <a:xfrm>
            <a:off x="4497390" y="1582736"/>
            <a:ext cx="431800" cy="198515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pt-PT" sz="1000" b="1" dirty="0" smtClean="0">
                <a:latin typeface="Times New Roman" pitchFamily="18" charset="0"/>
              </a:rPr>
              <a:t>10´</a:t>
            </a:r>
            <a:endParaRPr lang="pt-PT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</p:txBody>
      </p:sp>
      <p:sp>
        <p:nvSpPr>
          <p:cNvPr id="218" name="Text Box 22"/>
          <p:cNvSpPr txBox="1">
            <a:spLocks noChangeArrowheads="1"/>
          </p:cNvSpPr>
          <p:nvPr/>
        </p:nvSpPr>
        <p:spPr bwMode="auto">
          <a:xfrm>
            <a:off x="611560" y="3789040"/>
            <a:ext cx="3744911" cy="215444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800" dirty="0" smtClean="0">
                <a:latin typeface="Times New Roman" pitchFamily="18" charset="0"/>
              </a:rPr>
              <a:t>ATACAR BALÓN Y FINALIZAR</a:t>
            </a:r>
          </a:p>
        </p:txBody>
      </p:sp>
      <p:sp>
        <p:nvSpPr>
          <p:cNvPr id="219" name="Text Box 401"/>
          <p:cNvSpPr txBox="1">
            <a:spLocks noChangeArrowheads="1"/>
          </p:cNvSpPr>
          <p:nvPr/>
        </p:nvSpPr>
        <p:spPr bwMode="auto">
          <a:xfrm>
            <a:off x="539552" y="4293096"/>
            <a:ext cx="1606530" cy="1477328"/>
          </a:xfrm>
          <a:prstGeom prst="rect">
            <a:avLst/>
          </a:prstGeom>
          <a:solidFill>
            <a:srgbClr val="47FF47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Low">
              <a:spcBef>
                <a:spcPct val="50000"/>
              </a:spcBef>
            </a:pPr>
            <a:r>
              <a:rPr lang="pt-PT" sz="1000" i="1" smtClean="0"/>
              <a:t>DESCRIPCION:</a:t>
            </a:r>
          </a:p>
          <a:p>
            <a:pPr algn="justLow">
              <a:spcBef>
                <a:spcPct val="50000"/>
              </a:spcBef>
            </a:pPr>
            <a:r>
              <a:rPr lang="pt-PT" sz="1000" i="1" smtClean="0"/>
              <a:t>Balones </a:t>
            </a:r>
            <a:r>
              <a:rPr lang="pt-PT" sz="1000" i="1" dirty="0" smtClean="0"/>
              <a:t>en las esquinas. Jugador en el centro, finta y busca balon en otra esquina y finaliza de primeras. El pasador pasa al medio</a:t>
            </a:r>
          </a:p>
          <a:p>
            <a:pPr algn="justLow">
              <a:spcBef>
                <a:spcPct val="50000"/>
              </a:spcBef>
            </a:pPr>
            <a:endParaRPr lang="pt-PT" sz="1000" i="1" dirty="0" smtClean="0"/>
          </a:p>
        </p:txBody>
      </p:sp>
      <p:pic>
        <p:nvPicPr>
          <p:cNvPr id="228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3050" y="4562492"/>
            <a:ext cx="2520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7372082" y="5155543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" name="Picture 29" descr="Picture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5286388"/>
            <a:ext cx="127403" cy="1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" name="Picture 30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86644" y="5072074"/>
            <a:ext cx="101651" cy="164924"/>
          </a:xfrm>
          <a:prstGeom prst="rect">
            <a:avLst/>
          </a:prstGeom>
          <a:noFill/>
        </p:spPr>
      </p:pic>
      <p:pic>
        <p:nvPicPr>
          <p:cNvPr id="232" name="Picture 31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72396" y="4857760"/>
            <a:ext cx="101651" cy="164924"/>
          </a:xfrm>
          <a:prstGeom prst="rect">
            <a:avLst/>
          </a:prstGeom>
          <a:noFill/>
        </p:spPr>
      </p:pic>
      <p:pic>
        <p:nvPicPr>
          <p:cNvPr id="234" name="Picture 34" descr="Picture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5143512"/>
            <a:ext cx="127403" cy="1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" name="Picture 35" descr="Picture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4929198"/>
            <a:ext cx="127403" cy="1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" name="Picture 4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8501422" y="5322991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" name="Picture 49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8599007" y="5277263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" name="Picture 50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8552247" y="5301251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9" name="Text Box 14"/>
          <p:cNvSpPr txBox="1">
            <a:spLocks noChangeArrowheads="1"/>
          </p:cNvSpPr>
          <p:nvPr/>
        </p:nvSpPr>
        <p:spPr bwMode="auto">
          <a:xfrm>
            <a:off x="71406" y="4176869"/>
            <a:ext cx="431800" cy="198515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pt-PT" sz="1000" b="1" dirty="0" smtClean="0">
                <a:latin typeface="Times New Roman" pitchFamily="18" charset="0"/>
              </a:rPr>
              <a:t>10´</a:t>
            </a:r>
            <a:endParaRPr lang="pt-PT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</p:txBody>
      </p:sp>
      <p:sp>
        <p:nvSpPr>
          <p:cNvPr id="240" name="Text Box 18"/>
          <p:cNvSpPr txBox="1">
            <a:spLocks noChangeArrowheads="1"/>
          </p:cNvSpPr>
          <p:nvPr/>
        </p:nvSpPr>
        <p:spPr bwMode="auto">
          <a:xfrm>
            <a:off x="4462430" y="3689494"/>
            <a:ext cx="468000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pt-PT" dirty="0">
              <a:solidFill>
                <a:srgbClr val="0070C0"/>
              </a:solidFill>
              <a:latin typeface="Copperplate Gothic Bold" pitchFamily="34" charset="0"/>
            </a:endParaRPr>
          </a:p>
        </p:txBody>
      </p:sp>
      <p:pic>
        <p:nvPicPr>
          <p:cNvPr id="242" name="Picture 3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075" y="1556792"/>
            <a:ext cx="244792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" name="Picture 358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80312" y="2492896"/>
            <a:ext cx="144016" cy="250359"/>
          </a:xfrm>
          <a:prstGeom prst="rect">
            <a:avLst/>
          </a:prstGeom>
          <a:noFill/>
        </p:spPr>
      </p:pic>
      <p:pic>
        <p:nvPicPr>
          <p:cNvPr id="245" name="Picture 360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68344" y="2564904"/>
            <a:ext cx="140129" cy="243601"/>
          </a:xfrm>
          <a:prstGeom prst="rect">
            <a:avLst/>
          </a:prstGeom>
          <a:noFill/>
        </p:spPr>
      </p:pic>
      <p:sp>
        <p:nvSpPr>
          <p:cNvPr id="253" name="Text Box 401"/>
          <p:cNvSpPr txBox="1">
            <a:spLocks noChangeArrowheads="1"/>
          </p:cNvSpPr>
          <p:nvPr/>
        </p:nvSpPr>
        <p:spPr bwMode="auto">
          <a:xfrm>
            <a:off x="5004048" y="1556792"/>
            <a:ext cx="1518950" cy="1477328"/>
          </a:xfrm>
          <a:prstGeom prst="rect">
            <a:avLst/>
          </a:prstGeom>
          <a:solidFill>
            <a:srgbClr val="47FF47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Low">
              <a:spcBef>
                <a:spcPct val="50000"/>
              </a:spcBef>
            </a:pPr>
            <a:r>
              <a:rPr lang="pt-PT" sz="1000" i="1" dirty="0" smtClean="0"/>
              <a:t>DESCRIPCION:trabajando en las dos canchas a la vez. 2 filas en 12 metros, pases alternos, recibir tras finta atacando balón para finalizar y cambiar de fila. Variante: cambiar el gesto, fintar y dejar pasar, etc...</a:t>
            </a:r>
          </a:p>
        </p:txBody>
      </p:sp>
      <p:sp>
        <p:nvSpPr>
          <p:cNvPr id="254" name="253 CuadroTexto"/>
          <p:cNvSpPr txBox="1"/>
          <p:nvPr/>
        </p:nvSpPr>
        <p:spPr bwMode="auto">
          <a:xfrm>
            <a:off x="85662" y="3673933"/>
            <a:ext cx="428628" cy="446276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endParaRPr lang="es-ES_tradnl" sz="2300" dirty="0">
              <a:solidFill>
                <a:srgbClr val="0070C0"/>
              </a:solidFill>
              <a:latin typeface="Copperplate Gothic Bold" pitchFamily="34" charset="0"/>
            </a:endParaRPr>
          </a:p>
        </p:txBody>
      </p:sp>
      <p:sp>
        <p:nvSpPr>
          <p:cNvPr id="255" name="Text Box 14"/>
          <p:cNvSpPr txBox="1">
            <a:spLocks noChangeArrowheads="1"/>
          </p:cNvSpPr>
          <p:nvPr/>
        </p:nvSpPr>
        <p:spPr bwMode="auto">
          <a:xfrm>
            <a:off x="4459258" y="4234019"/>
            <a:ext cx="431800" cy="198515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600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pt-PT" sz="1000" b="1" dirty="0" smtClean="0">
                <a:latin typeface="Times New Roman" pitchFamily="18" charset="0"/>
              </a:rPr>
              <a:t>15´</a:t>
            </a:r>
            <a:endParaRPr lang="pt-PT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pt-PT" sz="1000" b="1" dirty="0" smtClean="0">
              <a:latin typeface="Times New Roman" pitchFamily="18" charset="0"/>
            </a:endParaRPr>
          </a:p>
        </p:txBody>
      </p:sp>
      <p:sp>
        <p:nvSpPr>
          <p:cNvPr id="256" name="Text Box 22"/>
          <p:cNvSpPr txBox="1">
            <a:spLocks noChangeArrowheads="1"/>
          </p:cNvSpPr>
          <p:nvPr/>
        </p:nvSpPr>
        <p:spPr bwMode="auto">
          <a:xfrm>
            <a:off x="5003799" y="3690941"/>
            <a:ext cx="3854481" cy="215444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800" dirty="0" smtClean="0">
                <a:latin typeface="Times New Roman" pitchFamily="18" charset="0"/>
              </a:rPr>
              <a:t>JUEGO REAL CONDICIONADO</a:t>
            </a:r>
          </a:p>
        </p:txBody>
      </p:sp>
      <p:sp>
        <p:nvSpPr>
          <p:cNvPr id="257" name="Text Box 401"/>
          <p:cNvSpPr txBox="1">
            <a:spLocks noChangeArrowheads="1"/>
          </p:cNvSpPr>
          <p:nvPr/>
        </p:nvSpPr>
        <p:spPr bwMode="auto">
          <a:xfrm>
            <a:off x="5014884" y="4246708"/>
            <a:ext cx="1606530" cy="1554272"/>
          </a:xfrm>
          <a:prstGeom prst="rect">
            <a:avLst/>
          </a:prstGeom>
          <a:solidFill>
            <a:srgbClr val="47FF47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Low">
              <a:spcBef>
                <a:spcPct val="50000"/>
              </a:spcBef>
            </a:pPr>
            <a:r>
              <a:rPr lang="pt-PT" sz="1000" i="1" dirty="0" smtClean="0"/>
              <a:t>DESCRIPCION: Juego real condicionado. Se puede finalizar en cualquiera de las dos porterías (jugar con el espacio, no hacer en toda la cancha). </a:t>
            </a:r>
          </a:p>
          <a:p>
            <a:pPr algn="justLow">
              <a:spcBef>
                <a:spcPct val="50000"/>
              </a:spcBef>
            </a:pPr>
            <a:r>
              <a:rPr lang="pt-PT" sz="1000" i="1" dirty="0" smtClean="0"/>
              <a:t>Variante: en una portería cada equipo sólo puede con la no dominante, ...</a:t>
            </a:r>
          </a:p>
        </p:txBody>
      </p:sp>
      <p:pic>
        <p:nvPicPr>
          <p:cNvPr id="312" name="Picture 3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772816"/>
            <a:ext cx="142876" cy="18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3" name="Picture 29" descr="Picture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02249" y="5143512"/>
            <a:ext cx="127403" cy="17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4" name="Picture 33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001024" y="4786322"/>
            <a:ext cx="101651" cy="164924"/>
          </a:xfrm>
          <a:prstGeom prst="rect">
            <a:avLst/>
          </a:prstGeom>
          <a:noFill/>
        </p:spPr>
      </p:pic>
      <p:pic>
        <p:nvPicPr>
          <p:cNvPr id="325" name="Picture 3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5000636"/>
            <a:ext cx="142876" cy="18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" name="Picture 2" descr="j01943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215206" y="4643446"/>
            <a:ext cx="90757" cy="20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" name="Picture 2" descr="j01943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501090" y="5295916"/>
            <a:ext cx="90757" cy="20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4" name="333 CuadroTexto"/>
          <p:cNvSpPr txBox="1"/>
          <p:nvPr/>
        </p:nvSpPr>
        <p:spPr bwMode="auto">
          <a:xfrm>
            <a:off x="539552" y="6381328"/>
            <a:ext cx="3654747" cy="338554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800" b="1" dirty="0" smtClean="0">
                <a:latin typeface="Times New Roman" pitchFamily="18" charset="0"/>
              </a:rPr>
              <a:t>VUELTA A LA CALMA</a:t>
            </a:r>
            <a:r>
              <a:rPr lang="es-ES_tradnl" sz="800" dirty="0" smtClean="0">
                <a:latin typeface="Times New Roman" pitchFamily="18" charset="0"/>
              </a:rPr>
              <a:t>. ESTIRAMIENTOS: CONOCER LOS PRINCIPALES GRUPOS MUSCULARES</a:t>
            </a:r>
            <a:endParaRPr lang="es-ES_tradnl" sz="800" dirty="0">
              <a:latin typeface="Times New Roman" pitchFamily="18" charset="0"/>
            </a:endParaRPr>
          </a:p>
        </p:txBody>
      </p:sp>
      <p:sp>
        <p:nvSpPr>
          <p:cNvPr id="336" name="335 CuadroTexto"/>
          <p:cNvSpPr txBox="1"/>
          <p:nvPr/>
        </p:nvSpPr>
        <p:spPr bwMode="auto">
          <a:xfrm>
            <a:off x="85693" y="6453209"/>
            <a:ext cx="396000" cy="24622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000" b="1" dirty="0" smtClean="0">
                <a:latin typeface="Times New Roman" pitchFamily="18" charset="0"/>
              </a:rPr>
              <a:t>5´</a:t>
            </a:r>
            <a:endParaRPr lang="es-ES_tradnl" sz="1000" b="1" dirty="0">
              <a:latin typeface="Times New Roman" pitchFamily="18" charset="0"/>
            </a:endParaRPr>
          </a:p>
        </p:txBody>
      </p:sp>
      <p:pic>
        <p:nvPicPr>
          <p:cNvPr id="125" name="Picture 2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4356" y="4365104"/>
            <a:ext cx="221457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" name="Text Box 22"/>
          <p:cNvSpPr txBox="1">
            <a:spLocks noChangeArrowheads="1"/>
          </p:cNvSpPr>
          <p:nvPr/>
        </p:nvSpPr>
        <p:spPr bwMode="auto">
          <a:xfrm>
            <a:off x="5076056" y="1052736"/>
            <a:ext cx="3744911" cy="215444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800" dirty="0" smtClean="0">
                <a:latin typeface="Times New Roman" pitchFamily="18" charset="0"/>
              </a:rPr>
              <a:t>FINTA, ATACAR BALÓN Y FINALIZAR</a:t>
            </a:r>
          </a:p>
        </p:txBody>
      </p:sp>
      <p:pic>
        <p:nvPicPr>
          <p:cNvPr id="160" name="Picture 400" descr="Picture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60432" y="2420888"/>
            <a:ext cx="123712" cy="18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" name="Picture 358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0432" y="1916832"/>
            <a:ext cx="149430" cy="171593"/>
          </a:xfrm>
          <a:prstGeom prst="rect">
            <a:avLst/>
          </a:prstGeom>
          <a:noFill/>
        </p:spPr>
      </p:pic>
      <p:sp>
        <p:nvSpPr>
          <p:cNvPr id="165" name="WordArt 159" descr="Vertical estrecha"/>
          <p:cNvSpPr>
            <a:spLocks noChangeArrowheads="1" noChangeShapeType="1" noTextEdit="1"/>
          </p:cNvSpPr>
          <p:nvPr/>
        </p:nvSpPr>
        <p:spPr bwMode="auto">
          <a:xfrm>
            <a:off x="225396" y="1084248"/>
            <a:ext cx="203200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_tradnl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166" name="WordArt 160" descr="Vertical estrecha"/>
          <p:cNvSpPr>
            <a:spLocks noChangeArrowheads="1" noChangeShapeType="1" noTextEdit="1"/>
          </p:cNvSpPr>
          <p:nvPr/>
        </p:nvSpPr>
        <p:spPr bwMode="auto">
          <a:xfrm>
            <a:off x="4600576" y="1101711"/>
            <a:ext cx="152400" cy="3270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s-ES_tradnl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1</a:t>
            </a:r>
          </a:p>
        </p:txBody>
      </p:sp>
      <p:sp>
        <p:nvSpPr>
          <p:cNvPr id="167" name="WordArt 161" descr="Vertical estrecha"/>
          <p:cNvSpPr>
            <a:spLocks noChangeArrowheads="1" noChangeShapeType="1" noTextEdit="1"/>
          </p:cNvSpPr>
          <p:nvPr/>
        </p:nvSpPr>
        <p:spPr bwMode="auto">
          <a:xfrm>
            <a:off x="214282" y="3744917"/>
            <a:ext cx="152400" cy="3270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s-ES_tradnl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2</a:t>
            </a:r>
          </a:p>
        </p:txBody>
      </p:sp>
      <p:sp>
        <p:nvSpPr>
          <p:cNvPr id="170" name="WordArt 162" descr="Vertical estrecha"/>
          <p:cNvSpPr>
            <a:spLocks noChangeArrowheads="1" noChangeShapeType="1" noTextEdit="1"/>
          </p:cNvSpPr>
          <p:nvPr/>
        </p:nvSpPr>
        <p:spPr bwMode="auto">
          <a:xfrm>
            <a:off x="4619625" y="3673479"/>
            <a:ext cx="152400" cy="3270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s-ES_tradnl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3</a:t>
            </a:r>
          </a:p>
        </p:txBody>
      </p:sp>
      <p:grpSp>
        <p:nvGrpSpPr>
          <p:cNvPr id="169" name="Group 223"/>
          <p:cNvGrpSpPr>
            <a:grpSpLocks/>
          </p:cNvGrpSpPr>
          <p:nvPr/>
        </p:nvGrpSpPr>
        <p:grpSpPr bwMode="auto">
          <a:xfrm flipH="1">
            <a:off x="3491880" y="1950740"/>
            <a:ext cx="288032" cy="288032"/>
            <a:chOff x="2381" y="1616"/>
            <a:chExt cx="318" cy="318"/>
          </a:xfrm>
        </p:grpSpPr>
        <p:sp>
          <p:nvSpPr>
            <p:cNvPr id="171" name="Freeform 224" descr="Grelha pequena"/>
            <p:cNvSpPr>
              <a:spLocks/>
            </p:cNvSpPr>
            <p:nvPr/>
          </p:nvSpPr>
          <p:spPr bwMode="auto">
            <a:xfrm>
              <a:off x="2381" y="1706"/>
              <a:ext cx="91" cy="227"/>
            </a:xfrm>
            <a:custGeom>
              <a:avLst/>
              <a:gdLst>
                <a:gd name="T0" fmla="*/ 0 w 91"/>
                <a:gd name="T1" fmla="*/ 0 h 227"/>
                <a:gd name="T2" fmla="*/ 91 w 91"/>
                <a:gd name="T3" fmla="*/ 46 h 227"/>
                <a:gd name="T4" fmla="*/ 91 w 91"/>
                <a:gd name="T5" fmla="*/ 227 h 227"/>
                <a:gd name="T6" fmla="*/ 0 w 91"/>
                <a:gd name="T7" fmla="*/ 182 h 227"/>
                <a:gd name="T8" fmla="*/ 0 w 91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227"/>
                <a:gd name="T17" fmla="*/ 91 w 91"/>
                <a:gd name="T18" fmla="*/ 227 h 2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227">
                  <a:moveTo>
                    <a:pt x="0" y="0"/>
                  </a:moveTo>
                  <a:lnTo>
                    <a:pt x="91" y="46"/>
                  </a:lnTo>
                  <a:lnTo>
                    <a:pt x="91" y="227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2" name="Freeform 225" descr="Grelha pequena"/>
            <p:cNvSpPr>
              <a:spLocks/>
            </p:cNvSpPr>
            <p:nvPr/>
          </p:nvSpPr>
          <p:spPr bwMode="auto">
            <a:xfrm>
              <a:off x="2381" y="1616"/>
              <a:ext cx="318" cy="136"/>
            </a:xfrm>
            <a:custGeom>
              <a:avLst/>
              <a:gdLst>
                <a:gd name="T0" fmla="*/ 91 w 318"/>
                <a:gd name="T1" fmla="*/ 136 h 136"/>
                <a:gd name="T2" fmla="*/ 318 w 318"/>
                <a:gd name="T3" fmla="*/ 45 h 136"/>
                <a:gd name="T4" fmla="*/ 227 w 318"/>
                <a:gd name="T5" fmla="*/ 0 h 136"/>
                <a:gd name="T6" fmla="*/ 0 w 318"/>
                <a:gd name="T7" fmla="*/ 90 h 136"/>
                <a:gd name="T8" fmla="*/ 91 w 318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8"/>
                <a:gd name="T16" fmla="*/ 0 h 136"/>
                <a:gd name="T17" fmla="*/ 318 w 318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8" h="136">
                  <a:moveTo>
                    <a:pt x="91" y="136"/>
                  </a:moveTo>
                  <a:lnTo>
                    <a:pt x="318" y="45"/>
                  </a:lnTo>
                  <a:lnTo>
                    <a:pt x="227" y="0"/>
                  </a:lnTo>
                  <a:lnTo>
                    <a:pt x="0" y="90"/>
                  </a:lnTo>
                  <a:lnTo>
                    <a:pt x="91" y="136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3" name="Freeform 226" descr="Grelha pequena"/>
            <p:cNvSpPr>
              <a:spLocks/>
            </p:cNvSpPr>
            <p:nvPr/>
          </p:nvSpPr>
          <p:spPr bwMode="auto">
            <a:xfrm>
              <a:off x="2608" y="1661"/>
              <a:ext cx="91" cy="181"/>
            </a:xfrm>
            <a:custGeom>
              <a:avLst/>
              <a:gdLst>
                <a:gd name="T0" fmla="*/ 91 w 91"/>
                <a:gd name="T1" fmla="*/ 0 h 181"/>
                <a:gd name="T2" fmla="*/ 91 w 91"/>
                <a:gd name="T3" fmla="*/ 181 h 181"/>
                <a:gd name="T4" fmla="*/ 0 w 91"/>
                <a:gd name="T5" fmla="*/ 136 h 181"/>
                <a:gd name="T6" fmla="*/ 0 w 91"/>
                <a:gd name="T7" fmla="*/ 45 h 181"/>
                <a:gd name="T8" fmla="*/ 91 w 91"/>
                <a:gd name="T9" fmla="*/ 0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181"/>
                <a:gd name="T17" fmla="*/ 91 w 91"/>
                <a:gd name="T18" fmla="*/ 181 h 1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181">
                  <a:moveTo>
                    <a:pt x="91" y="0"/>
                  </a:moveTo>
                  <a:lnTo>
                    <a:pt x="91" y="181"/>
                  </a:lnTo>
                  <a:lnTo>
                    <a:pt x="0" y="136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4" name="Freeform 227" descr="Grelha pequena"/>
            <p:cNvSpPr>
              <a:spLocks/>
            </p:cNvSpPr>
            <p:nvPr/>
          </p:nvSpPr>
          <p:spPr bwMode="auto">
            <a:xfrm>
              <a:off x="2472" y="1706"/>
              <a:ext cx="136" cy="136"/>
            </a:xfrm>
            <a:custGeom>
              <a:avLst/>
              <a:gdLst>
                <a:gd name="T0" fmla="*/ 136 w 136"/>
                <a:gd name="T1" fmla="*/ 91 h 136"/>
                <a:gd name="T2" fmla="*/ 0 w 136"/>
                <a:gd name="T3" fmla="*/ 136 h 136"/>
                <a:gd name="T4" fmla="*/ 0 w 136"/>
                <a:gd name="T5" fmla="*/ 46 h 136"/>
                <a:gd name="T6" fmla="*/ 136 w 136"/>
                <a:gd name="T7" fmla="*/ 0 h 136"/>
                <a:gd name="T8" fmla="*/ 136 w 136"/>
                <a:gd name="T9" fmla="*/ 91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"/>
                <a:gd name="T16" fmla="*/ 0 h 136"/>
                <a:gd name="T17" fmla="*/ 136 w 136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" h="136">
                  <a:moveTo>
                    <a:pt x="136" y="91"/>
                  </a:moveTo>
                  <a:lnTo>
                    <a:pt x="0" y="136"/>
                  </a:lnTo>
                  <a:lnTo>
                    <a:pt x="0" y="46"/>
                  </a:lnTo>
                  <a:lnTo>
                    <a:pt x="136" y="0"/>
                  </a:lnTo>
                  <a:lnTo>
                    <a:pt x="136" y="91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grpSp>
          <p:nvGrpSpPr>
            <p:cNvPr id="175" name="Group 228"/>
            <p:cNvGrpSpPr>
              <a:grpSpLocks/>
            </p:cNvGrpSpPr>
            <p:nvPr/>
          </p:nvGrpSpPr>
          <p:grpSpPr bwMode="auto">
            <a:xfrm>
              <a:off x="2472" y="1661"/>
              <a:ext cx="227" cy="273"/>
              <a:chOff x="2200" y="1343"/>
              <a:chExt cx="227" cy="273"/>
            </a:xfrm>
          </p:grpSpPr>
          <p:sp>
            <p:nvSpPr>
              <p:cNvPr id="176" name="Line 229"/>
              <p:cNvSpPr>
                <a:spLocks noChangeShapeType="1"/>
              </p:cNvSpPr>
              <p:nvPr/>
            </p:nvSpPr>
            <p:spPr bwMode="auto">
              <a:xfrm>
                <a:off x="2200" y="1434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7" name="Line 230"/>
              <p:cNvSpPr>
                <a:spLocks noChangeShapeType="1"/>
              </p:cNvSpPr>
              <p:nvPr/>
            </p:nvSpPr>
            <p:spPr bwMode="auto">
              <a:xfrm flipV="1">
                <a:off x="2200" y="1344"/>
                <a:ext cx="227" cy="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8" name="Line 231"/>
              <p:cNvSpPr>
                <a:spLocks noChangeShapeType="1"/>
              </p:cNvSpPr>
              <p:nvPr/>
            </p:nvSpPr>
            <p:spPr bwMode="auto">
              <a:xfrm>
                <a:off x="2427" y="134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pic>
        <p:nvPicPr>
          <p:cNvPr id="183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3026206" y="2466828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3505880" y="2504929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2929815" y="2072879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69 Rectángulo"/>
          <p:cNvSpPr/>
          <p:nvPr/>
        </p:nvSpPr>
        <p:spPr>
          <a:xfrm>
            <a:off x="2529107" y="1954932"/>
            <a:ext cx="45719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1" name="70 Rectángulo"/>
          <p:cNvSpPr/>
          <p:nvPr/>
        </p:nvSpPr>
        <p:spPr>
          <a:xfrm>
            <a:off x="2643407" y="1916832"/>
            <a:ext cx="45719" cy="45719"/>
          </a:xfrm>
          <a:prstGeom prst="rect">
            <a:avLst/>
          </a:prstGeom>
          <a:solidFill>
            <a:srgbClr val="0070C0"/>
          </a:solidFill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73" name="72 Conector recto"/>
          <p:cNvCxnSpPr/>
          <p:nvPr/>
        </p:nvCxnSpPr>
        <p:spPr>
          <a:xfrm rot="5400000">
            <a:off x="3114886" y="234678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 rot="5400000">
            <a:off x="3248236" y="242298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>
            <a:off x="3156223" y="2320305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"/>
          <p:cNvCxnSpPr/>
          <p:nvPr/>
        </p:nvCxnSpPr>
        <p:spPr>
          <a:xfrm>
            <a:off x="3563888" y="2636912"/>
            <a:ext cx="216024" cy="72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 rot="16200000" flipH="1">
            <a:off x="3707904" y="2492896"/>
            <a:ext cx="14401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7809377" y="2703676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5" name="84 Conector recto de flecha"/>
          <p:cNvCxnSpPr/>
          <p:nvPr/>
        </p:nvCxnSpPr>
        <p:spPr>
          <a:xfrm rot="5400000" flipH="1" flipV="1">
            <a:off x="7884368" y="2276872"/>
            <a:ext cx="432048" cy="43204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 de flecha"/>
          <p:cNvCxnSpPr>
            <a:stCxn id="162" idx="1"/>
          </p:cNvCxnSpPr>
          <p:nvPr/>
        </p:nvCxnSpPr>
        <p:spPr>
          <a:xfrm rot="10800000" flipV="1">
            <a:off x="8316416" y="2002628"/>
            <a:ext cx="144016" cy="2742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 de flecha"/>
          <p:cNvCxnSpPr/>
          <p:nvPr/>
        </p:nvCxnSpPr>
        <p:spPr>
          <a:xfrm rot="16200000" flipH="1">
            <a:off x="8304795" y="2327734"/>
            <a:ext cx="144016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233"/>
          <p:cNvGrpSpPr>
            <a:grpSpLocks/>
          </p:cNvGrpSpPr>
          <p:nvPr/>
        </p:nvGrpSpPr>
        <p:grpSpPr bwMode="auto">
          <a:xfrm>
            <a:off x="3131840" y="4677519"/>
            <a:ext cx="254124" cy="360040"/>
            <a:chOff x="2381" y="1616"/>
            <a:chExt cx="318" cy="318"/>
          </a:xfrm>
        </p:grpSpPr>
        <p:sp>
          <p:nvSpPr>
            <p:cNvPr id="100" name="Freeform 234" descr="Grelha pequena"/>
            <p:cNvSpPr>
              <a:spLocks/>
            </p:cNvSpPr>
            <p:nvPr/>
          </p:nvSpPr>
          <p:spPr bwMode="auto">
            <a:xfrm>
              <a:off x="2381" y="1706"/>
              <a:ext cx="91" cy="227"/>
            </a:xfrm>
            <a:custGeom>
              <a:avLst/>
              <a:gdLst>
                <a:gd name="T0" fmla="*/ 0 w 91"/>
                <a:gd name="T1" fmla="*/ 0 h 227"/>
                <a:gd name="T2" fmla="*/ 91 w 91"/>
                <a:gd name="T3" fmla="*/ 46 h 227"/>
                <a:gd name="T4" fmla="*/ 91 w 91"/>
                <a:gd name="T5" fmla="*/ 227 h 227"/>
                <a:gd name="T6" fmla="*/ 0 w 91"/>
                <a:gd name="T7" fmla="*/ 182 h 227"/>
                <a:gd name="T8" fmla="*/ 0 w 91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227"/>
                <a:gd name="T17" fmla="*/ 91 w 91"/>
                <a:gd name="T18" fmla="*/ 227 h 2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227">
                  <a:moveTo>
                    <a:pt x="0" y="0"/>
                  </a:moveTo>
                  <a:lnTo>
                    <a:pt x="91" y="46"/>
                  </a:lnTo>
                  <a:lnTo>
                    <a:pt x="91" y="227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1" name="Freeform 235" descr="Grelha pequena"/>
            <p:cNvSpPr>
              <a:spLocks/>
            </p:cNvSpPr>
            <p:nvPr/>
          </p:nvSpPr>
          <p:spPr bwMode="auto">
            <a:xfrm>
              <a:off x="2381" y="1616"/>
              <a:ext cx="318" cy="136"/>
            </a:xfrm>
            <a:custGeom>
              <a:avLst/>
              <a:gdLst>
                <a:gd name="T0" fmla="*/ 91 w 318"/>
                <a:gd name="T1" fmla="*/ 136 h 136"/>
                <a:gd name="T2" fmla="*/ 318 w 318"/>
                <a:gd name="T3" fmla="*/ 45 h 136"/>
                <a:gd name="T4" fmla="*/ 227 w 318"/>
                <a:gd name="T5" fmla="*/ 0 h 136"/>
                <a:gd name="T6" fmla="*/ 0 w 318"/>
                <a:gd name="T7" fmla="*/ 90 h 136"/>
                <a:gd name="T8" fmla="*/ 91 w 318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8"/>
                <a:gd name="T16" fmla="*/ 0 h 136"/>
                <a:gd name="T17" fmla="*/ 318 w 318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8" h="136">
                  <a:moveTo>
                    <a:pt x="91" y="136"/>
                  </a:moveTo>
                  <a:lnTo>
                    <a:pt x="318" y="45"/>
                  </a:lnTo>
                  <a:lnTo>
                    <a:pt x="227" y="0"/>
                  </a:lnTo>
                  <a:lnTo>
                    <a:pt x="0" y="90"/>
                  </a:lnTo>
                  <a:lnTo>
                    <a:pt x="91" y="136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2" name="Freeform 236" descr="Grelha pequena"/>
            <p:cNvSpPr>
              <a:spLocks/>
            </p:cNvSpPr>
            <p:nvPr/>
          </p:nvSpPr>
          <p:spPr bwMode="auto">
            <a:xfrm>
              <a:off x="2608" y="1661"/>
              <a:ext cx="91" cy="181"/>
            </a:xfrm>
            <a:custGeom>
              <a:avLst/>
              <a:gdLst>
                <a:gd name="T0" fmla="*/ 91 w 91"/>
                <a:gd name="T1" fmla="*/ 0 h 181"/>
                <a:gd name="T2" fmla="*/ 91 w 91"/>
                <a:gd name="T3" fmla="*/ 181 h 181"/>
                <a:gd name="T4" fmla="*/ 0 w 91"/>
                <a:gd name="T5" fmla="*/ 136 h 181"/>
                <a:gd name="T6" fmla="*/ 0 w 91"/>
                <a:gd name="T7" fmla="*/ 45 h 181"/>
                <a:gd name="T8" fmla="*/ 91 w 91"/>
                <a:gd name="T9" fmla="*/ 0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181"/>
                <a:gd name="T17" fmla="*/ 91 w 91"/>
                <a:gd name="T18" fmla="*/ 181 h 1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181">
                  <a:moveTo>
                    <a:pt x="91" y="0"/>
                  </a:moveTo>
                  <a:lnTo>
                    <a:pt x="91" y="181"/>
                  </a:lnTo>
                  <a:lnTo>
                    <a:pt x="0" y="136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3" name="Freeform 237" descr="Grelha pequena"/>
            <p:cNvSpPr>
              <a:spLocks/>
            </p:cNvSpPr>
            <p:nvPr/>
          </p:nvSpPr>
          <p:spPr bwMode="auto">
            <a:xfrm>
              <a:off x="2472" y="1706"/>
              <a:ext cx="136" cy="136"/>
            </a:xfrm>
            <a:custGeom>
              <a:avLst/>
              <a:gdLst>
                <a:gd name="T0" fmla="*/ 136 w 136"/>
                <a:gd name="T1" fmla="*/ 91 h 136"/>
                <a:gd name="T2" fmla="*/ 0 w 136"/>
                <a:gd name="T3" fmla="*/ 136 h 136"/>
                <a:gd name="T4" fmla="*/ 0 w 136"/>
                <a:gd name="T5" fmla="*/ 46 h 136"/>
                <a:gd name="T6" fmla="*/ 136 w 136"/>
                <a:gd name="T7" fmla="*/ 0 h 136"/>
                <a:gd name="T8" fmla="*/ 136 w 136"/>
                <a:gd name="T9" fmla="*/ 91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"/>
                <a:gd name="T16" fmla="*/ 0 h 136"/>
                <a:gd name="T17" fmla="*/ 136 w 136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" h="136">
                  <a:moveTo>
                    <a:pt x="136" y="91"/>
                  </a:moveTo>
                  <a:lnTo>
                    <a:pt x="0" y="136"/>
                  </a:lnTo>
                  <a:lnTo>
                    <a:pt x="0" y="46"/>
                  </a:lnTo>
                  <a:lnTo>
                    <a:pt x="136" y="0"/>
                  </a:lnTo>
                  <a:lnTo>
                    <a:pt x="136" y="91"/>
                  </a:lnTo>
                  <a:close/>
                </a:path>
              </a:pathLst>
            </a:custGeom>
            <a:pattFill prst="smGrid">
              <a:fgClr>
                <a:schemeClr val="bg2"/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grpSp>
          <p:nvGrpSpPr>
            <p:cNvPr id="104" name="Group 238"/>
            <p:cNvGrpSpPr>
              <a:grpSpLocks/>
            </p:cNvGrpSpPr>
            <p:nvPr/>
          </p:nvGrpSpPr>
          <p:grpSpPr bwMode="auto">
            <a:xfrm>
              <a:off x="2472" y="1661"/>
              <a:ext cx="227" cy="273"/>
              <a:chOff x="2200" y="1343"/>
              <a:chExt cx="227" cy="273"/>
            </a:xfrm>
          </p:grpSpPr>
          <p:sp>
            <p:nvSpPr>
              <p:cNvPr id="105" name="Line 239"/>
              <p:cNvSpPr>
                <a:spLocks noChangeShapeType="1"/>
              </p:cNvSpPr>
              <p:nvPr/>
            </p:nvSpPr>
            <p:spPr bwMode="auto">
              <a:xfrm>
                <a:off x="2200" y="1434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6" name="Line 240"/>
              <p:cNvSpPr>
                <a:spLocks noChangeShapeType="1"/>
              </p:cNvSpPr>
              <p:nvPr/>
            </p:nvSpPr>
            <p:spPr bwMode="auto">
              <a:xfrm flipV="1">
                <a:off x="2200" y="1344"/>
                <a:ext cx="227" cy="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7" name="Line 241"/>
              <p:cNvSpPr>
                <a:spLocks noChangeShapeType="1"/>
              </p:cNvSpPr>
              <p:nvPr/>
            </p:nvSpPr>
            <p:spPr bwMode="auto">
              <a:xfrm>
                <a:off x="2427" y="134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pic>
        <p:nvPicPr>
          <p:cNvPr id="108" name="Picture 359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843808" y="5129615"/>
            <a:ext cx="98707" cy="171593"/>
          </a:xfrm>
          <a:prstGeom prst="rect">
            <a:avLst/>
          </a:prstGeom>
          <a:noFill/>
        </p:spPr>
      </p:pic>
      <p:pic>
        <p:nvPicPr>
          <p:cNvPr id="110" name="Picture 359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99792" y="5157192"/>
            <a:ext cx="98707" cy="171593"/>
          </a:xfrm>
          <a:prstGeom prst="rect">
            <a:avLst/>
          </a:prstGeom>
          <a:noFill/>
        </p:spPr>
      </p:pic>
      <p:pic>
        <p:nvPicPr>
          <p:cNvPr id="111" name="Picture 364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985599"/>
            <a:ext cx="110551" cy="171593"/>
          </a:xfrm>
          <a:prstGeom prst="rect">
            <a:avLst/>
          </a:prstGeom>
          <a:noFill/>
        </p:spPr>
      </p:pic>
      <p:pic>
        <p:nvPicPr>
          <p:cNvPr id="112" name="Picture 364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013176"/>
            <a:ext cx="110551" cy="171593"/>
          </a:xfrm>
          <a:prstGeom prst="rect">
            <a:avLst/>
          </a:prstGeom>
          <a:noFill/>
        </p:spPr>
      </p:pic>
      <p:pic>
        <p:nvPicPr>
          <p:cNvPr id="113" name="Picture 359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37189" y="4581128"/>
            <a:ext cx="98707" cy="171593"/>
          </a:xfrm>
          <a:prstGeom prst="rect">
            <a:avLst/>
          </a:prstGeom>
          <a:noFill/>
        </p:spPr>
      </p:pic>
      <p:pic>
        <p:nvPicPr>
          <p:cNvPr id="114" name="Picture 359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419872" y="4553551"/>
            <a:ext cx="98707" cy="171593"/>
          </a:xfrm>
          <a:prstGeom prst="rect">
            <a:avLst/>
          </a:prstGeom>
          <a:noFill/>
        </p:spPr>
      </p:pic>
      <p:pic>
        <p:nvPicPr>
          <p:cNvPr id="115" name="Picture 364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5705679"/>
            <a:ext cx="110551" cy="171593"/>
          </a:xfrm>
          <a:prstGeom prst="rect">
            <a:avLst/>
          </a:prstGeom>
          <a:noFill/>
        </p:spPr>
      </p:pic>
      <p:pic>
        <p:nvPicPr>
          <p:cNvPr id="116" name="Picture 364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805264"/>
            <a:ext cx="110551" cy="171593"/>
          </a:xfrm>
          <a:prstGeom prst="rect">
            <a:avLst/>
          </a:prstGeom>
          <a:noFill/>
        </p:spPr>
      </p:pic>
      <p:pic>
        <p:nvPicPr>
          <p:cNvPr id="117" name="Picture 364" descr="j0194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085184"/>
            <a:ext cx="110551" cy="171593"/>
          </a:xfrm>
          <a:prstGeom prst="rect">
            <a:avLst/>
          </a:prstGeom>
          <a:noFill/>
        </p:spPr>
      </p:pic>
      <p:pic>
        <p:nvPicPr>
          <p:cNvPr id="118" name="Picture 2" descr="j01943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275856" y="4795846"/>
            <a:ext cx="90757" cy="20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2" descr="j01943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905179" y="5229200"/>
            <a:ext cx="90757" cy="20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2929816" y="5241232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3433872" y="5800020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4208977" y="5097216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28" descr="futbola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1067">
            <a:off x="3632913" y="4719900"/>
            <a:ext cx="60991" cy="6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" name="Text Box 22"/>
          <p:cNvSpPr txBox="1">
            <a:spLocks noChangeArrowheads="1"/>
          </p:cNvSpPr>
          <p:nvPr/>
        </p:nvSpPr>
        <p:spPr bwMode="auto">
          <a:xfrm>
            <a:off x="611560" y="1268760"/>
            <a:ext cx="3744911" cy="215444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800" dirty="0" smtClean="0">
                <a:latin typeface="Times New Roman" pitchFamily="18" charset="0"/>
              </a:rPr>
              <a:t>CIRCUITO DE FINALIZACIÓN  (10´)</a:t>
            </a:r>
            <a:endParaRPr lang="pt-PT" sz="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solidFill>
            <a:schemeClr val="tx1"/>
          </a:solidFill>
          <a:miter lim="800000"/>
          <a:headEnd/>
          <a:tailEnd/>
        </a:ln>
        <a:effectLst/>
      </a:spPr>
      <a:bodyPr wrap="square">
        <a:spAutoFit/>
      </a:bodyPr>
      <a:lstStyle>
        <a:defPPr algn="ctr">
          <a:spcBef>
            <a:spcPct val="50000"/>
          </a:spcBef>
          <a:defRPr sz="600" dirty="0">
            <a:latin typeface="Times New Roman" pitchFamily="18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234</Words>
  <Application>Microsoft Office PowerPoint</Application>
  <PresentationFormat>Presentación en pantalla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Adri</dc:creator>
  <cp:lastModifiedBy>Adrián Martiño Iglesias</cp:lastModifiedBy>
  <cp:revision>72</cp:revision>
  <dcterms:created xsi:type="dcterms:W3CDTF">2008-06-22T09:43:50Z</dcterms:created>
  <dcterms:modified xsi:type="dcterms:W3CDTF">2014-01-09T01:04:57Z</dcterms:modified>
</cp:coreProperties>
</file>