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382" r:id="rId2"/>
    <p:sldId id="259" r:id="rId3"/>
    <p:sldId id="662" r:id="rId4"/>
    <p:sldId id="260" r:id="rId5"/>
    <p:sldId id="367" r:id="rId6"/>
    <p:sldId id="368" r:id="rId7"/>
    <p:sldId id="778" r:id="rId8"/>
    <p:sldId id="323" r:id="rId9"/>
    <p:sldId id="369" r:id="rId10"/>
    <p:sldId id="337" r:id="rId11"/>
    <p:sldId id="381" r:id="rId12"/>
    <p:sldId id="370" r:id="rId13"/>
    <p:sldId id="667" r:id="rId14"/>
    <p:sldId id="399" r:id="rId15"/>
    <p:sldId id="324" r:id="rId16"/>
    <p:sldId id="664" r:id="rId17"/>
    <p:sldId id="371" r:id="rId18"/>
    <p:sldId id="663" r:id="rId19"/>
    <p:sldId id="389" r:id="rId20"/>
    <p:sldId id="373" r:id="rId21"/>
    <p:sldId id="374" r:id="rId22"/>
    <p:sldId id="665" r:id="rId23"/>
    <p:sldId id="375" r:id="rId24"/>
    <p:sldId id="377" r:id="rId25"/>
    <p:sldId id="771" r:id="rId26"/>
    <p:sldId id="380" r:id="rId27"/>
    <p:sldId id="378" r:id="rId28"/>
    <p:sldId id="666" r:id="rId29"/>
    <p:sldId id="379" r:id="rId30"/>
    <p:sldId id="266" r:id="rId31"/>
    <p:sldId id="770" r:id="rId32"/>
    <p:sldId id="777" r:id="rId33"/>
    <p:sldId id="387" r:id="rId34"/>
    <p:sldId id="388" r:id="rId35"/>
    <p:sldId id="386" r:id="rId36"/>
    <p:sldId id="384" r:id="rId37"/>
    <p:sldId id="385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669900"/>
    <a:srgbClr val="CC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Orta Stil 4 - Vurgu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Orta Stil 4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Orta Stil 4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78749-5FE4-4CF4-9B3A-4744C0C9A720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84CD-0A83-40EE-A616-02B931E086F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7537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4D84CD-0A83-40EE-A616-02B931E086FE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0595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656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541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933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2145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58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516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224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119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987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949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798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154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594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933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760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963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606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10267-0AAB-49D4-A1B6-41AC2067339B}" type="datetimeFigureOut">
              <a:rPr lang="tr-TR" smtClean="0"/>
              <a:t>30.08.2022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60B3D-AD24-4211-8255-78560F2C8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58484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19" name="click.wav"/>
          </p:stSnd>
        </p:sndAc>
      </p:transition>
    </mc:Choice>
    <mc:Fallback xmlns="">
      <p:transition spd="slow">
        <p:fade/>
        <p:sndAc>
          <p:stSnd>
            <p:snd r:embed="rId22" name="click.wav"/>
          </p:stSnd>
        </p:sndAc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gif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45.jpg"/><Relationship Id="rId4" Type="http://schemas.openxmlformats.org/officeDocument/2006/relationships/image" Target="../media/image4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48.gif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50.gif"/><Relationship Id="rId4" Type="http://schemas.openxmlformats.org/officeDocument/2006/relationships/image" Target="../media/image4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7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54.jpe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NULL"/><Relationship Id="rId4" Type="http://schemas.openxmlformats.org/officeDocument/2006/relationships/image" Target="../media/image57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59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6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9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89882F8-6084-4208-BD3B-0BA2D85DA9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Dikdörtgen: Çapraz Köşeleri Yuvarlatılmış 5">
            <a:extLst>
              <a:ext uri="{FF2B5EF4-FFF2-40B4-BE49-F238E27FC236}">
                <a16:creationId xmlns:a16="http://schemas.microsoft.com/office/drawing/2014/main" id="{A3C20519-F64E-4AA7-ACF4-B5605F032961}"/>
              </a:ext>
            </a:extLst>
          </p:cNvPr>
          <p:cNvSpPr/>
          <p:nvPr/>
        </p:nvSpPr>
        <p:spPr>
          <a:xfrm>
            <a:off x="633551" y="4415019"/>
            <a:ext cx="4646646" cy="830997"/>
          </a:xfrm>
          <a:prstGeom prst="round2DiagRect">
            <a:avLst/>
          </a:prstGeom>
          <a:solidFill>
            <a:srgbClr val="E993D9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b="1" dirty="0">
                <a:solidFill>
                  <a:schemeClr val="bg1"/>
                </a:solidFill>
                <a:latin typeface="Ebrima" panose="02000000000000000000" pitchFamily="2" charset="0"/>
                <a:cs typeface="Ebrima" panose="02000000000000000000" pitchFamily="2" charset="0"/>
              </a:rPr>
              <a:t>EKSTREM DOĞA OLAYLARI</a:t>
            </a:r>
          </a:p>
        </p:txBody>
      </p:sp>
    </p:spTree>
    <p:extLst>
      <p:ext uri="{BB962C8B-B14F-4D97-AF65-F5344CB8AC3E}">
        <p14:creationId xmlns:p14="http://schemas.microsoft.com/office/powerpoint/2010/main" val="316607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3" name="click.wav"/>
          </p:stSnd>
        </p:sndAc>
      </p:transition>
    </mc:Choice>
    <mc:Fallback xmlns="">
      <p:transition spd="slow">
        <p:fade/>
        <p:sndAc>
          <p:stSnd>
            <p:snd r:embed="rId5" name="click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0" y="0"/>
            <a:ext cx="5903979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Ülkemizde </a:t>
            </a:r>
            <a:r>
              <a:rPr lang="tr-TR" sz="1900" b="1" dirty="0">
                <a:solidFill>
                  <a:schemeClr val="accent1">
                    <a:lumMod val="75000"/>
                  </a:schemeClr>
                </a:solidFill>
                <a:latin typeface="Ebrima" panose="02000000000000000000" pitchFamily="2" charset="0"/>
              </a:rPr>
              <a:t>Van-Çaldıran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ilçesi </a:t>
            </a: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</a:rPr>
              <a:t>- 46 °C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en soğuk yer olurken , 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accent5">
                    <a:lumMod val="50000"/>
                  </a:schemeClr>
                </a:solidFill>
                <a:latin typeface="Ebrima" panose="02000000000000000000" pitchFamily="2" charset="0"/>
              </a:rPr>
              <a:t>Şırnak- Cizre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 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</a:rPr>
              <a:t>49,1 °C  ile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en sıcak yer olmuştur.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096000" y="0"/>
            <a:ext cx="6096000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1900" b="1" u="sng" dirty="0">
                <a:solidFill>
                  <a:srgbClr val="CC0000"/>
                </a:solidFill>
                <a:latin typeface="Ebrima" panose="02000000000000000000" pitchFamily="2" charset="0"/>
              </a:rPr>
              <a:t>Bunun sonucunda;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Ürünlerde </a:t>
            </a: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</a:rPr>
              <a:t>kalite düşmüş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, </a:t>
            </a:r>
            <a:r>
              <a:rPr lang="tr-TR" sz="1900" b="1" dirty="0">
                <a:solidFill>
                  <a:srgbClr val="00B050"/>
                </a:solidFill>
                <a:latin typeface="Ebrima" panose="02000000000000000000" pitchFamily="2" charset="0"/>
              </a:rPr>
              <a:t>seralar zarar görmüş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 </a:t>
            </a:r>
            <a:r>
              <a:rPr lang="tr-TR" sz="1900" b="1" dirty="0">
                <a:solidFill>
                  <a:schemeClr val="accent1">
                    <a:lumMod val="75000"/>
                  </a:schemeClr>
                </a:solidFill>
                <a:latin typeface="Ebrima" panose="02000000000000000000" pitchFamily="2" charset="0"/>
              </a:rPr>
              <a:t>verim düşmüş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tür.</a:t>
            </a:r>
          </a:p>
        </p:txBody>
      </p:sp>
      <p:pic>
        <p:nvPicPr>
          <p:cNvPr id="4098" name="Picture 2" descr="C:\Users\MERT\Desktop\74562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9" r="17456"/>
          <a:stretch/>
        </p:blipFill>
        <p:spPr bwMode="auto">
          <a:xfrm>
            <a:off x="143339" y="1508786"/>
            <a:ext cx="5760640" cy="518457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6" name="Picture 2" descr="Türkiye&amp;#39;deki En Yüksek Rekor Sıcaklık Kaç Derece? Rekor Nedir?">
            <a:extLst>
              <a:ext uri="{FF2B5EF4-FFF2-40B4-BE49-F238E27FC236}">
                <a16:creationId xmlns:a16="http://schemas.microsoft.com/office/drawing/2014/main" id="{1856BBE8-07F6-4676-8B9A-9EEEC2D703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2"/>
          <a:stretch/>
        </p:blipFill>
        <p:spPr bwMode="auto">
          <a:xfrm>
            <a:off x="6096000" y="1508786"/>
            <a:ext cx="5952661" cy="5184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14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4"/>
          <a:stretch/>
        </p:blipFill>
        <p:spPr>
          <a:xfrm>
            <a:off x="260094" y="201148"/>
            <a:ext cx="11697443" cy="64557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24038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9"/>
          <a:stretch/>
        </p:blipFill>
        <p:spPr>
          <a:xfrm>
            <a:off x="239349" y="356659"/>
            <a:ext cx="11777927" cy="604867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6344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276F93A2-5C51-46B0-9B86-B94922AF24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55" y="177041"/>
            <a:ext cx="11795115" cy="64629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36645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B5DD271B-29BE-454F-B2AC-762F7BBE7D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114" y="262576"/>
            <a:ext cx="6758674" cy="54415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2137996B-0896-4BAA-8384-762CC12EEE74}"/>
              </a:ext>
            </a:extLst>
          </p:cNvPr>
          <p:cNvSpPr/>
          <p:nvPr/>
        </p:nvSpPr>
        <p:spPr>
          <a:xfrm>
            <a:off x="693268" y="2355327"/>
            <a:ext cx="2879716" cy="1846659"/>
          </a:xfrm>
          <a:prstGeom prst="rect">
            <a:avLst/>
          </a:prstGeom>
          <a:solidFill>
            <a:srgbClr val="CCFF99"/>
          </a:solidFill>
          <a:ln>
            <a:solidFill>
              <a:srgbClr val="669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Nöbetleşe ekimin azalması küresel bir sorun değildir, tarım yöntemidir. </a:t>
            </a:r>
          </a:p>
          <a:p>
            <a:pPr marL="380990" indent="-380990">
              <a:buBlip>
                <a:blip r:embed="rId4"/>
              </a:buBlip>
            </a:pPr>
            <a:endParaRPr lang="tr-TR" sz="1900" b="1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r>
              <a:rPr lang="tr-TR" sz="1900" b="1" dirty="0">
                <a:solidFill>
                  <a:srgbClr val="CC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Cevap 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</a:t>
            </a:r>
            <a:endParaRPr lang="tr-TR" sz="1900" b="1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7" name="Picture 2" descr="Pin on Effect, Motion">
            <a:extLst>
              <a:ext uri="{FF2B5EF4-FFF2-40B4-BE49-F238E27FC236}">
                <a16:creationId xmlns:a16="http://schemas.microsoft.com/office/drawing/2014/main" id="{126B49E9-3D63-4B70-ABC5-E7B35B2B8B7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36" y="2183055"/>
            <a:ext cx="3253645" cy="22098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24957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320" y="1"/>
            <a:ext cx="4413935" cy="384721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Fırtınalar ve Tropikal Rüzgârlar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195333" y="590074"/>
            <a:ext cx="5988002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latin typeface="Ebrima" panose="02000000000000000000" pitchFamily="2" charset="0"/>
                <a:cs typeface="Ebrima" panose="02000000000000000000" pitchFamily="2" charset="0"/>
              </a:rPr>
              <a:t>Tropikal bölgede 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cs typeface="Ebrima" panose="02000000000000000000" pitchFamily="2" charset="0"/>
              </a:rPr>
              <a:t>ani basınç farkıyla </a:t>
            </a:r>
            <a:r>
              <a:rPr lang="tr-TR" sz="1900" b="1" dirty="0">
                <a:latin typeface="Ebrima" panose="02000000000000000000" pitchFamily="2" charset="0"/>
                <a:cs typeface="Ebrima" panose="02000000000000000000" pitchFamily="2" charset="0"/>
              </a:rPr>
              <a:t>oluşur.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009900"/>
                </a:solidFill>
                <a:latin typeface="Ebrima" panose="02000000000000000000" pitchFamily="2" charset="0"/>
                <a:cs typeface="Ebrima" panose="02000000000000000000" pitchFamily="2" charset="0"/>
              </a:rPr>
              <a:t>Altyapı, yerleşmeler zarar </a:t>
            </a:r>
            <a:r>
              <a:rPr lang="tr-TR" sz="1900" b="1" dirty="0">
                <a:latin typeface="Ebrima" panose="02000000000000000000" pitchFamily="2" charset="0"/>
                <a:cs typeface="Ebrima" panose="02000000000000000000" pitchFamily="2" charset="0"/>
              </a:rPr>
              <a:t>görür,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cs typeface="Ebrima" panose="02000000000000000000" pitchFamily="2" charset="0"/>
              </a:rPr>
              <a:t>Kısa süreli yer değişimi </a:t>
            </a:r>
            <a:r>
              <a:rPr lang="tr-TR" sz="1900" b="1" dirty="0">
                <a:latin typeface="Ebrima" panose="02000000000000000000" pitchFamily="2" charset="0"/>
                <a:cs typeface="Ebrima" panose="02000000000000000000" pitchFamily="2" charset="0"/>
              </a:rPr>
              <a:t>yaşanmaktadır.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0" y="587966"/>
            <a:ext cx="5996670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Hızı </a:t>
            </a: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</a:rPr>
              <a:t>63-119 km olan rüzgara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fırtına , 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</a:rPr>
              <a:t>119 üstüne</a:t>
            </a:r>
            <a:r>
              <a:rPr lang="tr-TR" sz="1900" b="1" dirty="0">
                <a:solidFill>
                  <a:schemeClr val="accent4">
                    <a:lumMod val="75000"/>
                  </a:schemeClr>
                </a:solidFill>
                <a:latin typeface="Ebrima" panose="02000000000000000000" pitchFamily="2" charset="0"/>
              </a:rPr>
              <a:t> kasırga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 denir.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cs typeface="Ebrima" panose="02000000000000000000" pitchFamily="2" charset="0"/>
              </a:rPr>
              <a:t>Yağmur, dolu, şimşek, yıldırıma</a:t>
            </a:r>
            <a:r>
              <a:rPr lang="tr-TR" sz="1900" b="1" dirty="0">
                <a:latin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cs typeface="Ebrima" panose="02000000000000000000" pitchFamily="2" charset="0"/>
              </a:rPr>
              <a:t>boran </a:t>
            </a:r>
            <a:r>
              <a:rPr lang="tr-TR" sz="1900" b="1" dirty="0">
                <a:latin typeface="Ebrima" panose="02000000000000000000" pitchFamily="2" charset="0"/>
                <a:cs typeface="Ebrima" panose="02000000000000000000" pitchFamily="2" charset="0"/>
              </a:rPr>
              <a:t>denir.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BC091FB2-7BD5-49F3-A529-9D92EE66C4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434" y="1756007"/>
            <a:ext cx="4208351" cy="48413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B0A3AA02-907A-4F3B-8226-6F7BA04A0A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65" y="1756007"/>
            <a:ext cx="7203911" cy="48413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74612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50FB7DF4-53D8-4290-BCFF-6BFF059198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26" y="177041"/>
            <a:ext cx="11696642" cy="642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57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0" y="-27724"/>
            <a:ext cx="4501662" cy="384721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Şiddetli Yağışlar, Sel ve Taşkın</a:t>
            </a:r>
            <a:endParaRPr lang="tr-TR" sz="1900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" y="638696"/>
            <a:ext cx="6395049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En yüksek yağış </a:t>
            </a: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26 bin mm ile </a:t>
            </a:r>
            <a:r>
              <a:rPr lang="tr-TR" sz="1900" b="1" dirty="0" err="1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çerapunçi</a:t>
            </a: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– Hindistan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da, Türkiye'de ise </a:t>
            </a:r>
            <a:r>
              <a:rPr lang="tr-TR" sz="1900" b="1" dirty="0">
                <a:solidFill>
                  <a:srgbClr val="00B0F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 bin mm ile Rize'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de , en düşük ise  </a:t>
            </a:r>
            <a:r>
              <a:rPr lang="tr-TR" sz="1900" b="1" dirty="0">
                <a:solidFill>
                  <a:srgbClr val="7030A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115 mm ile Iğdır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'da görülmüştür.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576053" y="638696"/>
            <a:ext cx="5607603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rgbClr val="CC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Sel-Taşkın Sonucunda;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Maddi hasar oluşur, toprak verimsizleşir, 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Canlı türü azalır.</a:t>
            </a:r>
          </a:p>
        </p:txBody>
      </p:sp>
      <p:pic>
        <p:nvPicPr>
          <p:cNvPr id="3074" name="Picture 2" descr="C:\Users\Mert\Desktop\11-Silifke20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91"/>
          <a:stretch/>
        </p:blipFill>
        <p:spPr bwMode="auto">
          <a:xfrm>
            <a:off x="6576053" y="1869526"/>
            <a:ext cx="5472608" cy="482383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5" name="Picture 3" descr="C:\Users\Mert\Desktop\edirne_461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0"/>
          <a:stretch/>
        </p:blipFill>
        <p:spPr bwMode="auto">
          <a:xfrm>
            <a:off x="143338" y="1869526"/>
            <a:ext cx="6251711" cy="482383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22486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90C1E1FD-4459-449E-9BC6-042E54E75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88" y="205176"/>
            <a:ext cx="11921724" cy="644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4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35CD2446-A508-44A2-9118-6C636CE478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736" y="235076"/>
            <a:ext cx="5849932" cy="60669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1BB65456-2DE3-4C47-99F9-51159EE00BBA}"/>
              </a:ext>
            </a:extLst>
          </p:cNvPr>
          <p:cNvSpPr/>
          <p:nvPr/>
        </p:nvSpPr>
        <p:spPr>
          <a:xfrm>
            <a:off x="570682" y="2365533"/>
            <a:ext cx="3289286" cy="2139047"/>
          </a:xfrm>
          <a:prstGeom prst="rect">
            <a:avLst/>
          </a:prstGeom>
          <a:solidFill>
            <a:srgbClr val="CCFF66"/>
          </a:solidFill>
          <a:ln>
            <a:solidFill>
              <a:srgbClr val="6699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rgbClr val="CC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Çözüm:</a:t>
            </a:r>
          </a:p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 kasırga bölgesi,</a:t>
            </a:r>
          </a:p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II  yarı kurak bölge</a:t>
            </a:r>
          </a:p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III  Doğu Afrika çöl,</a:t>
            </a:r>
          </a:p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IV  deprem</a:t>
            </a:r>
          </a:p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V Sibirya'nın kuzeyidir.</a:t>
            </a:r>
            <a:endParaRPr lang="tr-TR" sz="1900" b="1" dirty="0">
              <a:solidFill>
                <a:srgbClr val="CC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r>
              <a:rPr lang="tr-TR" sz="1900" b="1" dirty="0">
                <a:solidFill>
                  <a:schemeClr val="accent1">
                    <a:lumMod val="7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Cevap C</a:t>
            </a:r>
          </a:p>
        </p:txBody>
      </p:sp>
      <p:pic>
        <p:nvPicPr>
          <p:cNvPr id="7" name="Picture 2" descr="Pin on Effect, Motion">
            <a:extLst>
              <a:ext uri="{FF2B5EF4-FFF2-40B4-BE49-F238E27FC236}">
                <a16:creationId xmlns:a16="http://schemas.microsoft.com/office/drawing/2014/main" id="{BB5E4E5C-AEDB-4AA7-8C6A-5AE3E2BF9F9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59" y="2199015"/>
            <a:ext cx="3614819" cy="25332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58646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o 11">
            <a:extLst>
              <a:ext uri="{FF2B5EF4-FFF2-40B4-BE49-F238E27FC236}">
                <a16:creationId xmlns:a16="http://schemas.microsoft.com/office/drawing/2014/main" id="{14EABF00-E677-4D33-AE37-51A0C5037B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242895"/>
              </p:ext>
            </p:extLst>
          </p:nvPr>
        </p:nvGraphicFramePr>
        <p:xfrm>
          <a:off x="8813375" y="0"/>
          <a:ext cx="3378625" cy="6755306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13504">
                  <a:extLst>
                    <a:ext uri="{9D8B030D-6E8A-4147-A177-3AD203B41FA5}">
                      <a16:colId xmlns:a16="http://schemas.microsoft.com/office/drawing/2014/main" val="3173996405"/>
                    </a:ext>
                  </a:extLst>
                </a:gridCol>
                <a:gridCol w="536647">
                  <a:extLst>
                    <a:ext uri="{9D8B030D-6E8A-4147-A177-3AD203B41FA5}">
                      <a16:colId xmlns:a16="http://schemas.microsoft.com/office/drawing/2014/main" val="3807616664"/>
                    </a:ext>
                  </a:extLst>
                </a:gridCol>
                <a:gridCol w="536647">
                  <a:extLst>
                    <a:ext uri="{9D8B030D-6E8A-4147-A177-3AD203B41FA5}">
                      <a16:colId xmlns:a16="http://schemas.microsoft.com/office/drawing/2014/main" val="3353187962"/>
                    </a:ext>
                  </a:extLst>
                </a:gridCol>
                <a:gridCol w="536647">
                  <a:extLst>
                    <a:ext uri="{9D8B030D-6E8A-4147-A177-3AD203B41FA5}">
                      <a16:colId xmlns:a16="http://schemas.microsoft.com/office/drawing/2014/main" val="2810591359"/>
                    </a:ext>
                  </a:extLst>
                </a:gridCol>
                <a:gridCol w="536647">
                  <a:extLst>
                    <a:ext uri="{9D8B030D-6E8A-4147-A177-3AD203B41FA5}">
                      <a16:colId xmlns:a16="http://schemas.microsoft.com/office/drawing/2014/main" val="3925748056"/>
                    </a:ext>
                  </a:extLst>
                </a:gridCol>
                <a:gridCol w="518533">
                  <a:extLst>
                    <a:ext uri="{9D8B030D-6E8A-4147-A177-3AD203B41FA5}">
                      <a16:colId xmlns:a16="http://schemas.microsoft.com/office/drawing/2014/main" val="2999418885"/>
                    </a:ext>
                  </a:extLst>
                </a:gridCol>
              </a:tblGrid>
              <a:tr h="487893">
                <a:tc gridSpan="2">
                  <a:txBody>
                    <a:bodyPr/>
                    <a:lstStyle/>
                    <a:p>
                      <a:pPr algn="ctr"/>
                      <a:r>
                        <a:rPr lang="tr-TR" sz="2100" b="1" dirty="0"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BÖLÜM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100" b="1" dirty="0">
                          <a:solidFill>
                            <a:srgbClr val="FF0000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1</a:t>
                      </a:r>
                    </a:p>
                  </a:txBody>
                  <a:tcPr marL="121920" marR="121920" marT="60960" marB="6096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2100" b="1" dirty="0"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KONU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endParaRPr lang="tr-TR" sz="160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100" b="1" dirty="0">
                          <a:solidFill>
                            <a:srgbClr val="FF0000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1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633107996"/>
                  </a:ext>
                </a:extLst>
              </a:tr>
              <a:tr h="487893">
                <a:tc gridSpan="6">
                  <a:txBody>
                    <a:bodyPr/>
                    <a:lstStyle/>
                    <a:p>
                      <a:pPr algn="ctr"/>
                      <a:endParaRPr lang="tr-TR" sz="21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548524"/>
                  </a:ext>
                </a:extLst>
              </a:tr>
              <a:tr h="528320">
                <a:tc gridSpan="6">
                  <a:txBody>
                    <a:bodyPr/>
                    <a:lstStyle/>
                    <a:p>
                      <a:pPr algn="ctr"/>
                      <a:r>
                        <a:rPr lang="tr-TR" sz="1600" b="1" dirty="0">
                          <a:solidFill>
                            <a:srgbClr val="419707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YILLARA GÖRE SORU DAĞILIMI</a:t>
                      </a:r>
                    </a:p>
                  </a:txBody>
                  <a:tcPr marL="121920" marR="121920" marT="60960" marB="6096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156313"/>
                  </a:ext>
                </a:extLst>
              </a:tr>
              <a:tr h="528320">
                <a:tc gridSpan="2">
                  <a:txBody>
                    <a:bodyPr/>
                    <a:lstStyle/>
                    <a:p>
                      <a:pPr algn="ctr"/>
                      <a:r>
                        <a:rPr lang="tr-TR" sz="27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2020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27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2021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27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2022</a:t>
                      </a:r>
                    </a:p>
                  </a:txBody>
                  <a:tcPr marL="121920" marR="121920" marT="60960" marB="6096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049916"/>
                  </a:ext>
                </a:extLst>
              </a:tr>
              <a:tr h="528320">
                <a:tc gridSpan="2">
                  <a:txBody>
                    <a:bodyPr/>
                    <a:lstStyle/>
                    <a:p>
                      <a:pPr algn="ctr"/>
                      <a:r>
                        <a:rPr lang="tr-TR" sz="27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1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27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2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27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1</a:t>
                      </a:r>
                    </a:p>
                  </a:txBody>
                  <a:tcPr marL="121920" marR="121920" marT="60960" marB="6096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702924"/>
                  </a:ext>
                </a:extLst>
              </a:tr>
              <a:tr h="930611">
                <a:tc gridSpan="6">
                  <a:txBody>
                    <a:bodyPr/>
                    <a:lstStyle/>
                    <a:p>
                      <a:pPr algn="ctr"/>
                      <a:endParaRPr lang="tr-TR" sz="21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  <a:p>
                      <a:pPr algn="ctr"/>
                      <a:endParaRPr lang="tr-TR" sz="21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656808"/>
                  </a:ext>
                </a:extLst>
              </a:tr>
              <a:tr h="528320">
                <a:tc>
                  <a:txBody>
                    <a:bodyPr/>
                    <a:lstStyle/>
                    <a:p>
                      <a:pPr algn="ctr"/>
                      <a:endParaRPr lang="tr-TR" sz="21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 marL="121920" marR="121920" marT="60960" marB="60960"/>
                </a:tc>
                <a:tc gridSpan="4">
                  <a:txBody>
                    <a:bodyPr/>
                    <a:lstStyle/>
                    <a:p>
                      <a:pPr algn="ctr"/>
                      <a:fld id="{A30A042B-3084-42E9-AC18-49B6B6C6591C}" type="datetime1">
                        <a:rPr lang="tr-TR" sz="2700" b="1" smtClean="0">
                          <a:solidFill>
                            <a:srgbClr val="FF0000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30.08.2022</a:t>
                      </a:fld>
                      <a:endParaRPr lang="tr-TR" sz="2700" b="1" dirty="0">
                        <a:solidFill>
                          <a:srgbClr val="FF0000"/>
                        </a:solidFill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1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640324254"/>
                  </a:ext>
                </a:extLst>
              </a:tr>
              <a:tr h="609600">
                <a:tc gridSpan="6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3200" b="1" dirty="0"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Tarihinde</a:t>
                      </a:r>
                      <a:endParaRPr lang="tr-TR" sz="3200" b="1" i="0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331502"/>
                  </a:ext>
                </a:extLst>
              </a:tr>
              <a:tr h="528320">
                <a:tc gridSpan="6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700" b="1" dirty="0"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GÜNCELLENMİŞTİR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351796"/>
                  </a:ext>
                </a:extLst>
              </a:tr>
              <a:tr h="800149">
                <a:tc gridSpan="6">
                  <a:txBody>
                    <a:bodyPr/>
                    <a:lstStyle/>
                    <a:p>
                      <a:pPr algn="ctr"/>
                      <a:endParaRPr lang="tr-TR" sz="21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  <a:p>
                      <a:pPr algn="ctr"/>
                      <a:endParaRPr lang="tr-TR" sz="21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862927"/>
                  </a:ext>
                </a:extLst>
              </a:tr>
              <a:tr h="772160">
                <a:tc gridSpan="6">
                  <a:txBody>
                    <a:bodyPr/>
                    <a:lstStyle/>
                    <a:p>
                      <a:pPr algn="ctr"/>
                      <a:r>
                        <a:rPr lang="tr-TR" sz="4300" b="1" dirty="0">
                          <a:solidFill>
                            <a:srgbClr val="0070C0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A</a:t>
                      </a:r>
                      <a:r>
                        <a:rPr lang="tr-TR" sz="4300" b="1" dirty="0">
                          <a:solidFill>
                            <a:srgbClr val="FF0066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L</a:t>
                      </a:r>
                      <a:r>
                        <a:rPr lang="tr-TR" sz="4300" b="1" dirty="0">
                          <a:solidFill>
                            <a:srgbClr val="FFC000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İ</a:t>
                      </a:r>
                      <a:r>
                        <a:rPr lang="tr-TR" sz="4300" b="1" dirty="0"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 </a:t>
                      </a:r>
                      <a:r>
                        <a:rPr lang="tr-TR" sz="4300" b="1" dirty="0">
                          <a:solidFill>
                            <a:srgbClr val="668F0B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P</a:t>
                      </a:r>
                      <a:r>
                        <a:rPr lang="tr-TR" sz="4300" b="1" dirty="0">
                          <a:solidFill>
                            <a:srgbClr val="CC0000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U</a:t>
                      </a:r>
                      <a:r>
                        <a:rPr lang="tr-TR" sz="4300" b="1" dirty="0">
                          <a:solidFill>
                            <a:srgbClr val="FF0066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R</a:t>
                      </a:r>
                      <a:r>
                        <a:rPr lang="tr-TR" sz="4300" b="1" dirty="0">
                          <a:solidFill>
                            <a:srgbClr val="0070C0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T</a:t>
                      </a:r>
                      <a:r>
                        <a:rPr lang="tr-TR" sz="4300" b="1" dirty="0">
                          <a:solidFill>
                            <a:srgbClr val="FFC000"/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A</a:t>
                      </a:r>
                      <a:r>
                        <a:rPr lang="tr-TR" sz="43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Ebrima" panose="02000000000000000000" pitchFamily="2" charset="0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Ş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1" dirty="0">
                        <a:latin typeface="Ebrima" panose="02000000000000000000" pitchFamily="2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793247"/>
                  </a:ext>
                </a:extLst>
              </a:tr>
            </a:tbl>
          </a:graphicData>
        </a:graphic>
      </p:graphicFrame>
      <p:sp>
        <p:nvSpPr>
          <p:cNvPr id="5" name="Dikdörtgen 4">
            <a:extLst>
              <a:ext uri="{FF2B5EF4-FFF2-40B4-BE49-F238E27FC236}">
                <a16:creationId xmlns:a16="http://schemas.microsoft.com/office/drawing/2014/main" id="{65DC0E74-6E7A-4AFC-89B6-F68B8474D5AD}"/>
              </a:ext>
            </a:extLst>
          </p:cNvPr>
          <p:cNvSpPr/>
          <p:nvPr/>
        </p:nvSpPr>
        <p:spPr>
          <a:xfrm>
            <a:off x="0" y="-390"/>
            <a:ext cx="8602824" cy="67556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b="1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tr-TR" sz="3800" b="1" dirty="0">
                <a:solidFill>
                  <a:schemeClr val="accent4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MEB</a:t>
            </a:r>
            <a:r>
              <a:rPr lang="tr-TR" sz="3800" b="1" dirty="0">
                <a:solidFill>
                  <a:srgbClr val="CC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UYUMLU COĞRAFYA ARŞİVİ</a:t>
            </a:r>
          </a:p>
          <a:p>
            <a:pPr algn="ctr"/>
            <a:endParaRPr lang="tr-TR" sz="2400" dirty="0">
              <a:solidFill>
                <a:srgbClr val="FF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457183" indent="-457183">
              <a:buBlip>
                <a:blip r:embed="rId3"/>
              </a:buBlip>
            </a:pPr>
            <a:r>
              <a:rPr lang="tr-TR" sz="28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Tüm Sınıfların Akıllı Tahta  Destekli (</a:t>
            </a:r>
            <a:r>
              <a:rPr lang="tr-TR" sz="28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9., 10. , 11., TYT ve AYT</a:t>
            </a:r>
            <a:r>
              <a:rPr lang="tr-TR" sz="28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) Slaytları</a:t>
            </a:r>
          </a:p>
          <a:p>
            <a:pPr marL="457183" indent="-457183">
              <a:buBlip>
                <a:blip r:embed="rId3"/>
              </a:buBlip>
            </a:pPr>
            <a:endParaRPr lang="tr-TR" sz="24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457183" indent="-457183">
              <a:buBlip>
                <a:blip r:embed="rId3"/>
              </a:buBlip>
            </a:pPr>
            <a:r>
              <a:rPr lang="tr-TR" sz="24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Günlük</a:t>
            </a:r>
            <a:r>
              <a:rPr lang="tr-TR" sz="24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Planlar, </a:t>
            </a:r>
            <a:r>
              <a:rPr lang="tr-TR" sz="24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Yazılı Analiz  </a:t>
            </a:r>
            <a:r>
              <a:rPr lang="tr-TR" sz="24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ve </a:t>
            </a:r>
            <a:r>
              <a:rPr lang="tr-TR" sz="24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Performans Çizelgesi</a:t>
            </a:r>
            <a:r>
              <a:rPr lang="tr-TR" sz="24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,</a:t>
            </a:r>
          </a:p>
          <a:p>
            <a:pPr marL="457183" indent="-457183">
              <a:buBlip>
                <a:blip r:embed="rId3"/>
              </a:buBlip>
            </a:pPr>
            <a:endParaRPr lang="tr-TR" sz="24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457183" indent="-457183">
              <a:buBlip>
                <a:blip r:embed="rId3"/>
              </a:buBlip>
            </a:pPr>
            <a:r>
              <a:rPr lang="tr-TR" sz="26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Yazılı Sınavları Tüm Sınıflar ( </a:t>
            </a:r>
            <a:r>
              <a:rPr lang="tr-TR" sz="26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 ve B </a:t>
            </a:r>
            <a:r>
              <a:rPr lang="tr-TR" sz="26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Kitapçıkları)</a:t>
            </a:r>
          </a:p>
          <a:p>
            <a:pPr marL="457183" indent="-457183">
              <a:buBlip>
                <a:blip r:embed="rId3"/>
              </a:buBlip>
            </a:pPr>
            <a:endParaRPr lang="tr-TR" sz="24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457183" indent="-457183">
              <a:buBlip>
                <a:blip r:embed="rId3"/>
              </a:buBlip>
            </a:pPr>
            <a:r>
              <a:rPr lang="tr-TR" sz="2400" b="1" dirty="0">
                <a:solidFill>
                  <a:srgbClr val="9900CC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BEP Raporu</a:t>
            </a:r>
            <a:r>
              <a:rPr lang="tr-TR" sz="24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ve </a:t>
            </a:r>
            <a:r>
              <a:rPr lang="tr-TR" sz="2400" b="1" dirty="0">
                <a:solidFill>
                  <a:srgbClr val="9900CC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BEP Sınavları</a:t>
            </a:r>
            <a:r>
              <a:rPr lang="tr-TR" sz="24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.</a:t>
            </a:r>
          </a:p>
          <a:p>
            <a:endParaRPr lang="tr-TR" sz="24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457183" indent="-457183">
              <a:buBlip>
                <a:blip r:embed="rId3"/>
              </a:buBlip>
            </a:pPr>
            <a:r>
              <a:rPr lang="tr-TR" sz="2400" b="1" dirty="0">
                <a:solidFill>
                  <a:srgbClr val="FF66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Özel Konu Testleri</a:t>
            </a:r>
          </a:p>
          <a:p>
            <a:pPr marL="457183" indent="-457183">
              <a:buBlip>
                <a:blip r:embed="rId3"/>
              </a:buBlip>
            </a:pPr>
            <a:endParaRPr lang="tr-TR" sz="2400" b="1" dirty="0">
              <a:solidFill>
                <a:srgbClr val="FF66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457183" indent="-457183">
              <a:buBlip>
                <a:blip r:embed="rId3"/>
              </a:buBlip>
            </a:pPr>
            <a:r>
              <a:rPr lang="tr-TR" b="1" dirty="0">
                <a:solidFill>
                  <a:schemeClr val="accent1">
                    <a:lumMod val="5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https://www.youtube.com/channel/UCIQzWcN00YbO0h7RJV1BsZw/</a:t>
            </a:r>
            <a:endParaRPr lang="tr-TR" sz="3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457183" indent="-457183">
              <a:buBlip>
                <a:blip r:embed="rId3"/>
              </a:buBlip>
            </a:pPr>
            <a:r>
              <a:rPr lang="tr-TR" sz="3500" b="1" dirty="0">
                <a:solidFill>
                  <a:schemeClr val="accent6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purtas2006@gmail.com   </a:t>
            </a:r>
          </a:p>
          <a:p>
            <a:r>
              <a:rPr lang="tr-TR" sz="4400" b="1" dirty="0">
                <a:solidFill>
                  <a:schemeClr val="accent6">
                    <a:lumMod val="5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         </a:t>
            </a:r>
            <a:r>
              <a:rPr lang="tr-TR" sz="4400" b="1" dirty="0">
                <a:solidFill>
                  <a:schemeClr val="accent5">
                    <a:lumMod val="5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0537 923 15 53</a:t>
            </a:r>
          </a:p>
        </p:txBody>
      </p:sp>
    </p:spTree>
    <p:extLst>
      <p:ext uri="{BB962C8B-B14F-4D97-AF65-F5344CB8AC3E}">
        <p14:creationId xmlns:p14="http://schemas.microsoft.com/office/powerpoint/2010/main" val="63620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AE9B662-5A1B-4199-A5A6-5D6B75993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759" y="158221"/>
            <a:ext cx="5597610" cy="65415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DA50B70C-BBE7-47B2-80AE-6342E0F17796}"/>
              </a:ext>
            </a:extLst>
          </p:cNvPr>
          <p:cNvSpPr/>
          <p:nvPr/>
        </p:nvSpPr>
        <p:spPr>
          <a:xfrm>
            <a:off x="555550" y="2507033"/>
            <a:ext cx="3201459" cy="1846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Bölgede volkan, deprem, tsunami, kasırga görülür ve sıcak tropikal bölgededir.</a:t>
            </a:r>
            <a:endParaRPr lang="tr-TR" sz="1900" b="1" dirty="0">
              <a:solidFill>
                <a:srgbClr val="CC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r>
              <a:rPr lang="tr-TR" sz="1900" b="1" dirty="0">
                <a:solidFill>
                  <a:srgbClr val="CC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Cevap 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endParaRPr lang="tr-TR" sz="1900" b="1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6" name="Picture 2" descr="Pin on Effect, Motion">
            <a:extLst>
              <a:ext uri="{FF2B5EF4-FFF2-40B4-BE49-F238E27FC236}">
                <a16:creationId xmlns:a16="http://schemas.microsoft.com/office/drawing/2014/main" id="{535ED3CB-2AF1-4603-9014-82481A0541C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94" y="2280789"/>
            <a:ext cx="3526257" cy="238547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98699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0" y="1"/>
            <a:ext cx="1871003" cy="384721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Kuraklık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107" y="549900"/>
            <a:ext cx="5326808" cy="126188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Yağışların azalmasıyla </a:t>
            </a:r>
            <a:r>
              <a:rPr lang="tr-TR" sz="1900" b="1" dirty="0">
                <a:solidFill>
                  <a:srgbClr val="C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 dengesindeki bozulmalar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dır. 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Yavaş</a:t>
            </a:r>
            <a:r>
              <a:rPr lang="tr-TR" sz="1900" b="1" dirty="0">
                <a:solidFill>
                  <a:srgbClr val="0099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gelişir, uzun sürer, geniş kapsamlı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dır.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5615947" y="549900"/>
            <a:ext cx="6562627" cy="126188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rgbClr val="CC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Kuraklık sonucu;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Tarımda zarar görür, verim düşer, 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Canlı türü azalır, su kaynakları azalır,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Göçler başlar, kitle ölümleri başlar.</a:t>
            </a:r>
            <a:endParaRPr lang="tr-TR" sz="1900" b="1" dirty="0">
              <a:solidFill>
                <a:srgbClr val="0099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947" y="2180862"/>
            <a:ext cx="6336704" cy="451250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9" y="2180861"/>
            <a:ext cx="5184576" cy="447808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25263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116C9EE3-A900-4416-B59E-4AB220215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87" y="219244"/>
            <a:ext cx="11795115" cy="6434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55687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53278BF5-2038-4468-AB50-5E7E104443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910" y="256829"/>
            <a:ext cx="6318915" cy="6076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20509F69-7CB8-487D-A5F5-0EABC9990B33}"/>
              </a:ext>
            </a:extLst>
          </p:cNvPr>
          <p:cNvSpPr/>
          <p:nvPr/>
        </p:nvSpPr>
        <p:spPr>
          <a:xfrm>
            <a:off x="708279" y="2387286"/>
            <a:ext cx="3094660" cy="1846659"/>
          </a:xfrm>
          <a:prstGeom prst="rect">
            <a:avLst/>
          </a:prstGeom>
          <a:solidFill>
            <a:srgbClr val="CCFF66"/>
          </a:solidFill>
          <a:ln>
            <a:solidFill>
              <a:srgbClr val="669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III numara ve V numara çöl bölgesi olduğundan buradaki kuraklık beklenmeyen bir durum değildir.</a:t>
            </a:r>
          </a:p>
          <a:p>
            <a:r>
              <a:rPr lang="tr-TR" sz="1900" b="1" dirty="0">
                <a:solidFill>
                  <a:srgbClr val="CC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Cevap 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</a:t>
            </a:r>
            <a:endParaRPr lang="tr-TR" sz="1900" b="1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6" name="Picture 2" descr="Pin on Effect, Motion">
            <a:extLst>
              <a:ext uri="{FF2B5EF4-FFF2-40B4-BE49-F238E27FC236}">
                <a16:creationId xmlns:a16="http://schemas.microsoft.com/office/drawing/2014/main" id="{C107BDE7-2F32-42A7-94F0-6D09B7697D6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78" y="2151617"/>
            <a:ext cx="3341433" cy="23355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77764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" y="1"/>
            <a:ext cx="7596554" cy="38472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3. </a:t>
            </a:r>
            <a:r>
              <a:rPr lang="tr-TR" sz="1900" b="1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Jeoloji ve Jeomorfoloji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Kökenli Ekstrem Doğa Olayları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-12518" y="900775"/>
            <a:ext cx="5910237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1815 yılında </a:t>
            </a:r>
            <a:r>
              <a:rPr lang="tr-TR" sz="1900" b="1" dirty="0" err="1">
                <a:solidFill>
                  <a:srgbClr val="C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Tambora</a:t>
            </a:r>
            <a:r>
              <a:rPr lang="tr-TR" sz="1900" b="1" dirty="0">
                <a:solidFill>
                  <a:srgbClr val="C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volkanının patlamasıyla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Avrupa ve K. Amerika da </a:t>
            </a:r>
            <a:r>
              <a:rPr lang="tr-TR" sz="1900" b="1" dirty="0">
                <a:solidFill>
                  <a:schemeClr val="accent4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yaz mevsimi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tr-TR" sz="1900" b="1" dirty="0">
                <a:solidFill>
                  <a:srgbClr val="00B05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soğuk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geçmiştir.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089741" y="900776"/>
            <a:ext cx="6102259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Deniz ısınır, tarım ve yerleşmeler zarar görür, buzullar, mevsimler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etkilenir.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7030A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Filipinler, Endonezya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gibi ülkeler etkilenir.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93939"/>
            <a:ext cx="5952661" cy="450341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9" y="2082335"/>
            <a:ext cx="5812840" cy="451501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74952CBD-DF43-4C88-9B3E-8F418761E49C}"/>
              </a:ext>
            </a:extLst>
          </p:cNvPr>
          <p:cNvSpPr/>
          <p:nvPr/>
        </p:nvSpPr>
        <p:spPr>
          <a:xfrm>
            <a:off x="-12518" y="450388"/>
            <a:ext cx="3308252" cy="384721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Volkanik Patlamalar</a:t>
            </a:r>
            <a:endParaRPr lang="tr-TR" sz="1900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33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8ABC5E55-8DE2-464F-B28A-6472482A6A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160" y="241422"/>
            <a:ext cx="6884820" cy="57101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Dikdörtgen 10">
            <a:extLst>
              <a:ext uri="{FF2B5EF4-FFF2-40B4-BE49-F238E27FC236}">
                <a16:creationId xmlns:a16="http://schemas.microsoft.com/office/drawing/2014/main" id="{1595C611-19F6-45E2-853C-1239D9D40029}"/>
              </a:ext>
            </a:extLst>
          </p:cNvPr>
          <p:cNvSpPr/>
          <p:nvPr/>
        </p:nvSpPr>
        <p:spPr>
          <a:xfrm>
            <a:off x="568336" y="2408326"/>
            <a:ext cx="3103096" cy="1846659"/>
          </a:xfrm>
          <a:prstGeom prst="rect">
            <a:avLst/>
          </a:prstGeom>
          <a:solidFill>
            <a:srgbClr val="CCFF66"/>
          </a:solidFill>
          <a:ln>
            <a:solidFill>
              <a:srgbClr val="669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Erozyon uzun süreli meydana gelen bir doğal afettir.</a:t>
            </a:r>
          </a:p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Dış kuvvetler tarafından oluşur.</a:t>
            </a:r>
            <a:endParaRPr lang="tr-TR" sz="1900" b="1" dirty="0">
              <a:solidFill>
                <a:srgbClr val="CC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r>
              <a:rPr lang="tr-TR" sz="1900" b="1" dirty="0">
                <a:solidFill>
                  <a:srgbClr val="CC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Cevap 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</a:t>
            </a:r>
            <a:endParaRPr lang="tr-TR" sz="1900" b="1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6" name="Picture 2" descr="Pin on Effect, Motion">
            <a:extLst>
              <a:ext uri="{FF2B5EF4-FFF2-40B4-BE49-F238E27FC236}">
                <a16:creationId xmlns:a16="http://schemas.microsoft.com/office/drawing/2014/main" id="{849BD1BF-7D08-49DB-B390-4CA337E001D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87" y="2277438"/>
            <a:ext cx="3409775" cy="22097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82006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" y="0"/>
            <a:ext cx="2025748" cy="384721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Deprem</a:t>
            </a:r>
          </a:p>
        </p:txBody>
      </p:sp>
      <p:sp>
        <p:nvSpPr>
          <p:cNvPr id="5" name="Dikdörtgen 4"/>
          <p:cNvSpPr/>
          <p:nvPr/>
        </p:nvSpPr>
        <p:spPr>
          <a:xfrm>
            <a:off x="0" y="577847"/>
            <a:ext cx="5999990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7030A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Volkan, </a:t>
            </a:r>
            <a:r>
              <a:rPr lang="tr-TR" sz="1900" b="1" dirty="0" err="1">
                <a:solidFill>
                  <a:srgbClr val="7030A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tektonizma</a:t>
            </a:r>
            <a:r>
              <a:rPr lang="tr-TR" sz="1900" b="1" dirty="0">
                <a:solidFill>
                  <a:srgbClr val="7030A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 ve yer göçmesi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etkilidir.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00B05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Pasifik ateş çemberi, Alp-</a:t>
            </a:r>
            <a:r>
              <a:rPr lang="tr-TR" sz="1900" b="1" dirty="0" err="1">
                <a:solidFill>
                  <a:srgbClr val="00B05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Himalaya</a:t>
            </a:r>
            <a:r>
              <a:rPr lang="tr-TR" sz="1900" b="1" dirty="0">
                <a:solidFill>
                  <a:srgbClr val="00B05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kuşağı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tehlikelidir.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9"/>
          <a:stretch/>
        </p:blipFill>
        <p:spPr>
          <a:xfrm>
            <a:off x="143339" y="1750793"/>
            <a:ext cx="5856651" cy="481954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" name="Resim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21" y="2602523"/>
            <a:ext cx="5760640" cy="396781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Dikdörtgen 6"/>
          <p:cNvSpPr/>
          <p:nvPr/>
        </p:nvSpPr>
        <p:spPr>
          <a:xfrm>
            <a:off x="6288022" y="577845"/>
            <a:ext cx="5903978" cy="184665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Sonucunda: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fay hattı, 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sarsıntı, 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 err="1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tsunami</a:t>
            </a: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, 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akarsu yataklarında değişim,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heyelan ve heyelan set gölleri </a:t>
            </a: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oluşur.</a:t>
            </a:r>
          </a:p>
        </p:txBody>
      </p:sp>
    </p:spTree>
    <p:extLst>
      <p:ext uri="{BB962C8B-B14F-4D97-AF65-F5344CB8AC3E}">
        <p14:creationId xmlns:p14="http://schemas.microsoft.com/office/powerpoint/2010/main" val="96866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0" y="0"/>
            <a:ext cx="2250831" cy="384721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 err="1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Tsunami</a:t>
            </a:r>
            <a:endParaRPr lang="tr-TR" sz="1900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" y="548680"/>
            <a:ext cx="6025344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Deprem sonucunda oluşan </a:t>
            </a:r>
            <a:r>
              <a:rPr lang="tr-TR" sz="1900" b="1" dirty="0">
                <a:solidFill>
                  <a:schemeClr val="accent1">
                    <a:lumMod val="7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dev şiddetli  dalgalar</a:t>
            </a: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dır.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İsmini </a:t>
            </a:r>
            <a:r>
              <a:rPr lang="tr-TR" sz="1900" b="1" dirty="0">
                <a:solidFill>
                  <a:srgbClr val="00B05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Japonca</a:t>
            </a: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dan almaktadır.</a:t>
            </a: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9"/>
          <a:stretch/>
        </p:blipFill>
        <p:spPr>
          <a:xfrm>
            <a:off x="168693" y="1800666"/>
            <a:ext cx="5856651" cy="48926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Dikdörtgen 4"/>
          <p:cNvSpPr/>
          <p:nvPr/>
        </p:nvSpPr>
        <p:spPr>
          <a:xfrm>
            <a:off x="6192011" y="554407"/>
            <a:ext cx="5999989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Kıyının yapısı bozulur,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Yerleşmeler, tarım arazileri su ve çamur </a:t>
            </a: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altında kalır.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091" y="1800665"/>
            <a:ext cx="5848571" cy="48927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67160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73FE5F2A-238E-4775-84F9-04F262A63B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22" y="191109"/>
            <a:ext cx="11837319" cy="642070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61639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 2">
            <a:extLst>
              <a:ext uri="{FF2B5EF4-FFF2-40B4-BE49-F238E27FC236}">
                <a16:creationId xmlns:a16="http://schemas.microsoft.com/office/drawing/2014/main" id="{D178ABEE-65B8-47DA-B0B5-6E9CCB316476}"/>
              </a:ext>
            </a:extLst>
          </p:cNvPr>
          <p:cNvGrpSpPr/>
          <p:nvPr/>
        </p:nvGrpSpPr>
        <p:grpSpPr>
          <a:xfrm>
            <a:off x="239349" y="168733"/>
            <a:ext cx="11682399" cy="6428619"/>
            <a:chOff x="179511" y="126550"/>
            <a:chExt cx="8761799" cy="4821464"/>
          </a:xfrm>
        </p:grpSpPr>
        <p:pic>
          <p:nvPicPr>
            <p:cNvPr id="5" name="5 İçerik Yer Tutucusu" descr="Sumatra2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003"/>
            <a:stretch/>
          </p:blipFill>
          <p:spPr>
            <a:xfrm>
              <a:off x="179511" y="126550"/>
              <a:ext cx="8761799" cy="4821464"/>
            </a:xfrm>
            <a:prstGeom prst="rect">
              <a:avLst/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  <p:sp>
          <p:nvSpPr>
            <p:cNvPr id="2" name="Dikdörtgen 1"/>
            <p:cNvSpPr/>
            <p:nvPr/>
          </p:nvSpPr>
          <p:spPr>
            <a:xfrm>
              <a:off x="4427984" y="126550"/>
              <a:ext cx="792088" cy="438581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tr-TR" sz="1600" b="1" dirty="0" err="1">
                  <a:solidFill>
                    <a:srgbClr val="0070C0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Tsunami</a:t>
              </a:r>
              <a:r>
                <a:rPr lang="tr-TR" sz="1600" b="1" dirty="0">
                  <a:solidFill>
                    <a:srgbClr val="0070C0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 öncesi</a:t>
              </a:r>
              <a:endParaRPr lang="tr-TR" sz="1600" dirty="0"/>
            </a:p>
          </p:txBody>
        </p: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B846FFA0-D8DC-4B34-A860-50FF5D31D4B9}"/>
              </a:ext>
            </a:extLst>
          </p:cNvPr>
          <p:cNvGrpSpPr/>
          <p:nvPr/>
        </p:nvGrpSpPr>
        <p:grpSpPr>
          <a:xfrm>
            <a:off x="239349" y="168734"/>
            <a:ext cx="11682399" cy="6428618"/>
            <a:chOff x="179511" y="126550"/>
            <a:chExt cx="8761799" cy="4821464"/>
          </a:xfrm>
        </p:grpSpPr>
        <p:pic>
          <p:nvPicPr>
            <p:cNvPr id="6" name="5 İçerik Yer Tutucusu" descr="Sumatra2.jpg">
              <a:extLst>
                <a:ext uri="{FF2B5EF4-FFF2-40B4-BE49-F238E27FC236}">
                  <a16:creationId xmlns:a16="http://schemas.microsoft.com/office/drawing/2014/main" id="{E10C2A93-BE3F-4476-AE14-EF961F77EE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22"/>
            <a:stretch/>
          </p:blipFill>
          <p:spPr>
            <a:xfrm>
              <a:off x="179511" y="126550"/>
              <a:ext cx="8761799" cy="4821464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7" name="Dikdörtgen 6">
              <a:extLst>
                <a:ext uri="{FF2B5EF4-FFF2-40B4-BE49-F238E27FC236}">
                  <a16:creationId xmlns:a16="http://schemas.microsoft.com/office/drawing/2014/main" id="{8D9C736E-DDD0-4054-86A5-15764B42CAC7}"/>
                </a:ext>
              </a:extLst>
            </p:cNvPr>
            <p:cNvSpPr/>
            <p:nvPr/>
          </p:nvSpPr>
          <p:spPr>
            <a:xfrm>
              <a:off x="4143132" y="4486349"/>
              <a:ext cx="857735" cy="43858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tr-TR" sz="1600" b="1" dirty="0" err="1">
                  <a:solidFill>
                    <a:srgbClr val="0070C0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Tsunami</a:t>
              </a:r>
              <a:r>
                <a:rPr lang="tr-TR" sz="1600" b="1" dirty="0">
                  <a:solidFill>
                    <a:srgbClr val="0070C0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 sonrası</a:t>
              </a:r>
              <a:endParaRPr lang="tr-TR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1542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ert\Desktop\power-point-zemin-egitim-egitimteknolojinet-2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6" t="1359" r="8846" b="26137"/>
          <a:stretch/>
        </p:blipFill>
        <p:spPr bwMode="auto">
          <a:xfrm>
            <a:off x="196948" y="112542"/>
            <a:ext cx="11774657" cy="65836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2" name="Dikdörtgen 1">
            <a:extLst>
              <a:ext uri="{FF2B5EF4-FFF2-40B4-BE49-F238E27FC236}">
                <a16:creationId xmlns:a16="http://schemas.microsoft.com/office/drawing/2014/main" id="{8B2A09D4-7C5D-4F8D-A2B8-79D5C77C5EF5}"/>
              </a:ext>
            </a:extLst>
          </p:cNvPr>
          <p:cNvSpPr/>
          <p:nvPr/>
        </p:nvSpPr>
        <p:spPr>
          <a:xfrm>
            <a:off x="973787" y="660012"/>
            <a:ext cx="1155895" cy="379656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867" b="1" dirty="0">
                <a:solidFill>
                  <a:srgbClr val="FF0000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Ders: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B454709C-3380-410C-B5DF-0C1A161E3291}"/>
              </a:ext>
            </a:extLst>
          </p:cNvPr>
          <p:cNvSpPr/>
          <p:nvPr/>
        </p:nvSpPr>
        <p:spPr>
          <a:xfrm>
            <a:off x="973787" y="1371694"/>
            <a:ext cx="6805647" cy="46307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tr-TR" sz="2200" b="1" dirty="0">
                <a:solidFill>
                  <a:schemeClr val="bg1"/>
                </a:solidFill>
                <a:latin typeface="Ebrima" panose="02000000000000000000" pitchFamily="2" charset="0"/>
                <a:cs typeface="Ebrima" panose="02000000000000000000" pitchFamily="2" charset="0"/>
              </a:rPr>
              <a:t>DOĞANIN EKSTREM OLAYLARI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A8EF71D0-35CE-49F4-8574-9FC7E7492F13}"/>
              </a:ext>
            </a:extLst>
          </p:cNvPr>
          <p:cNvSpPr/>
          <p:nvPr/>
        </p:nvSpPr>
        <p:spPr>
          <a:xfrm>
            <a:off x="973787" y="3546417"/>
            <a:ext cx="10244402" cy="13419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09728" tIns="54864" rIns="109728" bIns="54864" anchor="ctr">
            <a:spAutoFit/>
          </a:bodyPr>
          <a:lstStyle/>
          <a:p>
            <a:pPr algn="just"/>
            <a:r>
              <a:rPr lang="tr-TR" sz="1600" b="1" dirty="0">
                <a:solidFill>
                  <a:srgbClr val="C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12.1.1. Doğa olaylarının ekstrem durumlarını ve etkilerini açıklar. </a:t>
            </a:r>
          </a:p>
          <a:p>
            <a:pPr algn="just"/>
            <a:r>
              <a:rPr lang="tr-TR" sz="1600" b="1" dirty="0">
                <a:solidFill>
                  <a:srgbClr val="C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12.1.2. Doğal sistemlerdeki değişimlerle ilgili geleceğe yönelik çıkarımlarda bulunur. </a:t>
            </a:r>
          </a:p>
          <a:p>
            <a:pPr algn="just"/>
            <a:r>
              <a:rPr lang="tr-TR" sz="1600" b="1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a) Gelecekte, doğal sistemlerdeki değişimlerin canlı yaşamı üzerindeki olası sonuçlarına vurgu yapılır. </a:t>
            </a:r>
          </a:p>
          <a:p>
            <a:pPr algn="just"/>
            <a:r>
              <a:rPr lang="tr-TR" sz="1600" b="1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b) Çölleşme ve çölleşmeye karşı alınması gereken önlemler üzerinde durulur. </a:t>
            </a:r>
          </a:p>
          <a:p>
            <a:pPr algn="just"/>
            <a:r>
              <a:rPr lang="tr-TR" sz="1600" b="1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c) Kyoto Protokolü’ne değinilir. </a:t>
            </a:r>
            <a:endParaRPr lang="tr-TR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3BE0AF09-70F0-4A3E-B3DD-B7F587F85C20}"/>
              </a:ext>
            </a:extLst>
          </p:cNvPr>
          <p:cNvSpPr/>
          <p:nvPr/>
        </p:nvSpPr>
        <p:spPr>
          <a:xfrm>
            <a:off x="8892074" y="660012"/>
            <a:ext cx="2219274" cy="379656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867" b="1" dirty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Coğrafya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DC694A4B-00B3-40B3-8143-F7317CE254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2" r="18051" b="15857"/>
          <a:stretch/>
        </p:blipFill>
        <p:spPr>
          <a:xfrm>
            <a:off x="8892074" y="1037203"/>
            <a:ext cx="2219274" cy="249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91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5" name="click.wav"/>
          </p:stSnd>
        </p:sndAc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/>
          <p:cNvSpPr/>
          <p:nvPr/>
        </p:nvSpPr>
        <p:spPr>
          <a:xfrm>
            <a:off x="0" y="1"/>
            <a:ext cx="3052689" cy="384721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Kütle Hareketleri</a:t>
            </a:r>
            <a:endParaRPr lang="tr-TR" sz="1900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22" name="Resim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2" r="20401"/>
          <a:stretch/>
        </p:blipFill>
        <p:spPr>
          <a:xfrm>
            <a:off x="184790" y="1874158"/>
            <a:ext cx="5371949" cy="4813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4" name="Dikdörtgen 13"/>
          <p:cNvSpPr/>
          <p:nvPr/>
        </p:nvSpPr>
        <p:spPr>
          <a:xfrm>
            <a:off x="1" y="644692"/>
            <a:ext cx="5556738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Yerleşme, canlılar zarar görür, göller oluşur (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Tortum, Sera, Abant</a:t>
            </a: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..).</a:t>
            </a:r>
            <a:r>
              <a:rPr lang="tr-TR" sz="1900" b="1" dirty="0">
                <a:solidFill>
                  <a:schemeClr val="accent1">
                    <a:lumMod val="7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Brezilya, Hindistan, Filipinler, Şili </a:t>
            </a: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gibi…</a:t>
            </a:r>
          </a:p>
        </p:txBody>
      </p:sp>
      <p:pic>
        <p:nvPicPr>
          <p:cNvPr id="15" name="Picture 2" descr="E:\Coğrafya\5.PDF Kitaplar\12\Palme YGS Coğrafya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10"/>
          <a:stretch/>
        </p:blipFill>
        <p:spPr bwMode="auto">
          <a:xfrm>
            <a:off x="5767754" y="1874157"/>
            <a:ext cx="6184897" cy="48130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C68D5373-0DCD-40C3-B555-BFE5BDB48A16}"/>
              </a:ext>
            </a:extLst>
          </p:cNvPr>
          <p:cNvSpPr/>
          <p:nvPr/>
        </p:nvSpPr>
        <p:spPr>
          <a:xfrm>
            <a:off x="5754339" y="644692"/>
            <a:ext cx="6437661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4"/>
              </a:buBlip>
            </a:pPr>
            <a:r>
              <a:rPr lang="tr-TR" sz="1900" b="1" dirty="0" err="1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Klimatik</a:t>
            </a: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, </a:t>
            </a:r>
            <a:r>
              <a:rPr lang="tr-TR" sz="1900" b="1" dirty="0">
                <a:solidFill>
                  <a:srgbClr val="00B05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jeolojik</a:t>
            </a: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ve </a:t>
            </a:r>
            <a:r>
              <a:rPr lang="tr-TR" sz="19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jeomorfolojik</a:t>
            </a: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unsurların tamamı etkili olmaktadır.</a:t>
            </a:r>
          </a:p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Yağış-</a:t>
            </a:r>
            <a:r>
              <a:rPr lang="tr-TR" sz="1900" b="1" dirty="0" err="1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klimatik</a:t>
            </a: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, titreşim-jeoloji, eğim-jeomorfoloji</a:t>
            </a:r>
          </a:p>
        </p:txBody>
      </p:sp>
    </p:spTree>
    <p:extLst>
      <p:ext uri="{BB962C8B-B14F-4D97-AF65-F5344CB8AC3E}">
        <p14:creationId xmlns:p14="http://schemas.microsoft.com/office/powerpoint/2010/main" val="30316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5D1A3E8A-3EF3-4894-AB9B-F2216F4AA9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568" y="211327"/>
            <a:ext cx="7204070" cy="56363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Dikdörtgen 10">
            <a:extLst>
              <a:ext uri="{FF2B5EF4-FFF2-40B4-BE49-F238E27FC236}">
                <a16:creationId xmlns:a16="http://schemas.microsoft.com/office/drawing/2014/main" id="{2A1E7543-A35A-43A3-BBC2-81BE769AD729}"/>
              </a:ext>
            </a:extLst>
          </p:cNvPr>
          <p:cNvSpPr/>
          <p:nvPr/>
        </p:nvSpPr>
        <p:spPr>
          <a:xfrm>
            <a:off x="644177" y="2473760"/>
            <a:ext cx="2725597" cy="1554272"/>
          </a:xfrm>
          <a:prstGeom prst="rect">
            <a:avLst/>
          </a:prstGeom>
          <a:solidFill>
            <a:srgbClr val="CCFF66"/>
          </a:solidFill>
          <a:ln>
            <a:solidFill>
              <a:srgbClr val="669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Buz fırtınaları atmosfer kökenlidir.</a:t>
            </a:r>
          </a:p>
          <a:p>
            <a:pPr marL="380990" indent="-380990">
              <a:buBlip>
                <a:blip r:embed="rId4"/>
              </a:buBlip>
            </a:pPr>
            <a:endParaRPr lang="tr-TR" sz="1900" b="1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r>
              <a:rPr lang="tr-TR" sz="1900" b="1" dirty="0">
                <a:solidFill>
                  <a:srgbClr val="CC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Cevap 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</a:t>
            </a:r>
            <a:endParaRPr lang="tr-TR" sz="1900" b="1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6" name="Picture 2" descr="Pin on Effect, Motion">
            <a:extLst>
              <a:ext uri="{FF2B5EF4-FFF2-40B4-BE49-F238E27FC236}">
                <a16:creationId xmlns:a16="http://schemas.microsoft.com/office/drawing/2014/main" id="{2530B5B0-4ECB-46E4-B0A2-11E713F6E6E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93" y="2205873"/>
            <a:ext cx="3126546" cy="2083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53668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1A1F846-9654-41D3-94CF-815DBB5051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9" y="172428"/>
            <a:ext cx="11391901" cy="65131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66F7DFE6-30D4-4EA3-A10E-1C0DBC4D1A2D}"/>
              </a:ext>
            </a:extLst>
          </p:cNvPr>
          <p:cNvSpPr/>
          <p:nvPr/>
        </p:nvSpPr>
        <p:spPr>
          <a:xfrm>
            <a:off x="2228850" y="1213258"/>
            <a:ext cx="4248150" cy="1938992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r-TR" sz="40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KONU PEKİŞTİRME TESTİ</a:t>
            </a:r>
          </a:p>
        </p:txBody>
      </p:sp>
      <p:pic>
        <p:nvPicPr>
          <p:cNvPr id="11" name="Picture 2" descr="geri sayım GIF - PHONEKY&amp;#39;den İndirin ve Paylaşın">
            <a:extLst>
              <a:ext uri="{FF2B5EF4-FFF2-40B4-BE49-F238E27FC236}">
                <a16:creationId xmlns:a16="http://schemas.microsoft.com/office/drawing/2014/main" id="{169ACEB9-D96A-4A2E-8A30-CF89EA68D26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150" y="266701"/>
            <a:ext cx="1752600" cy="194087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23585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doors dir="vert"/>
        <p:sndAc>
          <p:stSnd>
            <p:snd r:embed="rId2" name="click.wav"/>
          </p:stSnd>
        </p:sndAc>
      </p:transition>
    </mc:Choice>
    <mc:Fallback xmlns="">
      <p:transition spd="med">
        <p:fade/>
        <p:sndAc>
          <p:stSnd>
            <p:snd r:embed="rId5" name="click.wav"/>
          </p:stSnd>
        </p:sndAc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B0768D6A-EA3E-4CC3-A37B-B74C1D1D49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" y="105061"/>
            <a:ext cx="5997119" cy="53906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3971677B-9669-4536-8A62-76CF5153F23D}"/>
              </a:ext>
            </a:extLst>
          </p:cNvPr>
          <p:cNvSpPr/>
          <p:nvPr/>
        </p:nvSpPr>
        <p:spPr>
          <a:xfrm>
            <a:off x="1458686" y="5010538"/>
            <a:ext cx="1350498" cy="4800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FA8CDB5B-D702-43EA-BB9B-900FA114FF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072" y="105060"/>
            <a:ext cx="5866642" cy="46255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5" name="Dikdörtgen 14">
            <a:extLst>
              <a:ext uri="{FF2B5EF4-FFF2-40B4-BE49-F238E27FC236}">
                <a16:creationId xmlns:a16="http://schemas.microsoft.com/office/drawing/2014/main" id="{4C5CF0E3-AEC3-4C70-A64B-401809C3DECF}"/>
              </a:ext>
            </a:extLst>
          </p:cNvPr>
          <p:cNvSpPr/>
          <p:nvPr/>
        </p:nvSpPr>
        <p:spPr>
          <a:xfrm>
            <a:off x="9691396" y="4250566"/>
            <a:ext cx="1350498" cy="4800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</p:spTree>
    <p:extLst>
      <p:ext uri="{BB962C8B-B14F-4D97-AF65-F5344CB8AC3E}">
        <p14:creationId xmlns:p14="http://schemas.microsoft.com/office/powerpoint/2010/main" val="318251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ADC341C-4F46-4F40-B451-E02011F7AF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51" y="161177"/>
            <a:ext cx="5770725" cy="48960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04323DD6-DD3C-4A08-A003-8E33D746EB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173" y="161177"/>
            <a:ext cx="5669676" cy="48960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4" name="Dikdörtgen 13">
            <a:extLst>
              <a:ext uri="{FF2B5EF4-FFF2-40B4-BE49-F238E27FC236}">
                <a16:creationId xmlns:a16="http://schemas.microsoft.com/office/drawing/2014/main" id="{7B0D04D7-5ECB-4582-B1EE-36119AFE7CBE}"/>
              </a:ext>
            </a:extLst>
          </p:cNvPr>
          <p:cNvSpPr/>
          <p:nvPr/>
        </p:nvSpPr>
        <p:spPr>
          <a:xfrm>
            <a:off x="5036749" y="0"/>
            <a:ext cx="1643970" cy="4800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</p:spTree>
    <p:extLst>
      <p:ext uri="{BB962C8B-B14F-4D97-AF65-F5344CB8AC3E}">
        <p14:creationId xmlns:p14="http://schemas.microsoft.com/office/powerpoint/2010/main" val="92299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ikdörtgen 13">
            <a:extLst>
              <a:ext uri="{FF2B5EF4-FFF2-40B4-BE49-F238E27FC236}">
                <a16:creationId xmlns:a16="http://schemas.microsoft.com/office/drawing/2014/main" id="{CCA2C495-2A49-4C9B-AF21-B905C14AFCF6}"/>
              </a:ext>
            </a:extLst>
          </p:cNvPr>
          <p:cNvSpPr/>
          <p:nvPr/>
        </p:nvSpPr>
        <p:spPr>
          <a:xfrm>
            <a:off x="4765882" y="0"/>
            <a:ext cx="1581949" cy="5165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D6C31E27-E43B-4070-A62F-2694510C1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831" y="90618"/>
            <a:ext cx="5732787" cy="57582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3726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ikdörtgen 12">
            <a:extLst>
              <a:ext uri="{FF2B5EF4-FFF2-40B4-BE49-F238E27FC236}">
                <a16:creationId xmlns:a16="http://schemas.microsoft.com/office/drawing/2014/main" id="{F8A5D028-C381-4279-AD23-9812E488E97D}"/>
              </a:ext>
            </a:extLst>
          </p:cNvPr>
          <p:cNvSpPr/>
          <p:nvPr/>
        </p:nvSpPr>
        <p:spPr>
          <a:xfrm>
            <a:off x="4736030" y="20312"/>
            <a:ext cx="1491796" cy="58770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</p:spTree>
    <p:extLst>
      <p:ext uri="{BB962C8B-B14F-4D97-AF65-F5344CB8AC3E}">
        <p14:creationId xmlns:p14="http://schemas.microsoft.com/office/powerpoint/2010/main" val="379773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>
            <a:extLst>
              <a:ext uri="{FF2B5EF4-FFF2-40B4-BE49-F238E27FC236}">
                <a16:creationId xmlns:a16="http://schemas.microsoft.com/office/drawing/2014/main" id="{AAB24CC4-4038-4E30-A071-3D3469D2DA26}"/>
              </a:ext>
            </a:extLst>
          </p:cNvPr>
          <p:cNvSpPr/>
          <p:nvPr/>
        </p:nvSpPr>
        <p:spPr>
          <a:xfrm>
            <a:off x="4765882" y="0"/>
            <a:ext cx="1581949" cy="5165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</p:spTree>
    <p:extLst>
      <p:ext uri="{BB962C8B-B14F-4D97-AF65-F5344CB8AC3E}">
        <p14:creationId xmlns:p14="http://schemas.microsoft.com/office/powerpoint/2010/main" val="404326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ert\Desktop\724529ba99da.original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932723"/>
            <a:ext cx="4320480" cy="29938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Picture 4" descr="C:\Users\Mert\Desktop\tumblr_mh5e6wQmWh1rafcg9o1_12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4077432"/>
            <a:ext cx="4320480" cy="261593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102" name="Picture 6" descr="C:\Users\Mert\Desktop\aaaa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69"/>
          <a:stretch/>
        </p:blipFill>
        <p:spPr bwMode="auto">
          <a:xfrm>
            <a:off x="4655840" y="932723"/>
            <a:ext cx="7392821" cy="576064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9" name="Dikdörtgen 8"/>
          <p:cNvSpPr/>
          <p:nvPr/>
        </p:nvSpPr>
        <p:spPr>
          <a:xfrm>
            <a:off x="0" y="2209"/>
            <a:ext cx="5120640" cy="384721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cs typeface="Ebrima" panose="02000000000000000000" pitchFamily="2" charset="0"/>
              </a:rPr>
              <a:t>DOĞANIN EKSTREM OLAYLARI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F9B4EEC8-7403-47AE-BD4D-AAC0D5DDC780}"/>
              </a:ext>
            </a:extLst>
          </p:cNvPr>
          <p:cNvSpPr/>
          <p:nvPr/>
        </p:nvSpPr>
        <p:spPr>
          <a:xfrm>
            <a:off x="0" y="458744"/>
            <a:ext cx="12192000" cy="3847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6"/>
              </a:buBlip>
            </a:pPr>
            <a:r>
              <a:rPr lang="tr-TR" sz="1900" b="1" dirty="0">
                <a:latin typeface="Ebrima" panose="02000000000000000000" pitchFamily="2" charset="0"/>
                <a:cs typeface="Ebrima" panose="02000000000000000000" pitchFamily="2" charset="0"/>
              </a:rPr>
              <a:t>Doğadaki  olayların en az seviyesine ya da en üst seviyesine çıkmasına </a:t>
            </a: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cs typeface="Ebrima" panose="02000000000000000000" pitchFamily="2" charset="0"/>
              </a:rPr>
              <a:t>ekstrem (uç) </a:t>
            </a:r>
            <a:r>
              <a:rPr lang="tr-TR" sz="1900" b="1" dirty="0">
                <a:latin typeface="Ebrima" panose="02000000000000000000" pitchFamily="2" charset="0"/>
                <a:cs typeface="Ebrima" panose="02000000000000000000" pitchFamily="2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val="13445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7" name="click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0" b="-1"/>
          <a:stretch/>
        </p:blipFill>
        <p:spPr>
          <a:xfrm>
            <a:off x="239350" y="164638"/>
            <a:ext cx="11713301" cy="657762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18679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862" y="1"/>
            <a:ext cx="3366362" cy="38472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1. </a:t>
            </a:r>
            <a:r>
              <a:rPr lang="tr-TR" sz="1900" b="1" dirty="0">
                <a:solidFill>
                  <a:schemeClr val="tx1">
                    <a:lumMod val="8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ASTRONOMİ KÖKENLİ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00"/>
          <a:stretch/>
        </p:blipFill>
        <p:spPr>
          <a:xfrm>
            <a:off x="220332" y="4421171"/>
            <a:ext cx="3791416" cy="227922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79DA9303-6A37-4BAF-B30D-976A97FA5BCC}"/>
              </a:ext>
            </a:extLst>
          </p:cNvPr>
          <p:cNvSpPr/>
          <p:nvPr/>
        </p:nvSpPr>
        <p:spPr>
          <a:xfrm>
            <a:off x="3799001" y="1"/>
            <a:ext cx="2196445" cy="384721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Meteor Düşmesi</a:t>
            </a:r>
            <a:endParaRPr lang="tr-TR" sz="1900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3C60FE1A-F44F-466B-899B-58704DFA9AF0}"/>
              </a:ext>
            </a:extLst>
          </p:cNvPr>
          <p:cNvSpPr/>
          <p:nvPr/>
        </p:nvSpPr>
        <p:spPr>
          <a:xfrm>
            <a:off x="6328530" y="0"/>
            <a:ext cx="5863470" cy="38472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Uzaydaki dev kaya parçalarına </a:t>
            </a: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asteroit</a:t>
            </a:r>
            <a:r>
              <a:rPr lang="tr-TR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denir.</a:t>
            </a:r>
          </a:p>
        </p:txBody>
      </p:sp>
      <p:pic>
        <p:nvPicPr>
          <p:cNvPr id="1026" name="Picture 2" descr="Evrim sürecinde yaşanan kitlesel yok oluşlar | Bilim ve Gelecek">
            <a:extLst>
              <a:ext uri="{FF2B5EF4-FFF2-40B4-BE49-F238E27FC236}">
                <a16:creationId xmlns:a16="http://schemas.microsoft.com/office/drawing/2014/main" id="{E7917137-C70A-4B07-BB9D-866B0A2A2C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77" y="642156"/>
            <a:ext cx="3777070" cy="2129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8" name="Picture 4" descr="Göktaşı nedir, gök taşı düşmesi nasıl olur? Gök taşı mı düştü, hangi ilde,  nerede düştü? - Haberler Milliyet">
            <a:extLst>
              <a:ext uri="{FF2B5EF4-FFF2-40B4-BE49-F238E27FC236}">
                <a16:creationId xmlns:a16="http://schemas.microsoft.com/office/drawing/2014/main" id="{109FC369-C1A2-4A9A-952B-5FD2B9511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095" y="2249495"/>
            <a:ext cx="3820869" cy="23590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30" name="Picture 6" descr="The BIGGEST TSUNAMIS In History 🌊 - YouTube">
            <a:extLst>
              <a:ext uri="{FF2B5EF4-FFF2-40B4-BE49-F238E27FC236}">
                <a16:creationId xmlns:a16="http://schemas.microsoft.com/office/drawing/2014/main" id="{9DAD5544-68DF-460E-BFB6-053760921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831" y="642157"/>
            <a:ext cx="3435492" cy="2129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32" name="Picture 8" descr="Dinozorları yok eden göktaşının Dünya'ya çarptığı gün neler yaşandı? - BBC  News Türkçe">
            <a:extLst>
              <a:ext uri="{FF2B5EF4-FFF2-40B4-BE49-F238E27FC236}">
                <a16:creationId xmlns:a16="http://schemas.microsoft.com/office/drawing/2014/main" id="{F976343D-5C9B-469F-979C-AD1E08383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831" y="4421171"/>
            <a:ext cx="3435492" cy="22792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51255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9" name="click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3345171-C875-443B-9BCA-AE0DCD046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724" y="240637"/>
            <a:ext cx="6909797" cy="6028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2650C311-E84E-47F4-83B9-16052EC06AFA}"/>
              </a:ext>
            </a:extLst>
          </p:cNvPr>
          <p:cNvSpPr/>
          <p:nvPr/>
        </p:nvSpPr>
        <p:spPr>
          <a:xfrm>
            <a:off x="419891" y="2251632"/>
            <a:ext cx="2445857" cy="1846659"/>
          </a:xfrm>
          <a:prstGeom prst="rect">
            <a:avLst/>
          </a:prstGeom>
          <a:solidFill>
            <a:srgbClr val="CCFF99"/>
          </a:solidFill>
          <a:ln>
            <a:solidFill>
              <a:srgbClr val="669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4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Güneşteki patlamalara gök taşları etki etmez.</a:t>
            </a:r>
          </a:p>
          <a:p>
            <a:pPr marL="380990" indent="-380990">
              <a:buBlip>
                <a:blip r:embed="rId4"/>
              </a:buBlip>
            </a:pPr>
            <a:endParaRPr lang="tr-TR" sz="1900" b="1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r>
              <a:rPr lang="tr-TR" sz="1900" b="1" dirty="0">
                <a:solidFill>
                  <a:srgbClr val="CC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Cevap </a:t>
            </a: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endParaRPr lang="tr-TR" sz="1900" b="1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7" name="Picture 2" descr="Pin on Effect, Motion">
            <a:extLst>
              <a:ext uri="{FF2B5EF4-FFF2-40B4-BE49-F238E27FC236}">
                <a16:creationId xmlns:a16="http://schemas.microsoft.com/office/drawing/2014/main" id="{531D572A-C230-4898-B0BB-628100DCD4F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78" y="2060506"/>
            <a:ext cx="2975781" cy="21815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1965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-14107" y="586466"/>
            <a:ext cx="2813578" cy="384721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Ekstrem </a:t>
            </a:r>
            <a:r>
              <a:rPr lang="tr-TR" sz="1900" b="1" dirty="0">
                <a:solidFill>
                  <a:schemeClr val="tx1"/>
                </a:solidFill>
                <a:latin typeface="Ebrima" panose="02000000000000000000" pitchFamily="2" charset="0"/>
              </a:rPr>
              <a:t>Sıcaklıklar</a:t>
            </a:r>
          </a:p>
        </p:txBody>
      </p:sp>
      <p:sp>
        <p:nvSpPr>
          <p:cNvPr id="7" name="Dikdörtgen 6"/>
          <p:cNvSpPr/>
          <p:nvPr/>
        </p:nvSpPr>
        <p:spPr>
          <a:xfrm>
            <a:off x="0" y="1183096"/>
            <a:ext cx="5695177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Dünyada sıra dışı sıcaklıklar </a:t>
            </a:r>
            <a:r>
              <a:rPr lang="tr-TR" sz="1900" b="1" dirty="0">
                <a:solidFill>
                  <a:srgbClr val="009900"/>
                </a:solidFill>
                <a:latin typeface="Ebrima" panose="02000000000000000000" pitchFamily="2" charset="0"/>
              </a:rPr>
              <a:t>(+ 3 ile 5) daha çok orta kuşakta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 yaşanmıştır.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</a:rPr>
              <a:t>Kıtlık, kuraklık, canlı ölümü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yaşanır.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5919166" y="1183096"/>
            <a:ext cx="6288023" cy="9694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Düşük sıcaklıklar </a:t>
            </a:r>
            <a:r>
              <a:rPr lang="tr-TR" sz="1900" b="1" dirty="0">
                <a:solidFill>
                  <a:srgbClr val="FF0000"/>
                </a:solidFill>
                <a:latin typeface="Ebrima" panose="02000000000000000000" pitchFamily="2" charset="0"/>
              </a:rPr>
              <a:t>soğuk hava dalgasına neden 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olmaktadır.</a:t>
            </a:r>
          </a:p>
          <a:p>
            <a:pPr marL="380990" indent="-380990">
              <a:buBlip>
                <a:blip r:embed="rId3"/>
              </a:buBlip>
            </a:pPr>
            <a:r>
              <a:rPr lang="tr-TR" sz="1900" b="1" dirty="0">
                <a:solidFill>
                  <a:srgbClr val="0070C0"/>
                </a:solidFill>
                <a:latin typeface="Ebrima" panose="02000000000000000000" pitchFamily="2" charset="0"/>
              </a:rPr>
              <a:t>Göller donmuş, elektrik tüketimi artmış</a:t>
            </a:r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</a:rPr>
              <a:t>tır.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-14106" y="1"/>
            <a:ext cx="3774964" cy="38472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19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2.METEOROLOJİ KÖKENLİ</a:t>
            </a:r>
            <a:endParaRPr lang="tr-TR" sz="1900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1" t="64000" r="6237"/>
          <a:stretch/>
        </p:blipFill>
        <p:spPr>
          <a:xfrm>
            <a:off x="5897719" y="2550580"/>
            <a:ext cx="6054932" cy="401265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8" t="16238" b="51563"/>
          <a:stretch/>
        </p:blipFill>
        <p:spPr>
          <a:xfrm>
            <a:off x="235730" y="2550580"/>
            <a:ext cx="5491415" cy="401265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00923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6B7A3D67-B794-494C-B6D2-51B69730C9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6" y="225363"/>
            <a:ext cx="11683382" cy="64005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9258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Uçak İzi">
  <a:themeElements>
    <a:clrScheme name="Uçak İzi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Uçak İzi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çak İzi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Uçak İzi</Template>
  <TotalTime>328</TotalTime>
  <Words>664</Words>
  <Application>Microsoft Office PowerPoint</Application>
  <PresentationFormat>Geniş ekran</PresentationFormat>
  <Paragraphs>122</Paragraphs>
  <Slides>37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42" baseType="lpstr">
      <vt:lpstr>Arial</vt:lpstr>
      <vt:lpstr>Calibri</vt:lpstr>
      <vt:lpstr>Century Gothic</vt:lpstr>
      <vt:lpstr>Ebrima</vt:lpstr>
      <vt:lpstr>Uçak İzi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ALİ PURTAŞ</dc:creator>
  <cp:lastModifiedBy>MERTELİF</cp:lastModifiedBy>
  <cp:revision>267</cp:revision>
  <dcterms:created xsi:type="dcterms:W3CDTF">2019-03-27T19:04:21Z</dcterms:created>
  <dcterms:modified xsi:type="dcterms:W3CDTF">2022-08-30T17:39:20Z</dcterms:modified>
</cp:coreProperties>
</file>