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12"/>
  </p:notesMasterIdLst>
  <p:sldIdLst>
    <p:sldId id="256" r:id="rId2"/>
    <p:sldId id="257" r:id="rId3"/>
    <p:sldId id="259" r:id="rId4"/>
    <p:sldId id="260" r:id="rId5"/>
    <p:sldId id="261" r:id="rId6"/>
    <p:sldId id="262" r:id="rId7"/>
    <p:sldId id="263" r:id="rId8"/>
    <p:sldId id="264" r:id="rId9"/>
    <p:sldId id="267" r:id="rId10"/>
    <p:sldId id="266" r:id="rId11"/>
  </p:sldIdLst>
  <p:sldSz cx="12192000" cy="6858000"/>
  <p:notesSz cx="6858000" cy="9144000"/>
  <p:defaultTextStyle>
    <a:defPPr>
      <a:defRPr lang="pt-B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67899" autoAdjust="0"/>
  </p:normalViewPr>
  <p:slideViewPr>
    <p:cSldViewPr snapToGrid="0">
      <p:cViewPr varScale="1">
        <p:scale>
          <a:sx n="74" d="100"/>
          <a:sy n="74" d="100"/>
        </p:scale>
        <p:origin x="336" y="6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notesMaster" Target="notesMasters/notesMaster1.xml"/><Relationship Id="rId2" Type="http://schemas.openxmlformats.org/officeDocument/2006/relationships/slide" Target="slides/slide1.xml"/><Relationship Id="rId16"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theme" Target="theme/theme1.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viewProps" Target="view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ço Reservado para Cabeçalho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pt-BR"/>
          </a:p>
        </p:txBody>
      </p:sp>
      <p:sp>
        <p:nvSpPr>
          <p:cNvPr id="3" name="Espaço Reservado para Data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DEA12B4-B65C-48C2-94B7-467699360C60}" type="datetimeFigureOut">
              <a:rPr lang="pt-BR" smtClean="0"/>
              <a:t>16/03/2023</a:t>
            </a:fld>
            <a:endParaRPr lang="pt-BR"/>
          </a:p>
        </p:txBody>
      </p:sp>
      <p:sp>
        <p:nvSpPr>
          <p:cNvPr id="4" name="Espaço Reservado para Imagem de Slide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pt-BR"/>
          </a:p>
        </p:txBody>
      </p:sp>
      <p:sp>
        <p:nvSpPr>
          <p:cNvPr id="5" name="Espaço Reservado para Anotaçõ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6" name="Espaço Reservado para Rodapé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pt-BR"/>
          </a:p>
        </p:txBody>
      </p:sp>
      <p:sp>
        <p:nvSpPr>
          <p:cNvPr id="7" name="Espaço Reservado para Número de Slide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0FCABC1B-04A3-410C-84F2-D4114D400F9B}" type="slidenum">
              <a:rPr lang="pt-BR" smtClean="0"/>
              <a:t>‹nº›</a:t>
            </a:fld>
            <a:endParaRPr lang="pt-BR"/>
          </a:p>
        </p:txBody>
      </p:sp>
    </p:spTree>
    <p:extLst>
      <p:ext uri="{BB962C8B-B14F-4D97-AF65-F5344CB8AC3E}">
        <p14:creationId xmlns:p14="http://schemas.microsoft.com/office/powerpoint/2010/main" val="413593037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pt-BR" dirty="0"/>
              <a:t>Gravação do </a:t>
            </a:r>
            <a:r>
              <a:rPr lang="pt-BR"/>
              <a:t>primeiro encontro: https://youtu.be/9WRS4W7uYMU</a:t>
            </a:r>
            <a:endParaRPr lang="pt-BR" dirty="0"/>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1</a:t>
            </a:fld>
            <a:endParaRPr lang="pt-BR"/>
          </a:p>
        </p:txBody>
      </p:sp>
    </p:spTree>
    <p:extLst>
      <p:ext uri="{BB962C8B-B14F-4D97-AF65-F5344CB8AC3E}">
        <p14:creationId xmlns:p14="http://schemas.microsoft.com/office/powerpoint/2010/main" val="3940906304"/>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pt-BR" dirty="0"/>
              <a:t>Nesse Linktr.ee meu tem os links para toda a minha vida acadêmico-literária (Galina </a:t>
            </a:r>
            <a:r>
              <a:rPr lang="pt-BR" dirty="0" err="1"/>
              <a:t>Popóvka</a:t>
            </a:r>
            <a:r>
              <a:rPr lang="pt-BR" dirty="0"/>
              <a:t>, Blog com ensaios, artigos, etc., perfil no Academia.edu, em que reúno minhas publicações de artigos, capítulos de livros, monografias, </a:t>
            </a:r>
            <a:r>
              <a:rPr lang="pt-BR" dirty="0" err="1"/>
              <a:t>TCC’s</a:t>
            </a:r>
            <a:r>
              <a:rPr lang="pt-BR" dirty="0"/>
              <a:t>, dissertação, etc., meu Instagram – que em quase todas as publicações coloco citações ou excertos de textos meus e de outros nas legendas –; e a mencionada Pasta Pública com “</a:t>
            </a:r>
            <a:r>
              <a:rPr lang="pt-BR" dirty="0" err="1"/>
              <a:t>tudão</a:t>
            </a:r>
            <a:r>
              <a:rPr lang="pt-BR" dirty="0"/>
              <a:t>” de </a:t>
            </a:r>
            <a:r>
              <a:rPr lang="pt-BR" dirty="0" err="1"/>
              <a:t>PDF’s</a:t>
            </a:r>
            <a:r>
              <a:rPr lang="pt-BR" dirty="0"/>
              <a:t> e </a:t>
            </a:r>
            <a:r>
              <a:rPr lang="pt-BR" dirty="0" err="1"/>
              <a:t>EPUB’s</a:t>
            </a:r>
            <a:r>
              <a:rPr lang="pt-BR" dirty="0"/>
              <a:t>.).</a:t>
            </a:r>
          </a:p>
          <a:p>
            <a:endParaRPr lang="pt-BR" dirty="0"/>
          </a:p>
          <a:p>
            <a:r>
              <a:rPr lang="pt-BR" dirty="0"/>
              <a:t>E o e-mail para contato! Dúvidas, sugestões, críticas... Só enviar!</a:t>
            </a:r>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10</a:t>
            </a:fld>
            <a:endParaRPr lang="pt-BR"/>
          </a:p>
        </p:txBody>
      </p:sp>
    </p:spTree>
    <p:extLst>
      <p:ext uri="{BB962C8B-B14F-4D97-AF65-F5344CB8AC3E}">
        <p14:creationId xmlns:p14="http://schemas.microsoft.com/office/powerpoint/2010/main" val="862364802"/>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pt-BR" dirty="0"/>
              <a:t>Apesar da proposta de separação, como já houve sugestões de textos pelo grupo [fiquem à vontade para mandar mais!] e algumas sugestões no chat tinham sido coincidentemente selecionadas também, os próximos encontros de práticas de leituras não se preocuparão com essa separação (vamos seguindo o que sentirmos melhor).</a:t>
            </a:r>
          </a:p>
          <a:p>
            <a:endParaRPr lang="pt-BR" dirty="0"/>
          </a:p>
          <a:p>
            <a:r>
              <a:rPr lang="pt-BR" dirty="0"/>
              <a:t>E aproveitando que este slide trata das interações, uma </a:t>
            </a:r>
            <a:r>
              <a:rPr lang="pt-BR" dirty="0" err="1"/>
              <a:t>pré</a:t>
            </a:r>
            <a:r>
              <a:rPr lang="pt-BR" dirty="0"/>
              <a:t>-resposta ao Alberto Silva que perguntou sobre a teoria da </a:t>
            </a:r>
            <a:r>
              <a:rPr lang="pt-BR" sz="1200" kern="1200" dirty="0">
                <a:solidFill>
                  <a:schemeClr val="tx1"/>
                </a:solidFill>
                <a:latin typeface="+mn-lt"/>
                <a:ea typeface="+mn-ea"/>
                <a:cs typeface="+mn-cs"/>
              </a:rPr>
              <a:t>recepção do Wolfgang Iser, </a:t>
            </a:r>
            <a:r>
              <a:rPr lang="pt-BR" dirty="0"/>
              <a:t>se eu a abordo/abordaria. Sim, é um dos teóricos da literatura que gosto muito e acompanho a sua visão (até onde estudei do trabalho dele, naturalmente). Bem em resumo, ele é da vertente que o sentido final de um texto é construído pelo leitor, não estando no próprio texto o seu sentido. Para usar um termo que usei na apresentação, a função do texto é “afetar” o leitor. Mas a interpretação final é o que o leitor faz com essa afetação. Como vocês perceberam, toda a minha base é interacionista (na pedagogia, na sociologia, na psicologia, na filosofia, na literatura...). Esse é um dos aspectos em comum que uso para identificar proximidades entre as áreas e fazer a tal da interdisciplinaridade e visualizar “quem conversa com quem”. Eu evitei ficar citando autores durante a apresentação para não poluir o fluxo das ideias (que já eram muitas a serem apresentadas), mas vou aproveitar estas notas que escrevo agora na apresentação para mencioná-los, para quem quiser conhecer com mais detalhes o que cada um fala.</a:t>
            </a:r>
          </a:p>
          <a:p>
            <a:endParaRPr lang="pt-BR" dirty="0"/>
          </a:p>
          <a:p>
            <a:r>
              <a:rPr lang="pt-BR" dirty="0"/>
              <a:t>Uma coisa que mencionei, mas não cheguei a aprofundar durante a apresentação, decorre exatamente dessa visão do Iser de que a leitura “derradeira” é do leitor. Apesar de ela ser do leitor, outro recorte de análise que podemos fazer é o processo de embate que ocorre quando há dois ou mais leitores (discordantes em suas leituras individuais-absolutas). Isso não desloca a interpretação para o texto ou para o autor, ela permanece com os leitores, mas há um processo negocial subsequente (que seria muito mais uma deliberação do que uma interpretação sob esse aspecto). Tenho um ensaio em meu blog abordando isso em que coloco assim:</a:t>
            </a:r>
          </a:p>
          <a:p>
            <a:endParaRPr lang="pt-BR" dirty="0"/>
          </a:p>
          <a:p>
            <a:r>
              <a:rPr lang="pt-BR" i="1" dirty="0"/>
              <a:t>“Os passos do metodólogo são apenas, então: a) indicar [quem] / [faz] / [o quê] ; b) indicar o contexto [tempo] / [lugar] / [recortes e premissas].</a:t>
            </a:r>
          </a:p>
          <a:p>
            <a:r>
              <a:rPr lang="pt-BR" i="1" dirty="0"/>
              <a:t>Isso resume todo o trabalho de um metodólogo, que será tão melhor quanto mais seja capaz de repeti-lo várias vezes e manter as conclusões anteriormente encontradas ativas na mente. Nada mais a dizer, passemos aos exemplos de aplicação nos diversos campos do saber e, ao fim, algumas conclusões mais gerais a que podemos chegar a partir disso.</a:t>
            </a:r>
          </a:p>
          <a:p>
            <a:r>
              <a:rPr lang="pt-BR" b="1" i="1" dirty="0"/>
              <a:t>Literatura: </a:t>
            </a:r>
            <a:r>
              <a:rPr lang="pt-BR" i="1" dirty="0"/>
              <a:t>em linhas gerais, temos um autor (quem) que escreve (faz) palavras (o quê) e um leitor (quem) que lê (faz) palavras (o quê). Antes (passado) de escrever, o autor (quem) escolhe (faz) palavras (o quê). Depois (futuro) de ler, o leitor (quem) escolhe (faz) significados (o quê) para as palavras.</a:t>
            </a:r>
          </a:p>
          <a:p>
            <a:r>
              <a:rPr lang="pt-BR" i="1" dirty="0"/>
              <a:t>A interpretação final, portanto, está a cargo do leitor, que pode interpretar, virtualmente, qualquer coisa. O autor, entretanto, quando escolhe determinadas palavras, determinados personagens, enredos, cenários, busca conduzir o leitor por caminhos que ele gostaria que o leitor caminhasse. O autor, então, mais do que impor leituras, convida o leitor a conhecer determinadas coisas. Ainda assim, o leitor pode ir por lugares não previstos pelo autor, acompanhar e ser acompanhado de outros leitores (compartilhar leituras), e por aí vai.</a:t>
            </a:r>
          </a:p>
          <a:p>
            <a:r>
              <a:rPr lang="pt-BR" i="1" dirty="0"/>
              <a:t>Mais importante do que ler determinada coisa é tomar consciência do próprio processo de leitura, algo que acontece mais intuitivamente nas leituras compartilhadas: dizer como interpreta determinado texto e porquê (quais as associações foram feitas que justifiquem aquela leitura). Quando se lê buscando uma interpretação específica a ser validada por uma autoridade (o próprio autor, um crítico literário, um professor de literatura), a afirmativa ou negativa da validação (está certa ou errada a leitura) encerra o processo reflexivo, encerra o método de leitura, encerra as possibilidades de autoaperfeiçoamento, e o leitor vê-se mutilado na sua experiência de ler. Em algum momento o processo reflexivo pode acabar, mas que seja uma escolha autônoma do leitor e seus pares, e não uma imposição categórica de uma autoridade.</a:t>
            </a:r>
          </a:p>
          <a:p>
            <a:r>
              <a:rPr lang="pt-BR" i="1" dirty="0"/>
              <a:t>Quando há discordância de leituras, pode-se sempre ir buscar nas associações feitas que justificaram cada uma das leituras para ver de onde surgiram, em quais contextos foram aplicadas outras vezes, como podem se readequar e aproximar do contexto atual. No nível individualíssimo, como a interpretação está a cargo do leitor, pode-se tudo. No nível social (leituras compartilhadas), não cabe tanto dizer se algo pode ou não, mas apenas estudar quais são as leituras mais frequentes/recorrentes/prováveis (maior número de leitores tendem a realizar tal leitura) e quais as menos frequentes/recorrentes/prováveis (menor número de leitores tendem a realizar tal leitura). Esse estudo sociológico da leitura das populações também não está isolado do tempo: em determinada época e/ou lugar, uma leitura poderia ser mais frequente; e com o mudar do contexto, outra leitura vem a ser mais frequente.</a:t>
            </a:r>
          </a:p>
          <a:p>
            <a:r>
              <a:rPr lang="pt-BR" i="1" dirty="0"/>
              <a:t>Além disso, não precisamos estar presos ao autor ou leitor. Afinal, o autor (quem) escreve (faz) palavras (o quê), mas as palavras (quem) significam (faz) algo (o quê). Em se desejando, podemos optar por ocultar o autor de nosso olhar e conversar sobre suas repercussões, imaginar o que aquelas palavras em outros contextos poderiam significar e o que poderiam gerar de efeito em outros leitores.” &lt;https://rafaelmuller776.wordpress.com/2022/11/19/</a:t>
            </a:r>
            <a:r>
              <a:rPr lang="pt-BR" i="1" dirty="0" err="1"/>
              <a:t>be</a:t>
            </a:r>
            <a:r>
              <a:rPr lang="pt-BR" i="1" dirty="0"/>
              <a:t>-</a:t>
            </a:r>
            <a:r>
              <a:rPr lang="pt-BR" i="1" dirty="0" err="1"/>
              <a:t>naked</a:t>
            </a:r>
            <a:r>
              <a:rPr lang="pt-BR" i="1" dirty="0"/>
              <a:t>-</a:t>
            </a:r>
            <a:r>
              <a:rPr lang="pt-BR" i="1" dirty="0" err="1"/>
              <a:t>when</a:t>
            </a:r>
            <a:r>
              <a:rPr lang="pt-BR" i="1" dirty="0"/>
              <a:t>-i-</a:t>
            </a:r>
            <a:r>
              <a:rPr lang="pt-BR" i="1" dirty="0" err="1"/>
              <a:t>get</a:t>
            </a:r>
            <a:r>
              <a:rPr lang="pt-BR" i="1" dirty="0"/>
              <a:t>-home-</a:t>
            </a:r>
            <a:r>
              <a:rPr lang="pt-BR" i="1" dirty="0" err="1"/>
              <a:t>versao</a:t>
            </a:r>
            <a:r>
              <a:rPr lang="pt-BR" i="1" dirty="0"/>
              <a:t>-</a:t>
            </a:r>
            <a:r>
              <a:rPr lang="pt-BR" i="1" dirty="0" err="1"/>
              <a:t>academica</a:t>
            </a:r>
            <a:r>
              <a:rPr lang="pt-BR" i="1" dirty="0"/>
              <a:t>/&gt;</a:t>
            </a:r>
          </a:p>
          <a:p>
            <a:endParaRPr lang="pt-BR" dirty="0"/>
          </a:p>
          <a:p>
            <a:endParaRPr lang="pt-BR" dirty="0"/>
          </a:p>
          <a:p>
            <a:endParaRPr lang="pt-BR" dirty="0"/>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2</a:t>
            </a:fld>
            <a:endParaRPr lang="pt-BR"/>
          </a:p>
        </p:txBody>
      </p:sp>
    </p:spTree>
    <p:extLst>
      <p:ext uri="{BB962C8B-B14F-4D97-AF65-F5344CB8AC3E}">
        <p14:creationId xmlns:p14="http://schemas.microsoft.com/office/powerpoint/2010/main" val="3208337360"/>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pt-BR" dirty="0"/>
              <a:t>A concepção de literatura </a:t>
            </a:r>
            <a:r>
              <a:rPr lang="pt-BR" dirty="0" err="1"/>
              <a:t>contra-hegemônica</a:t>
            </a:r>
            <a:r>
              <a:rPr lang="pt-BR" dirty="0"/>
              <a:t> que eu usei, abordando-a como uma forma narrativa e metafórica de descrever o comportamento humano é do </a:t>
            </a:r>
            <a:r>
              <a:rPr lang="pt-BR" dirty="0" err="1"/>
              <a:t>Burrhus</a:t>
            </a:r>
            <a:r>
              <a:rPr lang="pt-BR" dirty="0"/>
              <a:t> Frederic Skinner em “O Comportamento Verbal”. É um autor da psicologia comportamentalista (behaviorismo), mas que estudou também o mundo das línguas (comunicação, literatura, etc.).</a:t>
            </a:r>
          </a:p>
          <a:p>
            <a:endParaRPr lang="pt-BR" dirty="0"/>
          </a:p>
          <a:p>
            <a:r>
              <a:rPr lang="pt-BR" dirty="0"/>
              <a:t>Sobre currículos, dois são os autores que eu usualmente indico: Maurício Tragtenberg (Educação e Burocracia) e Miguel Arroyo (Currículo: território em disputa). Além deles, vários educadores anarquistas vão problematizar também essa questão, ainda que não se debrucem com a mesma ênfase (cada estudioso tem as suas preocupações mais urgentes) sobre o currículo. O </a:t>
            </a:r>
            <a:r>
              <a:rPr lang="pt-BR" dirty="0" err="1"/>
              <a:t>Célestin</a:t>
            </a:r>
            <a:r>
              <a:rPr lang="pt-BR" dirty="0"/>
              <a:t> </a:t>
            </a:r>
            <a:r>
              <a:rPr lang="pt-BR" dirty="0" err="1"/>
              <a:t>Freinet</a:t>
            </a:r>
            <a:r>
              <a:rPr lang="pt-BR" dirty="0"/>
              <a:t> é outro que gosto. Por fim, o Piotr </a:t>
            </a:r>
            <a:r>
              <a:rPr lang="pt-BR" dirty="0" err="1"/>
              <a:t>Kropotkin</a:t>
            </a:r>
            <a:r>
              <a:rPr lang="pt-BR" dirty="0"/>
              <a:t> tem, em “Palavras de um revoltado”, um ensaio breve sobre currículo que eu sempre indico para trabalhar com alunos, principalmente quando da escolha da futura profissão (ensino médio e início da graduação), pela linguagem fácil e pungente: “Aos Jovens” (p.51-72)</a:t>
            </a:r>
          </a:p>
          <a:p>
            <a:endParaRPr lang="pt-BR" dirty="0"/>
          </a:p>
          <a:p>
            <a:r>
              <a:rPr lang="pt-BR" dirty="0"/>
              <a:t>Paradoxos comunicacionais a melhor referência é “Pragmática da comunicação humana”, do </a:t>
            </a:r>
            <a:r>
              <a:rPr lang="pt-BR" dirty="0" err="1"/>
              <a:t>Watzlawick</a:t>
            </a:r>
            <a:r>
              <a:rPr lang="pt-BR" dirty="0"/>
              <a:t>, </a:t>
            </a:r>
            <a:r>
              <a:rPr lang="pt-BR" dirty="0" err="1"/>
              <a:t>Beavin</a:t>
            </a:r>
            <a:r>
              <a:rPr lang="pt-BR" dirty="0"/>
              <a:t> e Jackson.</a:t>
            </a:r>
          </a:p>
          <a:p>
            <a:endParaRPr lang="pt-BR" dirty="0"/>
          </a:p>
          <a:p>
            <a:r>
              <a:rPr lang="pt-BR" dirty="0"/>
              <a:t>Para as hierarquias axiológicas (de valores), junto as ideias de alguns autores: Louis Dumont (antropólogo), que vai tratar de valores englobantes e englobados (a hierarquia de valores como algo inevitável na decisão do sujeito e que pode ser intuída a partir de seu discurso e comportamentos); Emmanuel </a:t>
            </a:r>
            <a:r>
              <a:rPr lang="pt-BR" dirty="0" err="1"/>
              <a:t>Levinas</a:t>
            </a:r>
            <a:r>
              <a:rPr lang="pt-BR" dirty="0"/>
              <a:t> (em Ética e Infinito), que vai tratar daquilo que muito repito de que “a ética vem antes do conhecimento”. O Paul </a:t>
            </a:r>
            <a:r>
              <a:rPr lang="pt-BR" dirty="0" err="1"/>
              <a:t>Feyerabend</a:t>
            </a:r>
            <a:r>
              <a:rPr lang="pt-BR" dirty="0"/>
              <a:t>, em “Contra o Método”, também vai tratar disso, acompanhando as ideias do </a:t>
            </a:r>
            <a:r>
              <a:rPr lang="pt-BR" dirty="0" err="1"/>
              <a:t>Kieerkegaard</a:t>
            </a:r>
            <a:r>
              <a:rPr lang="pt-BR" dirty="0"/>
              <a:t>, mas esses já usam um linguajar um pouco mais denso da epistemologia e filosofia (respectivamente). Outros que costumo usar também (</a:t>
            </a:r>
            <a:r>
              <a:rPr lang="pt-BR" dirty="0" err="1"/>
              <a:t>epistemólogos</a:t>
            </a:r>
            <a:r>
              <a:rPr lang="pt-BR" dirty="0"/>
              <a:t> e filósofos) são: Gregory </a:t>
            </a:r>
            <a:r>
              <a:rPr lang="pt-BR" dirty="0" err="1"/>
              <a:t>Bateson</a:t>
            </a:r>
            <a:r>
              <a:rPr lang="pt-BR" dirty="0"/>
              <a:t>; Edward Carpenter; e o Liev </a:t>
            </a:r>
            <a:r>
              <a:rPr lang="pt-BR" dirty="0" err="1"/>
              <a:t>Tolstoi</a:t>
            </a:r>
            <a:r>
              <a:rPr lang="pt-BR" dirty="0"/>
              <a:t> (sim, é um escritor russo, mas tem muita coisa na filosofia, teologia, etc., também, que poucos conhecem).</a:t>
            </a:r>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3</a:t>
            </a:fld>
            <a:endParaRPr lang="pt-BR"/>
          </a:p>
        </p:txBody>
      </p:sp>
    </p:spTree>
    <p:extLst>
      <p:ext uri="{BB962C8B-B14F-4D97-AF65-F5344CB8AC3E}">
        <p14:creationId xmlns:p14="http://schemas.microsoft.com/office/powerpoint/2010/main" val="2270800795"/>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pt-BR" dirty="0"/>
              <a:t>Este slide compila alguns debates que já foram feitos antes. Como são as áreas que mais estudo (teoria literária, metodologia e filosofia/epistemologia), eu vou indicar textos que considero um ótimo início (fáceis de ler, didáticos, curtos, mas ao mesmo tempo que não pecam em ficar apenas em superficialidades; conseguem fazer uma seleção realmente boa dos aspectos essenciais dos temas).</a:t>
            </a:r>
          </a:p>
          <a:p>
            <a:endParaRPr lang="pt-BR" dirty="0"/>
          </a:p>
          <a:p>
            <a:r>
              <a:rPr lang="pt-BR" dirty="0"/>
              <a:t>Ceticismo: “Ceticismo”, do Plínio Junqueira Smith  &gt;&gt;&gt; e para alguns detalhes adicionais, o próximo livro “O Ceticismo e a possibilidade da Filosofia” (conjunto de artigos).</a:t>
            </a:r>
          </a:p>
          <a:p>
            <a:r>
              <a:rPr lang="pt-BR" dirty="0"/>
              <a:t>Teoria Crítica: “Teoria Crítica”, do Marcos Nobre</a:t>
            </a:r>
          </a:p>
          <a:p>
            <a:endParaRPr lang="pt-BR" dirty="0"/>
          </a:p>
          <a:p>
            <a:r>
              <a:rPr lang="pt-BR" dirty="0"/>
              <a:t>Para quem gosta de “loucura” (aqueles autores que levam determinados paradigmas às últimas consequências, num nível de abstração que dá um nó no nosso cérebro), aí são Wittgenstein (Tractatus Logico-</a:t>
            </a:r>
            <a:r>
              <a:rPr lang="pt-BR" dirty="0" err="1"/>
              <a:t>Philosophicus</a:t>
            </a:r>
            <a:r>
              <a:rPr lang="pt-BR" dirty="0"/>
              <a:t>), Gödel (temos acesso às ideias filosóficas dele através do “Incompletude: a prova e o paradoxo de Kurt Gödel”, de </a:t>
            </a:r>
            <a:r>
              <a:rPr lang="pt-BR" dirty="0" err="1"/>
              <a:t>Rebbeca</a:t>
            </a:r>
            <a:r>
              <a:rPr lang="pt-BR" dirty="0"/>
              <a:t> Goldstein); e Leibniz (temos acesso às ideias filosóficas dele através do “Leibniz e a linguagem”, de Vivianne Castilho Moreira). Como esses dois últimos são mais conhecidos na área de matemática, os textos sobre epistemologia e filosofia da linguagem são menos conhecidos (e sequer traduzidos).</a:t>
            </a:r>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4</a:t>
            </a:fld>
            <a:endParaRPr lang="pt-BR"/>
          </a:p>
        </p:txBody>
      </p:sp>
    </p:spTree>
    <p:extLst>
      <p:ext uri="{BB962C8B-B14F-4D97-AF65-F5344CB8AC3E}">
        <p14:creationId xmlns:p14="http://schemas.microsoft.com/office/powerpoint/2010/main" val="3134057751"/>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pt-BR" dirty="0"/>
              <a:t>Poder simbólico: Pierre Bourdieu</a:t>
            </a:r>
          </a:p>
          <a:p>
            <a:r>
              <a:rPr lang="pt-BR" dirty="0"/>
              <a:t>Espaços de questionamento determinados: Boaventura de Sousa Santos</a:t>
            </a:r>
          </a:p>
          <a:p>
            <a:endParaRPr lang="pt-BR" dirty="0"/>
          </a:p>
          <a:p>
            <a:r>
              <a:rPr lang="pt-BR" dirty="0"/>
              <a:t>Quanto aos princípios anarquistas, são várias as referências também. Um compilado muito bom é feito pelo Felipe Corrêa, do ITHA, no livro “Bandeira Negra” &lt;https://ithanarquista.wordpress.com/2018/10/31/felipe-correa-bandeira-negra-rediscutindo-o-anarquismo-pdf-do-livro/&gt;. Outras referências que se debruçam sobre cada um dos princípios estão nas referências de um artigo de revisão de literatura que fiz sobre Pedagogia Libertária. Lá há uma síntese das principais ideias de vários artigos, então em vez de listar todos aqui, sugiro consultar lá e o trecho que interessarem para saber mais, seguem o fio das referências. &lt;https://revistaseletronicas.pucrs.br/</a:t>
            </a:r>
            <a:r>
              <a:rPr lang="pt-BR" dirty="0" err="1"/>
              <a:t>index.php</a:t>
            </a:r>
            <a:r>
              <a:rPr lang="pt-BR" dirty="0"/>
              <a:t>/</a:t>
            </a:r>
            <a:r>
              <a:rPr lang="pt-BR" dirty="0" err="1"/>
              <a:t>porescrito</a:t>
            </a:r>
            <a:r>
              <a:rPr lang="pt-BR" dirty="0"/>
              <a:t>/</a:t>
            </a:r>
            <a:r>
              <a:rPr lang="pt-BR" dirty="0" err="1"/>
              <a:t>article</a:t>
            </a:r>
            <a:r>
              <a:rPr lang="pt-BR" dirty="0"/>
              <a:t>/</a:t>
            </a:r>
            <a:r>
              <a:rPr lang="pt-BR" dirty="0" err="1"/>
              <a:t>view</a:t>
            </a:r>
            <a:r>
              <a:rPr lang="pt-BR" dirty="0"/>
              <a:t>/36076&gt;.</a:t>
            </a:r>
          </a:p>
          <a:p>
            <a:endParaRPr lang="pt-BR" dirty="0"/>
          </a:p>
          <a:p>
            <a:r>
              <a:rPr lang="pt-BR" dirty="0"/>
              <a:t>O exemplos cotidianos tratados foram análises da pragmática da comunicação (seguindo o estudo do </a:t>
            </a:r>
            <a:r>
              <a:rPr lang="pt-BR" dirty="0" err="1"/>
              <a:t>Watzlawick</a:t>
            </a:r>
            <a:r>
              <a:rPr lang="pt-BR" dirty="0"/>
              <a:t>, </a:t>
            </a:r>
            <a:r>
              <a:rPr lang="pt-BR" dirty="0" err="1"/>
              <a:t>Beavin</a:t>
            </a:r>
            <a:r>
              <a:rPr lang="pt-BR" dirty="0"/>
              <a:t> e Jackson, que já mencionei antes). Pragmática da comunicação, basicamente, é a área que se debruça sobre o efeito comportamental que uma comunicação/discurso gera sobre o sujeito. Em linhas gerais, quando o discurso é paradoxal em seus próprios termos, o efeito comportamental é de sofrimento, uma posição insustentável, posto que é impossível ao sujeito responder adequadamente ao discurso (como é paradoxal, tem regras impossíveis, ou um conjunto de regras contraditórias que para atender a uma, deve desatender a outra e vice-e-versa).</a:t>
            </a:r>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5</a:t>
            </a:fld>
            <a:endParaRPr lang="pt-BR"/>
          </a:p>
        </p:txBody>
      </p:sp>
    </p:spTree>
    <p:extLst>
      <p:ext uri="{BB962C8B-B14F-4D97-AF65-F5344CB8AC3E}">
        <p14:creationId xmlns:p14="http://schemas.microsoft.com/office/powerpoint/2010/main" val="3677560055"/>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pt-BR" dirty="0"/>
              <a:t>A questão da naturalidade vs. culturalidade é encontrado nos estudos comportamentais via de regra sob a alcunha de “histórico de contingências de reforçamento” (o modo de se comportar do sujeito decorre do histórico de interações que teve com o ambiente). Skinner é a principal referência aqui de novo. Um livro mais introdutório baseado nele é o do Martin e Pear (Modificação do Comportamento).</a:t>
            </a:r>
          </a:p>
          <a:p>
            <a:endParaRPr lang="pt-BR" dirty="0"/>
          </a:p>
          <a:p>
            <a:r>
              <a:rPr lang="pt-BR" dirty="0"/>
              <a:t>Do mundo jurídico como ficções e mitos, desenvolvo-o a partir do </a:t>
            </a:r>
            <a:r>
              <a:rPr lang="pt-BR" dirty="0" err="1"/>
              <a:t>Feyerabend</a:t>
            </a:r>
            <a:r>
              <a:rPr lang="pt-BR" dirty="0"/>
              <a:t>, Gödel, Leibniz e autores céticos, já mencionados. Na linguística, o Jakobson (Linguagem e Comunicação) é quem mais me ajuda. Em breve (em abril a previsão) vai ser publicado um artigo meu na revista REDES (Revista Eletrônica Direito e Sociedade) tratando mais detidamente sobre processos decisórios em âmbito jurídico. Algo pode já ser lido antecipado num ensaio que publiquei no Coletivo Protagonismo Sindical: &lt;https://www.protagonismosindical.org/post/an%C3%A1lise-cr%C3%ADtica-da-pr%C3%A1tica-ou-o-poder-dever-do-servidor-p%C3%Bablico&gt;</a:t>
            </a:r>
          </a:p>
          <a:p>
            <a:endParaRPr lang="pt-BR" dirty="0"/>
          </a:p>
          <a:p>
            <a:r>
              <a:rPr lang="pt-BR" dirty="0"/>
              <a:t>Sobre hierarquias e relações de poder, gosto do Ernesto Laclau (ele trabalha a questão das relações de poder não poderem ser desfeitas no nível mais atômico das interações humanas que falamos). O texto dele que me baseio está num compilado junto com a teoria desconstrucionista do Jacques Derrida, que também recomendo para o estudo das estruturas (institucionais, do discurso, etc.). “Desconstrução e Pragmatismo” o texto. No livro há também os contrapontos do Richard </a:t>
            </a:r>
            <a:r>
              <a:rPr lang="pt-BR" dirty="0" err="1"/>
              <a:t>Rorty</a:t>
            </a:r>
            <a:r>
              <a:rPr lang="pt-BR" dirty="0"/>
              <a:t>, que valem ser lidos, mas que eu tenho alguma resistência pela forma que ele opera os seus juízos de valor lá (uma elaboração, no meu ponto de vista, não tão minuciosa como seria esperado de um estudioso). Mas como tive essa resistência nos meus primeiros estudos dos textos dele, não cheguei a estudá-lo mais a fundo para sustentar essa minha impressão com mais firmeza.</a:t>
            </a:r>
          </a:p>
          <a:p>
            <a:endParaRPr lang="pt-BR" dirty="0"/>
          </a:p>
          <a:p>
            <a:r>
              <a:rPr lang="pt-BR" dirty="0"/>
              <a:t>Sobre soberania leitora já mencionamos Iser (e os teóricos de outras áreas que se assemelham a ele na forma de ver a questão da interpretação); e da ética, </a:t>
            </a:r>
            <a:r>
              <a:rPr lang="pt-BR" dirty="0" err="1"/>
              <a:t>Levinas</a:t>
            </a:r>
            <a:r>
              <a:rPr lang="pt-BR" dirty="0"/>
              <a:t> em Ética e Infinito.</a:t>
            </a:r>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6</a:t>
            </a:fld>
            <a:endParaRPr lang="pt-BR"/>
          </a:p>
        </p:txBody>
      </p:sp>
    </p:spTree>
    <p:extLst>
      <p:ext uri="{BB962C8B-B14F-4D97-AF65-F5344CB8AC3E}">
        <p14:creationId xmlns:p14="http://schemas.microsoft.com/office/powerpoint/2010/main" val="4166577224"/>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endParaRPr lang="pt-BR"/>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7</a:t>
            </a:fld>
            <a:endParaRPr lang="pt-BR"/>
          </a:p>
        </p:txBody>
      </p:sp>
    </p:spTree>
    <p:extLst>
      <p:ext uri="{BB962C8B-B14F-4D97-AF65-F5344CB8AC3E}">
        <p14:creationId xmlns:p14="http://schemas.microsoft.com/office/powerpoint/2010/main" val="1307938618"/>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endParaRPr lang="pt-BR"/>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8</a:t>
            </a:fld>
            <a:endParaRPr lang="pt-BR"/>
          </a:p>
        </p:txBody>
      </p:sp>
    </p:spTree>
    <p:extLst>
      <p:ext uri="{BB962C8B-B14F-4D97-AF65-F5344CB8AC3E}">
        <p14:creationId xmlns:p14="http://schemas.microsoft.com/office/powerpoint/2010/main" val="3692475459"/>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Espaço Reservado para Imagem de Slide 1"/>
          <p:cNvSpPr>
            <a:spLocks noGrp="1" noRot="1" noChangeAspect="1"/>
          </p:cNvSpPr>
          <p:nvPr>
            <p:ph type="sldImg"/>
          </p:nvPr>
        </p:nvSpPr>
        <p:spPr/>
      </p:sp>
      <p:sp>
        <p:nvSpPr>
          <p:cNvPr id="3" name="Espaço Reservado para Anotações 2"/>
          <p:cNvSpPr>
            <a:spLocks noGrp="1"/>
          </p:cNvSpPr>
          <p:nvPr>
            <p:ph type="body" idx="1"/>
          </p:nvPr>
        </p:nvSpPr>
        <p:spPr/>
        <p:txBody>
          <a:bodyPr/>
          <a:lstStyle/>
          <a:p>
            <a:r>
              <a:rPr lang="pt-BR" dirty="0"/>
              <a:t>Incluirei também excertos de Diário de um ladrão, do Jean Genet; e a sugestão já recebida de uma participante de lermos as várias traduções de O Pequeno Príncipe no trecho sobre “cativar”. Seguimos abertos para novas sugestões.</a:t>
            </a:r>
          </a:p>
          <a:p>
            <a:endParaRPr lang="pt-BR" dirty="0"/>
          </a:p>
          <a:p>
            <a:r>
              <a:rPr lang="pt-BR" dirty="0"/>
              <a:t>Todos os textos que eu mencionei aqui (teóricos e literários) que eu tenho em versão digital (nem todos eu tenho), estarão disponíveis na minha pasta pública do </a:t>
            </a:r>
            <a:r>
              <a:rPr lang="pt-BR" dirty="0" err="1"/>
              <a:t>MediaFire</a:t>
            </a:r>
            <a:r>
              <a:rPr lang="pt-BR" dirty="0"/>
              <a:t> &lt;https://www.mediafire.com/folder/b37csuu7e27bp/</a:t>
            </a:r>
            <a:r>
              <a:rPr lang="pt-BR" dirty="0" err="1"/>
              <a:t>Public</a:t>
            </a:r>
            <a:r>
              <a:rPr lang="pt-BR" dirty="0"/>
              <a:t>&gt;. Lá tem também outros textos/livros/etc. que precisei compartilhar em outros momentos (outros cursos, grupos de pesquisa, disciplinas, etc.). Como é para ser um acervo de textos que acredito úteis e recomendo, vou sempre adicionando (não retiro nada de lá). Podem ficar à vontade por lá para olhar outras coisas também!</a:t>
            </a:r>
          </a:p>
          <a:p>
            <a:endParaRPr lang="pt-BR" dirty="0"/>
          </a:p>
        </p:txBody>
      </p:sp>
      <p:sp>
        <p:nvSpPr>
          <p:cNvPr id="4" name="Espaço Reservado para Número de Slide 3"/>
          <p:cNvSpPr>
            <a:spLocks noGrp="1"/>
          </p:cNvSpPr>
          <p:nvPr>
            <p:ph type="sldNum" sz="quarter" idx="5"/>
          </p:nvPr>
        </p:nvSpPr>
        <p:spPr/>
        <p:txBody>
          <a:bodyPr/>
          <a:lstStyle/>
          <a:p>
            <a:fld id="{0FCABC1B-04A3-410C-84F2-D4114D400F9B}" type="slidenum">
              <a:rPr lang="pt-BR" smtClean="0"/>
              <a:t>9</a:t>
            </a:fld>
            <a:endParaRPr lang="pt-BR"/>
          </a:p>
        </p:txBody>
      </p:sp>
    </p:spTree>
    <p:extLst>
      <p:ext uri="{BB962C8B-B14F-4D97-AF65-F5344CB8AC3E}">
        <p14:creationId xmlns:p14="http://schemas.microsoft.com/office/powerpoint/2010/main" val="2619041859"/>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Slide de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8157F2A4-4AB2-4C3B-9C09-DC08B22F286B}"/>
              </a:ext>
            </a:extLst>
          </p:cNvPr>
          <p:cNvSpPr>
            <a:spLocks noGrp="1"/>
          </p:cNvSpPr>
          <p:nvPr>
            <p:ph type="ctrTitle"/>
          </p:nvPr>
        </p:nvSpPr>
        <p:spPr>
          <a:xfrm>
            <a:off x="1524000" y="1122363"/>
            <a:ext cx="9144000" cy="2387600"/>
          </a:xfrm>
        </p:spPr>
        <p:txBody>
          <a:bodyPr anchor="b"/>
          <a:lstStyle>
            <a:lvl1pPr algn="ctr">
              <a:defRPr sz="6000"/>
            </a:lvl1pPr>
          </a:lstStyle>
          <a:p>
            <a:r>
              <a:rPr lang="pt-BR"/>
              <a:t>Clique para editar o título Mestre</a:t>
            </a:r>
          </a:p>
        </p:txBody>
      </p:sp>
      <p:sp>
        <p:nvSpPr>
          <p:cNvPr id="3" name="Subtítulo 2">
            <a:extLst>
              <a:ext uri="{FF2B5EF4-FFF2-40B4-BE49-F238E27FC236}">
                <a16:creationId xmlns:a16="http://schemas.microsoft.com/office/drawing/2014/main" id="{3E6A0F4E-BB45-25DB-0924-A8C5355DCE0E}"/>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pt-BR"/>
              <a:t>Clique para editar o estilo do subtítulo Mestre</a:t>
            </a:r>
          </a:p>
        </p:txBody>
      </p:sp>
      <p:sp>
        <p:nvSpPr>
          <p:cNvPr id="4" name="Espaço Reservado para Data 3">
            <a:extLst>
              <a:ext uri="{FF2B5EF4-FFF2-40B4-BE49-F238E27FC236}">
                <a16:creationId xmlns:a16="http://schemas.microsoft.com/office/drawing/2014/main" id="{D0B2FA87-1F76-D5A2-46A1-16CD8FE37501}"/>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5" name="Espaço Reservado para Rodapé 4">
            <a:extLst>
              <a:ext uri="{FF2B5EF4-FFF2-40B4-BE49-F238E27FC236}">
                <a16:creationId xmlns:a16="http://schemas.microsoft.com/office/drawing/2014/main" id="{40195B55-EFD5-8ED2-2B62-71F5E6DBF55D}"/>
              </a:ext>
            </a:extLst>
          </p:cNvPr>
          <p:cNvSpPr>
            <a:spLocks noGrp="1"/>
          </p:cNvSpPr>
          <p:nvPr>
            <p:ph type="ftr" sz="quarter" idx="11"/>
          </p:nvPr>
        </p:nvSpPr>
        <p:spPr/>
        <p:txBody>
          <a:bodyPr/>
          <a:lstStyle/>
          <a:p>
            <a:endParaRPr lang="pt-BR"/>
          </a:p>
        </p:txBody>
      </p:sp>
      <p:sp>
        <p:nvSpPr>
          <p:cNvPr id="6" name="Espaço Reservado para Número de Slide 5">
            <a:extLst>
              <a:ext uri="{FF2B5EF4-FFF2-40B4-BE49-F238E27FC236}">
                <a16:creationId xmlns:a16="http://schemas.microsoft.com/office/drawing/2014/main" id="{C14D24E8-8299-1152-AADC-6435145172A7}"/>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347229628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e Texto Vertical">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66C3F9BD-A3B0-BD2D-9919-99DDAA1B8709}"/>
              </a:ext>
            </a:extLst>
          </p:cNvPr>
          <p:cNvSpPr>
            <a:spLocks noGrp="1"/>
          </p:cNvSpPr>
          <p:nvPr>
            <p:ph type="title"/>
          </p:nvPr>
        </p:nvSpPr>
        <p:spPr/>
        <p:txBody>
          <a:bodyPr/>
          <a:lstStyle/>
          <a:p>
            <a:r>
              <a:rPr lang="pt-BR"/>
              <a:t>Clique para editar o título Mestre</a:t>
            </a:r>
          </a:p>
        </p:txBody>
      </p:sp>
      <p:sp>
        <p:nvSpPr>
          <p:cNvPr id="3" name="Espaço Reservado para Texto Vertical 2">
            <a:extLst>
              <a:ext uri="{FF2B5EF4-FFF2-40B4-BE49-F238E27FC236}">
                <a16:creationId xmlns:a16="http://schemas.microsoft.com/office/drawing/2014/main" id="{F63A09A9-6C52-7440-9A1A-2F924F26CE6F}"/>
              </a:ext>
            </a:extLst>
          </p:cNvPr>
          <p:cNvSpPr>
            <a:spLocks noGrp="1"/>
          </p:cNvSpPr>
          <p:nvPr>
            <p:ph type="body" orient="vert" idx="1"/>
          </p:nvPr>
        </p:nvSpPr>
        <p:spPr/>
        <p:txBody>
          <a:bodyPr vert="eaVert"/>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Data 3">
            <a:extLst>
              <a:ext uri="{FF2B5EF4-FFF2-40B4-BE49-F238E27FC236}">
                <a16:creationId xmlns:a16="http://schemas.microsoft.com/office/drawing/2014/main" id="{0F791ACE-EC1B-FA32-78A2-BF4351B7A4BC}"/>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5" name="Espaço Reservado para Rodapé 4">
            <a:extLst>
              <a:ext uri="{FF2B5EF4-FFF2-40B4-BE49-F238E27FC236}">
                <a16:creationId xmlns:a16="http://schemas.microsoft.com/office/drawing/2014/main" id="{BBF9B14E-F494-1A58-B170-E907BDF68D50}"/>
              </a:ext>
            </a:extLst>
          </p:cNvPr>
          <p:cNvSpPr>
            <a:spLocks noGrp="1"/>
          </p:cNvSpPr>
          <p:nvPr>
            <p:ph type="ftr" sz="quarter" idx="11"/>
          </p:nvPr>
        </p:nvSpPr>
        <p:spPr/>
        <p:txBody>
          <a:bodyPr/>
          <a:lstStyle/>
          <a:p>
            <a:endParaRPr lang="pt-BR"/>
          </a:p>
        </p:txBody>
      </p:sp>
      <p:sp>
        <p:nvSpPr>
          <p:cNvPr id="6" name="Espaço Reservado para Número de Slide 5">
            <a:extLst>
              <a:ext uri="{FF2B5EF4-FFF2-40B4-BE49-F238E27FC236}">
                <a16:creationId xmlns:a16="http://schemas.microsoft.com/office/drawing/2014/main" id="{85281F69-B90A-4D17-C869-F2F6B305B0F4}"/>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353722590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exto e Título Vertical">
    <p:spTree>
      <p:nvGrpSpPr>
        <p:cNvPr id="1" name=""/>
        <p:cNvGrpSpPr/>
        <p:nvPr/>
      </p:nvGrpSpPr>
      <p:grpSpPr>
        <a:xfrm>
          <a:off x="0" y="0"/>
          <a:ext cx="0" cy="0"/>
          <a:chOff x="0" y="0"/>
          <a:chExt cx="0" cy="0"/>
        </a:xfrm>
      </p:grpSpPr>
      <p:sp>
        <p:nvSpPr>
          <p:cNvPr id="2" name="Título Vertical 1">
            <a:extLst>
              <a:ext uri="{FF2B5EF4-FFF2-40B4-BE49-F238E27FC236}">
                <a16:creationId xmlns:a16="http://schemas.microsoft.com/office/drawing/2014/main" id="{E09458AC-4EAC-0AFE-421D-ACB9540DD7D6}"/>
              </a:ext>
            </a:extLst>
          </p:cNvPr>
          <p:cNvSpPr>
            <a:spLocks noGrp="1"/>
          </p:cNvSpPr>
          <p:nvPr>
            <p:ph type="title" orient="vert"/>
          </p:nvPr>
        </p:nvSpPr>
        <p:spPr>
          <a:xfrm>
            <a:off x="8724900" y="365125"/>
            <a:ext cx="2628900" cy="5811838"/>
          </a:xfrm>
        </p:spPr>
        <p:txBody>
          <a:bodyPr vert="eaVert"/>
          <a:lstStyle/>
          <a:p>
            <a:r>
              <a:rPr lang="pt-BR"/>
              <a:t>Clique para editar o título Mestre</a:t>
            </a:r>
          </a:p>
        </p:txBody>
      </p:sp>
      <p:sp>
        <p:nvSpPr>
          <p:cNvPr id="3" name="Espaço Reservado para Texto Vertical 2">
            <a:extLst>
              <a:ext uri="{FF2B5EF4-FFF2-40B4-BE49-F238E27FC236}">
                <a16:creationId xmlns:a16="http://schemas.microsoft.com/office/drawing/2014/main" id="{3F7D0263-5732-9733-0703-FC1BFE5E8623}"/>
              </a:ext>
            </a:extLst>
          </p:cNvPr>
          <p:cNvSpPr>
            <a:spLocks noGrp="1"/>
          </p:cNvSpPr>
          <p:nvPr>
            <p:ph type="body" orient="vert" idx="1"/>
          </p:nvPr>
        </p:nvSpPr>
        <p:spPr>
          <a:xfrm>
            <a:off x="838200" y="365125"/>
            <a:ext cx="7734300" cy="5811838"/>
          </a:xfrm>
        </p:spPr>
        <p:txBody>
          <a:bodyPr vert="eaVert"/>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Data 3">
            <a:extLst>
              <a:ext uri="{FF2B5EF4-FFF2-40B4-BE49-F238E27FC236}">
                <a16:creationId xmlns:a16="http://schemas.microsoft.com/office/drawing/2014/main" id="{61A853AA-58FC-C2EC-3A60-A43FF4B4CCA1}"/>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5" name="Espaço Reservado para Rodapé 4">
            <a:extLst>
              <a:ext uri="{FF2B5EF4-FFF2-40B4-BE49-F238E27FC236}">
                <a16:creationId xmlns:a16="http://schemas.microsoft.com/office/drawing/2014/main" id="{A78A211C-88EC-B9C7-5B1E-4C83269F7460}"/>
              </a:ext>
            </a:extLst>
          </p:cNvPr>
          <p:cNvSpPr>
            <a:spLocks noGrp="1"/>
          </p:cNvSpPr>
          <p:nvPr>
            <p:ph type="ftr" sz="quarter" idx="11"/>
          </p:nvPr>
        </p:nvSpPr>
        <p:spPr/>
        <p:txBody>
          <a:bodyPr/>
          <a:lstStyle/>
          <a:p>
            <a:endParaRPr lang="pt-BR"/>
          </a:p>
        </p:txBody>
      </p:sp>
      <p:sp>
        <p:nvSpPr>
          <p:cNvPr id="6" name="Espaço Reservado para Número de Slide 5">
            <a:extLst>
              <a:ext uri="{FF2B5EF4-FFF2-40B4-BE49-F238E27FC236}">
                <a16:creationId xmlns:a16="http://schemas.microsoft.com/office/drawing/2014/main" id="{6E7279EA-DF1E-633E-D21C-82718228AB45}"/>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3075781431"/>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e Conteúd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052E150-AAB2-7C73-E46E-E7F6021E08C3}"/>
              </a:ext>
            </a:extLst>
          </p:cNvPr>
          <p:cNvSpPr>
            <a:spLocks noGrp="1"/>
          </p:cNvSpPr>
          <p:nvPr>
            <p:ph type="title"/>
          </p:nvPr>
        </p:nvSpPr>
        <p:spPr/>
        <p:txBody>
          <a:bodyPr/>
          <a:lstStyle/>
          <a:p>
            <a:r>
              <a:rPr lang="pt-BR"/>
              <a:t>Clique para editar o título Mestre</a:t>
            </a:r>
          </a:p>
        </p:txBody>
      </p:sp>
      <p:sp>
        <p:nvSpPr>
          <p:cNvPr id="3" name="Espaço Reservado para Conteúdo 2">
            <a:extLst>
              <a:ext uri="{FF2B5EF4-FFF2-40B4-BE49-F238E27FC236}">
                <a16:creationId xmlns:a16="http://schemas.microsoft.com/office/drawing/2014/main" id="{7E93703B-5517-9BE2-9020-1CB2FCA1267F}"/>
              </a:ext>
            </a:extLst>
          </p:cNvPr>
          <p:cNvSpPr>
            <a:spLocks noGrp="1"/>
          </p:cNvSpPr>
          <p:nvPr>
            <p:ph idx="1"/>
          </p:nvPr>
        </p:nvSpPr>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Data 3">
            <a:extLst>
              <a:ext uri="{FF2B5EF4-FFF2-40B4-BE49-F238E27FC236}">
                <a16:creationId xmlns:a16="http://schemas.microsoft.com/office/drawing/2014/main" id="{8F5778D5-3281-0F7F-54F1-5A1BDAE798F4}"/>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5" name="Espaço Reservado para Rodapé 4">
            <a:extLst>
              <a:ext uri="{FF2B5EF4-FFF2-40B4-BE49-F238E27FC236}">
                <a16:creationId xmlns:a16="http://schemas.microsoft.com/office/drawing/2014/main" id="{570FA55A-8D0E-2DFD-E080-1C86C574F0C4}"/>
              </a:ext>
            </a:extLst>
          </p:cNvPr>
          <p:cNvSpPr>
            <a:spLocks noGrp="1"/>
          </p:cNvSpPr>
          <p:nvPr>
            <p:ph type="ftr" sz="quarter" idx="11"/>
          </p:nvPr>
        </p:nvSpPr>
        <p:spPr/>
        <p:txBody>
          <a:bodyPr/>
          <a:lstStyle/>
          <a:p>
            <a:endParaRPr lang="pt-BR"/>
          </a:p>
        </p:txBody>
      </p:sp>
      <p:sp>
        <p:nvSpPr>
          <p:cNvPr id="6" name="Espaço Reservado para Número de Slide 5">
            <a:extLst>
              <a:ext uri="{FF2B5EF4-FFF2-40B4-BE49-F238E27FC236}">
                <a16:creationId xmlns:a16="http://schemas.microsoft.com/office/drawing/2014/main" id="{21BD603A-CA8B-2772-677F-5FF1475F7C28}"/>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243600809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Cabeçalho da Seçã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7EC2D7A1-7633-9B85-460B-9D4FD5BEB2F5}"/>
              </a:ext>
            </a:extLst>
          </p:cNvPr>
          <p:cNvSpPr>
            <a:spLocks noGrp="1"/>
          </p:cNvSpPr>
          <p:nvPr>
            <p:ph type="title"/>
          </p:nvPr>
        </p:nvSpPr>
        <p:spPr>
          <a:xfrm>
            <a:off x="831850" y="1709738"/>
            <a:ext cx="10515600" cy="2852737"/>
          </a:xfrm>
        </p:spPr>
        <p:txBody>
          <a:bodyPr anchor="b"/>
          <a:lstStyle>
            <a:lvl1pPr>
              <a:defRPr sz="6000"/>
            </a:lvl1pPr>
          </a:lstStyle>
          <a:p>
            <a:r>
              <a:rPr lang="pt-BR"/>
              <a:t>Clique para editar o título Mestre</a:t>
            </a:r>
          </a:p>
        </p:txBody>
      </p:sp>
      <p:sp>
        <p:nvSpPr>
          <p:cNvPr id="3" name="Espaço Reservado para Texto 2">
            <a:extLst>
              <a:ext uri="{FF2B5EF4-FFF2-40B4-BE49-F238E27FC236}">
                <a16:creationId xmlns:a16="http://schemas.microsoft.com/office/drawing/2014/main" id="{8BAC5445-3391-D66F-A438-4B19B243001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pt-BR"/>
              <a:t>Clique para editar os estilos de texto Mestres</a:t>
            </a:r>
          </a:p>
        </p:txBody>
      </p:sp>
      <p:sp>
        <p:nvSpPr>
          <p:cNvPr id="4" name="Espaço Reservado para Data 3">
            <a:extLst>
              <a:ext uri="{FF2B5EF4-FFF2-40B4-BE49-F238E27FC236}">
                <a16:creationId xmlns:a16="http://schemas.microsoft.com/office/drawing/2014/main" id="{8474CD80-3680-4D3E-3C33-4420161C9C53}"/>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5" name="Espaço Reservado para Rodapé 4">
            <a:extLst>
              <a:ext uri="{FF2B5EF4-FFF2-40B4-BE49-F238E27FC236}">
                <a16:creationId xmlns:a16="http://schemas.microsoft.com/office/drawing/2014/main" id="{29947B62-8238-9476-6739-C5394901EA74}"/>
              </a:ext>
            </a:extLst>
          </p:cNvPr>
          <p:cNvSpPr>
            <a:spLocks noGrp="1"/>
          </p:cNvSpPr>
          <p:nvPr>
            <p:ph type="ftr" sz="quarter" idx="11"/>
          </p:nvPr>
        </p:nvSpPr>
        <p:spPr/>
        <p:txBody>
          <a:bodyPr/>
          <a:lstStyle/>
          <a:p>
            <a:endParaRPr lang="pt-BR"/>
          </a:p>
        </p:txBody>
      </p:sp>
      <p:sp>
        <p:nvSpPr>
          <p:cNvPr id="6" name="Espaço Reservado para Número de Slide 5">
            <a:extLst>
              <a:ext uri="{FF2B5EF4-FFF2-40B4-BE49-F238E27FC236}">
                <a16:creationId xmlns:a16="http://schemas.microsoft.com/office/drawing/2014/main" id="{180DD4A5-BAEC-10BD-263E-30D3C6BB8A1C}"/>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116107890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as Partes de Conteúd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FF0EECCF-FAE7-A163-B7BA-E8057A242CA7}"/>
              </a:ext>
            </a:extLst>
          </p:cNvPr>
          <p:cNvSpPr>
            <a:spLocks noGrp="1"/>
          </p:cNvSpPr>
          <p:nvPr>
            <p:ph type="title"/>
          </p:nvPr>
        </p:nvSpPr>
        <p:spPr/>
        <p:txBody>
          <a:bodyPr/>
          <a:lstStyle/>
          <a:p>
            <a:r>
              <a:rPr lang="pt-BR"/>
              <a:t>Clique para editar o título Mestre</a:t>
            </a:r>
          </a:p>
        </p:txBody>
      </p:sp>
      <p:sp>
        <p:nvSpPr>
          <p:cNvPr id="3" name="Espaço Reservado para Conteúdo 2">
            <a:extLst>
              <a:ext uri="{FF2B5EF4-FFF2-40B4-BE49-F238E27FC236}">
                <a16:creationId xmlns:a16="http://schemas.microsoft.com/office/drawing/2014/main" id="{60889772-63FB-9711-2898-3632015C60A0}"/>
              </a:ext>
            </a:extLst>
          </p:cNvPr>
          <p:cNvSpPr>
            <a:spLocks noGrp="1"/>
          </p:cNvSpPr>
          <p:nvPr>
            <p:ph sz="half" idx="1"/>
          </p:nvPr>
        </p:nvSpPr>
        <p:spPr>
          <a:xfrm>
            <a:off x="838200" y="1825625"/>
            <a:ext cx="5181600" cy="4351338"/>
          </a:xfr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Conteúdo 3">
            <a:extLst>
              <a:ext uri="{FF2B5EF4-FFF2-40B4-BE49-F238E27FC236}">
                <a16:creationId xmlns:a16="http://schemas.microsoft.com/office/drawing/2014/main" id="{9832AEDF-1F35-FBFA-17E6-8646BD5031A3}"/>
              </a:ext>
            </a:extLst>
          </p:cNvPr>
          <p:cNvSpPr>
            <a:spLocks noGrp="1"/>
          </p:cNvSpPr>
          <p:nvPr>
            <p:ph sz="half" idx="2"/>
          </p:nvPr>
        </p:nvSpPr>
        <p:spPr>
          <a:xfrm>
            <a:off x="6172200" y="1825625"/>
            <a:ext cx="5181600" cy="4351338"/>
          </a:xfr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5" name="Espaço Reservado para Data 4">
            <a:extLst>
              <a:ext uri="{FF2B5EF4-FFF2-40B4-BE49-F238E27FC236}">
                <a16:creationId xmlns:a16="http://schemas.microsoft.com/office/drawing/2014/main" id="{68CC5E58-3B8B-6A7C-A96D-86D2293AF61F}"/>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6" name="Espaço Reservado para Rodapé 5">
            <a:extLst>
              <a:ext uri="{FF2B5EF4-FFF2-40B4-BE49-F238E27FC236}">
                <a16:creationId xmlns:a16="http://schemas.microsoft.com/office/drawing/2014/main" id="{DBEDDD6D-9117-370C-FD9F-82F8E3FAFD6D}"/>
              </a:ext>
            </a:extLst>
          </p:cNvPr>
          <p:cNvSpPr>
            <a:spLocks noGrp="1"/>
          </p:cNvSpPr>
          <p:nvPr>
            <p:ph type="ftr" sz="quarter" idx="11"/>
          </p:nvPr>
        </p:nvSpPr>
        <p:spPr/>
        <p:txBody>
          <a:bodyPr/>
          <a:lstStyle/>
          <a:p>
            <a:endParaRPr lang="pt-BR"/>
          </a:p>
        </p:txBody>
      </p:sp>
      <p:sp>
        <p:nvSpPr>
          <p:cNvPr id="7" name="Espaço Reservado para Número de Slide 6">
            <a:extLst>
              <a:ext uri="{FF2B5EF4-FFF2-40B4-BE49-F238E27FC236}">
                <a16:creationId xmlns:a16="http://schemas.microsoft.com/office/drawing/2014/main" id="{15DADA90-6F27-AF95-7C03-2C30B50B282B}"/>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146373440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çã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8ECE772-E3BF-C6F8-145A-A7447AAAC919}"/>
              </a:ext>
            </a:extLst>
          </p:cNvPr>
          <p:cNvSpPr>
            <a:spLocks noGrp="1"/>
          </p:cNvSpPr>
          <p:nvPr>
            <p:ph type="title"/>
          </p:nvPr>
        </p:nvSpPr>
        <p:spPr>
          <a:xfrm>
            <a:off x="839788" y="365125"/>
            <a:ext cx="10515600" cy="1325563"/>
          </a:xfrm>
        </p:spPr>
        <p:txBody>
          <a:bodyPr/>
          <a:lstStyle/>
          <a:p>
            <a:r>
              <a:rPr lang="pt-BR"/>
              <a:t>Clique para editar o título Mestre</a:t>
            </a:r>
          </a:p>
        </p:txBody>
      </p:sp>
      <p:sp>
        <p:nvSpPr>
          <p:cNvPr id="3" name="Espaço Reservado para Texto 2">
            <a:extLst>
              <a:ext uri="{FF2B5EF4-FFF2-40B4-BE49-F238E27FC236}">
                <a16:creationId xmlns:a16="http://schemas.microsoft.com/office/drawing/2014/main" id="{638217A4-BA76-C7FA-D541-498CDE75BA74}"/>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a:t>Clique para editar os estilos de texto Mestres</a:t>
            </a:r>
          </a:p>
        </p:txBody>
      </p:sp>
      <p:sp>
        <p:nvSpPr>
          <p:cNvPr id="4" name="Espaço Reservado para Conteúdo 3">
            <a:extLst>
              <a:ext uri="{FF2B5EF4-FFF2-40B4-BE49-F238E27FC236}">
                <a16:creationId xmlns:a16="http://schemas.microsoft.com/office/drawing/2014/main" id="{A0E7EC94-DFC3-A6C5-0295-1A9E826E93D6}"/>
              </a:ext>
            </a:extLst>
          </p:cNvPr>
          <p:cNvSpPr>
            <a:spLocks noGrp="1"/>
          </p:cNvSpPr>
          <p:nvPr>
            <p:ph sz="half" idx="2"/>
          </p:nvPr>
        </p:nvSpPr>
        <p:spPr>
          <a:xfrm>
            <a:off x="839788" y="2505075"/>
            <a:ext cx="5157787" cy="3684588"/>
          </a:xfr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5" name="Espaço Reservado para Texto 4">
            <a:extLst>
              <a:ext uri="{FF2B5EF4-FFF2-40B4-BE49-F238E27FC236}">
                <a16:creationId xmlns:a16="http://schemas.microsoft.com/office/drawing/2014/main" id="{79C052E1-D574-299B-9092-1177FC750EE9}"/>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pt-BR"/>
              <a:t>Clique para editar os estilos de texto Mestres</a:t>
            </a:r>
          </a:p>
        </p:txBody>
      </p:sp>
      <p:sp>
        <p:nvSpPr>
          <p:cNvPr id="6" name="Espaço Reservado para Conteúdo 5">
            <a:extLst>
              <a:ext uri="{FF2B5EF4-FFF2-40B4-BE49-F238E27FC236}">
                <a16:creationId xmlns:a16="http://schemas.microsoft.com/office/drawing/2014/main" id="{B187194D-7D0B-9CF4-D5DA-B962679EC488}"/>
              </a:ext>
            </a:extLst>
          </p:cNvPr>
          <p:cNvSpPr>
            <a:spLocks noGrp="1"/>
          </p:cNvSpPr>
          <p:nvPr>
            <p:ph sz="quarter" idx="4"/>
          </p:nvPr>
        </p:nvSpPr>
        <p:spPr>
          <a:xfrm>
            <a:off x="6172200" y="2505075"/>
            <a:ext cx="5183188" cy="3684588"/>
          </a:xfrm>
        </p:spPr>
        <p:txBody>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7" name="Espaço Reservado para Data 6">
            <a:extLst>
              <a:ext uri="{FF2B5EF4-FFF2-40B4-BE49-F238E27FC236}">
                <a16:creationId xmlns:a16="http://schemas.microsoft.com/office/drawing/2014/main" id="{BE16A0B3-5D78-FDCF-8362-2892B04EAC07}"/>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8" name="Espaço Reservado para Rodapé 7">
            <a:extLst>
              <a:ext uri="{FF2B5EF4-FFF2-40B4-BE49-F238E27FC236}">
                <a16:creationId xmlns:a16="http://schemas.microsoft.com/office/drawing/2014/main" id="{3E891BEB-7F17-28E7-4265-6A312CFD889F}"/>
              </a:ext>
            </a:extLst>
          </p:cNvPr>
          <p:cNvSpPr>
            <a:spLocks noGrp="1"/>
          </p:cNvSpPr>
          <p:nvPr>
            <p:ph type="ftr" sz="quarter" idx="11"/>
          </p:nvPr>
        </p:nvSpPr>
        <p:spPr/>
        <p:txBody>
          <a:bodyPr/>
          <a:lstStyle/>
          <a:p>
            <a:endParaRPr lang="pt-BR"/>
          </a:p>
        </p:txBody>
      </p:sp>
      <p:sp>
        <p:nvSpPr>
          <p:cNvPr id="9" name="Espaço Reservado para Número de Slide 8">
            <a:extLst>
              <a:ext uri="{FF2B5EF4-FFF2-40B4-BE49-F238E27FC236}">
                <a16:creationId xmlns:a16="http://schemas.microsoft.com/office/drawing/2014/main" id="{4F03A9A5-D789-98C1-FB54-A681A7254AB1}"/>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2625691526"/>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mente Título">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5215B007-F449-B605-F754-9B692595964D}"/>
              </a:ext>
            </a:extLst>
          </p:cNvPr>
          <p:cNvSpPr>
            <a:spLocks noGrp="1"/>
          </p:cNvSpPr>
          <p:nvPr>
            <p:ph type="title"/>
          </p:nvPr>
        </p:nvSpPr>
        <p:spPr/>
        <p:txBody>
          <a:bodyPr/>
          <a:lstStyle/>
          <a:p>
            <a:r>
              <a:rPr lang="pt-BR"/>
              <a:t>Clique para editar o título Mestre</a:t>
            </a:r>
          </a:p>
        </p:txBody>
      </p:sp>
      <p:sp>
        <p:nvSpPr>
          <p:cNvPr id="3" name="Espaço Reservado para Data 2">
            <a:extLst>
              <a:ext uri="{FF2B5EF4-FFF2-40B4-BE49-F238E27FC236}">
                <a16:creationId xmlns:a16="http://schemas.microsoft.com/office/drawing/2014/main" id="{11C409D2-20B0-F726-0CB4-C6FFDE1FDE54}"/>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4" name="Espaço Reservado para Rodapé 3">
            <a:extLst>
              <a:ext uri="{FF2B5EF4-FFF2-40B4-BE49-F238E27FC236}">
                <a16:creationId xmlns:a16="http://schemas.microsoft.com/office/drawing/2014/main" id="{5F43FB6C-FB55-4CD9-8668-909513DF5F10}"/>
              </a:ext>
            </a:extLst>
          </p:cNvPr>
          <p:cNvSpPr>
            <a:spLocks noGrp="1"/>
          </p:cNvSpPr>
          <p:nvPr>
            <p:ph type="ftr" sz="quarter" idx="11"/>
          </p:nvPr>
        </p:nvSpPr>
        <p:spPr/>
        <p:txBody>
          <a:bodyPr/>
          <a:lstStyle/>
          <a:p>
            <a:endParaRPr lang="pt-BR"/>
          </a:p>
        </p:txBody>
      </p:sp>
      <p:sp>
        <p:nvSpPr>
          <p:cNvPr id="5" name="Espaço Reservado para Número de Slide 4">
            <a:extLst>
              <a:ext uri="{FF2B5EF4-FFF2-40B4-BE49-F238E27FC236}">
                <a16:creationId xmlns:a16="http://schemas.microsoft.com/office/drawing/2014/main" id="{5FB9755C-ED03-C024-EB69-1C14F15D7F98}"/>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380274169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m Branco">
    <p:spTree>
      <p:nvGrpSpPr>
        <p:cNvPr id="1" name=""/>
        <p:cNvGrpSpPr/>
        <p:nvPr/>
      </p:nvGrpSpPr>
      <p:grpSpPr>
        <a:xfrm>
          <a:off x="0" y="0"/>
          <a:ext cx="0" cy="0"/>
          <a:chOff x="0" y="0"/>
          <a:chExt cx="0" cy="0"/>
        </a:xfrm>
      </p:grpSpPr>
      <p:sp>
        <p:nvSpPr>
          <p:cNvPr id="2" name="Espaço Reservado para Data 1">
            <a:extLst>
              <a:ext uri="{FF2B5EF4-FFF2-40B4-BE49-F238E27FC236}">
                <a16:creationId xmlns:a16="http://schemas.microsoft.com/office/drawing/2014/main" id="{A3675133-2863-5282-C9E8-7AE36AF671C1}"/>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3" name="Espaço Reservado para Rodapé 2">
            <a:extLst>
              <a:ext uri="{FF2B5EF4-FFF2-40B4-BE49-F238E27FC236}">
                <a16:creationId xmlns:a16="http://schemas.microsoft.com/office/drawing/2014/main" id="{F568059A-6ED2-A2FC-3341-9ACE51A3019E}"/>
              </a:ext>
            </a:extLst>
          </p:cNvPr>
          <p:cNvSpPr>
            <a:spLocks noGrp="1"/>
          </p:cNvSpPr>
          <p:nvPr>
            <p:ph type="ftr" sz="quarter" idx="11"/>
          </p:nvPr>
        </p:nvSpPr>
        <p:spPr/>
        <p:txBody>
          <a:bodyPr/>
          <a:lstStyle/>
          <a:p>
            <a:endParaRPr lang="pt-BR"/>
          </a:p>
        </p:txBody>
      </p:sp>
      <p:sp>
        <p:nvSpPr>
          <p:cNvPr id="4" name="Espaço Reservado para Número de Slide 3">
            <a:extLst>
              <a:ext uri="{FF2B5EF4-FFF2-40B4-BE49-F238E27FC236}">
                <a16:creationId xmlns:a16="http://schemas.microsoft.com/office/drawing/2014/main" id="{77561300-3D89-0543-AEC3-EF5D0F8F681A}"/>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110733142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údo com Legenda">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47446E0-58AC-8EB8-D229-4A61A39FC9FA}"/>
              </a:ext>
            </a:extLst>
          </p:cNvPr>
          <p:cNvSpPr>
            <a:spLocks noGrp="1"/>
          </p:cNvSpPr>
          <p:nvPr>
            <p:ph type="title"/>
          </p:nvPr>
        </p:nvSpPr>
        <p:spPr>
          <a:xfrm>
            <a:off x="839788" y="457200"/>
            <a:ext cx="3932237" cy="1600200"/>
          </a:xfrm>
        </p:spPr>
        <p:txBody>
          <a:bodyPr anchor="b"/>
          <a:lstStyle>
            <a:lvl1pPr>
              <a:defRPr sz="3200"/>
            </a:lvl1pPr>
          </a:lstStyle>
          <a:p>
            <a:r>
              <a:rPr lang="pt-BR"/>
              <a:t>Clique para editar o título Mestre</a:t>
            </a:r>
          </a:p>
        </p:txBody>
      </p:sp>
      <p:sp>
        <p:nvSpPr>
          <p:cNvPr id="3" name="Espaço Reservado para Conteúdo 2">
            <a:extLst>
              <a:ext uri="{FF2B5EF4-FFF2-40B4-BE49-F238E27FC236}">
                <a16:creationId xmlns:a16="http://schemas.microsoft.com/office/drawing/2014/main" id="{63D2AD44-6AFA-0157-2D9F-4EC021F81CA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Texto 3">
            <a:extLst>
              <a:ext uri="{FF2B5EF4-FFF2-40B4-BE49-F238E27FC236}">
                <a16:creationId xmlns:a16="http://schemas.microsoft.com/office/drawing/2014/main" id="{AF3FEDDA-D2F6-2F11-BF77-0ED25E30DC4B}"/>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a:t>Clique para editar os estilos de texto Mestres</a:t>
            </a:r>
          </a:p>
        </p:txBody>
      </p:sp>
      <p:sp>
        <p:nvSpPr>
          <p:cNvPr id="5" name="Espaço Reservado para Data 4">
            <a:extLst>
              <a:ext uri="{FF2B5EF4-FFF2-40B4-BE49-F238E27FC236}">
                <a16:creationId xmlns:a16="http://schemas.microsoft.com/office/drawing/2014/main" id="{8CA6A299-14AC-2FC3-F457-A9FCDC4EA0FC}"/>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6" name="Espaço Reservado para Rodapé 5">
            <a:extLst>
              <a:ext uri="{FF2B5EF4-FFF2-40B4-BE49-F238E27FC236}">
                <a16:creationId xmlns:a16="http://schemas.microsoft.com/office/drawing/2014/main" id="{08AB5506-A54A-3727-A6A7-2C7ECB20834D}"/>
              </a:ext>
            </a:extLst>
          </p:cNvPr>
          <p:cNvSpPr>
            <a:spLocks noGrp="1"/>
          </p:cNvSpPr>
          <p:nvPr>
            <p:ph type="ftr" sz="quarter" idx="11"/>
          </p:nvPr>
        </p:nvSpPr>
        <p:spPr/>
        <p:txBody>
          <a:bodyPr/>
          <a:lstStyle/>
          <a:p>
            <a:endParaRPr lang="pt-BR"/>
          </a:p>
        </p:txBody>
      </p:sp>
      <p:sp>
        <p:nvSpPr>
          <p:cNvPr id="7" name="Espaço Reservado para Número de Slide 6">
            <a:extLst>
              <a:ext uri="{FF2B5EF4-FFF2-40B4-BE49-F238E27FC236}">
                <a16:creationId xmlns:a16="http://schemas.microsoft.com/office/drawing/2014/main" id="{5E2FB181-6F5B-5195-6586-A3FC34C67DD4}"/>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212326907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m com Legenda">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5027DE6A-91E6-3289-9D4E-4A39EB29C554}"/>
              </a:ext>
            </a:extLst>
          </p:cNvPr>
          <p:cNvSpPr>
            <a:spLocks noGrp="1"/>
          </p:cNvSpPr>
          <p:nvPr>
            <p:ph type="title"/>
          </p:nvPr>
        </p:nvSpPr>
        <p:spPr>
          <a:xfrm>
            <a:off x="839788" y="457200"/>
            <a:ext cx="3932237" cy="1600200"/>
          </a:xfrm>
        </p:spPr>
        <p:txBody>
          <a:bodyPr anchor="b"/>
          <a:lstStyle>
            <a:lvl1pPr>
              <a:defRPr sz="3200"/>
            </a:lvl1pPr>
          </a:lstStyle>
          <a:p>
            <a:r>
              <a:rPr lang="pt-BR"/>
              <a:t>Clique para editar o título Mestre</a:t>
            </a:r>
          </a:p>
        </p:txBody>
      </p:sp>
      <p:sp>
        <p:nvSpPr>
          <p:cNvPr id="3" name="Espaço Reservado para Imagem 2">
            <a:extLst>
              <a:ext uri="{FF2B5EF4-FFF2-40B4-BE49-F238E27FC236}">
                <a16:creationId xmlns:a16="http://schemas.microsoft.com/office/drawing/2014/main" id="{A4D2C5A1-8C6F-A3E7-A211-2D6B3C9056E0}"/>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pt-BR"/>
          </a:p>
        </p:txBody>
      </p:sp>
      <p:sp>
        <p:nvSpPr>
          <p:cNvPr id="4" name="Espaço Reservado para Texto 3">
            <a:extLst>
              <a:ext uri="{FF2B5EF4-FFF2-40B4-BE49-F238E27FC236}">
                <a16:creationId xmlns:a16="http://schemas.microsoft.com/office/drawing/2014/main" id="{FF6238B8-3612-1F56-A99F-0E96B7EFC204}"/>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pt-BR"/>
              <a:t>Clique para editar os estilos de texto Mestres</a:t>
            </a:r>
          </a:p>
        </p:txBody>
      </p:sp>
      <p:sp>
        <p:nvSpPr>
          <p:cNvPr id="5" name="Espaço Reservado para Data 4">
            <a:extLst>
              <a:ext uri="{FF2B5EF4-FFF2-40B4-BE49-F238E27FC236}">
                <a16:creationId xmlns:a16="http://schemas.microsoft.com/office/drawing/2014/main" id="{1A0C46F9-FBFD-9ADA-E3F9-F1CA0A5EDEDA}"/>
              </a:ext>
            </a:extLst>
          </p:cNvPr>
          <p:cNvSpPr>
            <a:spLocks noGrp="1"/>
          </p:cNvSpPr>
          <p:nvPr>
            <p:ph type="dt" sz="half" idx="10"/>
          </p:nvPr>
        </p:nvSpPr>
        <p:spPr/>
        <p:txBody>
          <a:bodyPr/>
          <a:lstStyle/>
          <a:p>
            <a:fld id="{CE77A50A-2C8E-49C7-837C-EA3219BF625E}" type="datetimeFigureOut">
              <a:rPr lang="pt-BR" smtClean="0"/>
              <a:t>16/03/2023</a:t>
            </a:fld>
            <a:endParaRPr lang="pt-BR"/>
          </a:p>
        </p:txBody>
      </p:sp>
      <p:sp>
        <p:nvSpPr>
          <p:cNvPr id="6" name="Espaço Reservado para Rodapé 5">
            <a:extLst>
              <a:ext uri="{FF2B5EF4-FFF2-40B4-BE49-F238E27FC236}">
                <a16:creationId xmlns:a16="http://schemas.microsoft.com/office/drawing/2014/main" id="{4E77203D-8F4F-59C4-4403-01DAA8C4431F}"/>
              </a:ext>
            </a:extLst>
          </p:cNvPr>
          <p:cNvSpPr>
            <a:spLocks noGrp="1"/>
          </p:cNvSpPr>
          <p:nvPr>
            <p:ph type="ftr" sz="quarter" idx="11"/>
          </p:nvPr>
        </p:nvSpPr>
        <p:spPr/>
        <p:txBody>
          <a:bodyPr/>
          <a:lstStyle/>
          <a:p>
            <a:endParaRPr lang="pt-BR"/>
          </a:p>
        </p:txBody>
      </p:sp>
      <p:sp>
        <p:nvSpPr>
          <p:cNvPr id="7" name="Espaço Reservado para Número de Slide 6">
            <a:extLst>
              <a:ext uri="{FF2B5EF4-FFF2-40B4-BE49-F238E27FC236}">
                <a16:creationId xmlns:a16="http://schemas.microsoft.com/office/drawing/2014/main" id="{34731EE4-EBBB-7AA9-529F-D939C9566093}"/>
              </a:ext>
            </a:extLst>
          </p:cNvPr>
          <p:cNvSpPr>
            <a:spLocks noGrp="1"/>
          </p:cNvSpPr>
          <p:nvPr>
            <p:ph type="sldNum" sz="quarter" idx="12"/>
          </p:nvPr>
        </p:nvSpPr>
        <p:spPr/>
        <p:txBody>
          <a:bodyPr/>
          <a:lstStyle/>
          <a:p>
            <a:fld id="{31806555-90DE-4B9D-838F-C321FD66CA8D}" type="slidenum">
              <a:rPr lang="pt-BR" smtClean="0"/>
              <a:t>‹nº›</a:t>
            </a:fld>
            <a:endParaRPr lang="pt-BR"/>
          </a:p>
        </p:txBody>
      </p:sp>
    </p:spTree>
    <p:extLst>
      <p:ext uri="{BB962C8B-B14F-4D97-AF65-F5344CB8AC3E}">
        <p14:creationId xmlns:p14="http://schemas.microsoft.com/office/powerpoint/2010/main" val="3968659599"/>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Espaço Reservado para Título 1">
            <a:extLst>
              <a:ext uri="{FF2B5EF4-FFF2-40B4-BE49-F238E27FC236}">
                <a16:creationId xmlns:a16="http://schemas.microsoft.com/office/drawing/2014/main" id="{DD3E38AE-1100-4681-41C9-C7577DF73E4B}"/>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pt-BR"/>
              <a:t>Clique para editar o título Mestre</a:t>
            </a:r>
          </a:p>
        </p:txBody>
      </p:sp>
      <p:sp>
        <p:nvSpPr>
          <p:cNvPr id="3" name="Espaço Reservado para Texto 2">
            <a:extLst>
              <a:ext uri="{FF2B5EF4-FFF2-40B4-BE49-F238E27FC236}">
                <a16:creationId xmlns:a16="http://schemas.microsoft.com/office/drawing/2014/main" id="{9CB899F0-C28A-FC44-D280-EB417B58184D}"/>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pt-BR"/>
              <a:t>Clique para editar os estilos de texto Mestres</a:t>
            </a:r>
          </a:p>
          <a:p>
            <a:pPr lvl="1"/>
            <a:r>
              <a:rPr lang="pt-BR"/>
              <a:t>Segundo nível</a:t>
            </a:r>
          </a:p>
          <a:p>
            <a:pPr lvl="2"/>
            <a:r>
              <a:rPr lang="pt-BR"/>
              <a:t>Terceiro nível</a:t>
            </a:r>
          </a:p>
          <a:p>
            <a:pPr lvl="3"/>
            <a:r>
              <a:rPr lang="pt-BR"/>
              <a:t>Quarto nível</a:t>
            </a:r>
          </a:p>
          <a:p>
            <a:pPr lvl="4"/>
            <a:r>
              <a:rPr lang="pt-BR"/>
              <a:t>Quinto nível</a:t>
            </a:r>
          </a:p>
        </p:txBody>
      </p:sp>
      <p:sp>
        <p:nvSpPr>
          <p:cNvPr id="4" name="Espaço Reservado para Data 3">
            <a:extLst>
              <a:ext uri="{FF2B5EF4-FFF2-40B4-BE49-F238E27FC236}">
                <a16:creationId xmlns:a16="http://schemas.microsoft.com/office/drawing/2014/main" id="{0ED3C44C-FC0A-CBB7-0301-1EEE89F0C6A3}"/>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E77A50A-2C8E-49C7-837C-EA3219BF625E}" type="datetimeFigureOut">
              <a:rPr lang="pt-BR" smtClean="0"/>
              <a:t>16/03/2023</a:t>
            </a:fld>
            <a:endParaRPr lang="pt-BR"/>
          </a:p>
        </p:txBody>
      </p:sp>
      <p:sp>
        <p:nvSpPr>
          <p:cNvPr id="5" name="Espaço Reservado para Rodapé 4">
            <a:extLst>
              <a:ext uri="{FF2B5EF4-FFF2-40B4-BE49-F238E27FC236}">
                <a16:creationId xmlns:a16="http://schemas.microsoft.com/office/drawing/2014/main" id="{472F9D4F-C839-586E-9195-AD799FF26692}"/>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pt-BR"/>
          </a:p>
        </p:txBody>
      </p:sp>
      <p:sp>
        <p:nvSpPr>
          <p:cNvPr id="6" name="Espaço Reservado para Número de Slide 5">
            <a:extLst>
              <a:ext uri="{FF2B5EF4-FFF2-40B4-BE49-F238E27FC236}">
                <a16:creationId xmlns:a16="http://schemas.microsoft.com/office/drawing/2014/main" id="{16D1D4CF-0FB6-1DD3-ED07-E6EBEA4FBE83}"/>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1806555-90DE-4B9D-838F-C321FD66CA8D}" type="slidenum">
              <a:rPr lang="pt-BR" smtClean="0"/>
              <a:t>‹nº›</a:t>
            </a:fld>
            <a:endParaRPr lang="pt-BR"/>
          </a:p>
        </p:txBody>
      </p:sp>
    </p:spTree>
    <p:extLst>
      <p:ext uri="{BB962C8B-B14F-4D97-AF65-F5344CB8AC3E}">
        <p14:creationId xmlns:p14="http://schemas.microsoft.com/office/powerpoint/2010/main" val="23598455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pt-BR"/>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hyperlink" Target="https://www.instagram.com/rafaelmuller776/" TargetMode="External"/><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hyperlink" Target="https://www.instagram.com/gehislit/" TargetMode="External"/></Relationships>
</file>

<file path=ppt/slides/_rels/slide10.xml.rels><?xml version="1.0" encoding="UTF-8" standalone="yes"?>
<Relationships xmlns="http://schemas.openxmlformats.org/package/2006/relationships"><Relationship Id="rId3" Type="http://schemas.openxmlformats.org/officeDocument/2006/relationships/hyperlink" Target="mailto:rafaelmuller776@gmail.com" TargetMode="External"/><Relationship Id="rId2" Type="http://schemas.openxmlformats.org/officeDocument/2006/relationships/notesSlide" Target="../notesSlides/notesSlide10.xml"/><Relationship Id="rId1" Type="http://schemas.openxmlformats.org/officeDocument/2006/relationships/slideLayout" Target="../slideLayouts/slideLayout3.xml"/><Relationship Id="rId4" Type="http://schemas.openxmlformats.org/officeDocument/2006/relationships/hyperlink" Target="https://linktr.ee/rafaelmuller776" TargetMode="Externa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A026A08-2191-7962-28A1-F7B44A159BC7}"/>
              </a:ext>
            </a:extLst>
          </p:cNvPr>
          <p:cNvSpPr>
            <a:spLocks noGrp="1"/>
          </p:cNvSpPr>
          <p:nvPr>
            <p:ph type="ctrTitle"/>
          </p:nvPr>
        </p:nvSpPr>
        <p:spPr/>
        <p:txBody>
          <a:bodyPr/>
          <a:lstStyle/>
          <a:p>
            <a:r>
              <a:rPr lang="pt-BR"/>
              <a:t>Teoria, história e ensino de literatura às avessas</a:t>
            </a:r>
            <a:endParaRPr lang="pt-BR" dirty="0"/>
          </a:p>
        </p:txBody>
      </p:sp>
      <p:sp>
        <p:nvSpPr>
          <p:cNvPr id="3" name="Subtítulo 2">
            <a:extLst>
              <a:ext uri="{FF2B5EF4-FFF2-40B4-BE49-F238E27FC236}">
                <a16:creationId xmlns:a16="http://schemas.microsoft.com/office/drawing/2014/main" id="{88BE4DA6-689D-B49B-16A9-6CBC569C32F9}"/>
              </a:ext>
            </a:extLst>
          </p:cNvPr>
          <p:cNvSpPr>
            <a:spLocks noGrp="1"/>
          </p:cNvSpPr>
          <p:nvPr>
            <p:ph type="subTitle" idx="1"/>
          </p:nvPr>
        </p:nvSpPr>
        <p:spPr/>
        <p:txBody>
          <a:bodyPr/>
          <a:lstStyle/>
          <a:p>
            <a:r>
              <a:rPr lang="pt-BR"/>
              <a:t>Rafael Sarto Muller @</a:t>
            </a:r>
            <a:r>
              <a:rPr lang="pt-BR">
                <a:hlinkClick r:id="rId3"/>
              </a:rPr>
              <a:t>rafaelmuller776</a:t>
            </a:r>
            <a:endParaRPr lang="pt-BR"/>
          </a:p>
          <a:p>
            <a:r>
              <a:rPr lang="pt-BR"/>
              <a:t>Grupo de Estudos em História e Literatura (GEHISLIT) @</a:t>
            </a:r>
            <a:r>
              <a:rPr lang="pt-BR">
                <a:hlinkClick r:id="rId4"/>
              </a:rPr>
              <a:t>gehislit</a:t>
            </a:r>
            <a:endParaRPr lang="pt-BR"/>
          </a:p>
          <a:p>
            <a:r>
              <a:rPr lang="pt-BR"/>
              <a:t>PUC Minas</a:t>
            </a:r>
            <a:endParaRPr lang="pt-BR" dirty="0"/>
          </a:p>
        </p:txBody>
      </p:sp>
    </p:spTree>
    <p:extLst>
      <p:ext uri="{BB962C8B-B14F-4D97-AF65-F5344CB8AC3E}">
        <p14:creationId xmlns:p14="http://schemas.microsoft.com/office/powerpoint/2010/main" val="701735021"/>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9AAF2F8E-4C76-53AE-EFE2-577EA2422F4A}"/>
              </a:ext>
            </a:extLst>
          </p:cNvPr>
          <p:cNvSpPr>
            <a:spLocks noGrp="1"/>
          </p:cNvSpPr>
          <p:nvPr>
            <p:ph type="title"/>
          </p:nvPr>
        </p:nvSpPr>
        <p:spPr/>
        <p:txBody>
          <a:bodyPr/>
          <a:lstStyle/>
          <a:p>
            <a:r>
              <a:rPr lang="pt-BR" dirty="0"/>
              <a:t>Obrigado!</a:t>
            </a:r>
          </a:p>
        </p:txBody>
      </p:sp>
      <p:sp>
        <p:nvSpPr>
          <p:cNvPr id="3" name="Espaço Reservado para Texto 2">
            <a:extLst>
              <a:ext uri="{FF2B5EF4-FFF2-40B4-BE49-F238E27FC236}">
                <a16:creationId xmlns:a16="http://schemas.microsoft.com/office/drawing/2014/main" id="{E52E9345-70A6-5F31-D5EC-88CECDED421D}"/>
              </a:ext>
            </a:extLst>
          </p:cNvPr>
          <p:cNvSpPr>
            <a:spLocks noGrp="1"/>
          </p:cNvSpPr>
          <p:nvPr>
            <p:ph type="body" idx="1"/>
          </p:nvPr>
        </p:nvSpPr>
        <p:spPr/>
        <p:txBody>
          <a:bodyPr/>
          <a:lstStyle/>
          <a:p>
            <a:r>
              <a:rPr lang="pt-BR" dirty="0">
                <a:hlinkClick r:id="rId3"/>
              </a:rPr>
              <a:t>rafaelmuller776@gmail.com</a:t>
            </a:r>
            <a:endParaRPr lang="pt-BR" dirty="0"/>
          </a:p>
          <a:p>
            <a:r>
              <a:rPr lang="pt-BR" dirty="0">
                <a:hlinkClick r:id="rId4"/>
              </a:rPr>
              <a:t>https://linktr.ee/rafaelmuller776</a:t>
            </a:r>
            <a:r>
              <a:rPr lang="pt-BR" dirty="0"/>
              <a:t> </a:t>
            </a:r>
          </a:p>
        </p:txBody>
      </p:sp>
    </p:spTree>
    <p:extLst>
      <p:ext uri="{BB962C8B-B14F-4D97-AF65-F5344CB8AC3E}">
        <p14:creationId xmlns:p14="http://schemas.microsoft.com/office/powerpoint/2010/main" val="164726392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B1949117-212C-FBC4-99E2-81D36E83EB28}"/>
              </a:ext>
            </a:extLst>
          </p:cNvPr>
          <p:cNvSpPr>
            <a:spLocks noGrp="1"/>
          </p:cNvSpPr>
          <p:nvPr>
            <p:ph type="title"/>
          </p:nvPr>
        </p:nvSpPr>
        <p:spPr/>
        <p:txBody>
          <a:bodyPr/>
          <a:lstStyle/>
          <a:p>
            <a:r>
              <a:rPr lang="pt-BR"/>
              <a:t>Encontros</a:t>
            </a:r>
            <a:endParaRPr lang="pt-BR" dirty="0"/>
          </a:p>
        </p:txBody>
      </p:sp>
      <p:sp>
        <p:nvSpPr>
          <p:cNvPr id="3" name="Espaço Reservado para Conteúdo 2">
            <a:extLst>
              <a:ext uri="{FF2B5EF4-FFF2-40B4-BE49-F238E27FC236}">
                <a16:creationId xmlns:a16="http://schemas.microsoft.com/office/drawing/2014/main" id="{811CE175-89D6-37EC-9E83-5221280CA10D}"/>
              </a:ext>
            </a:extLst>
          </p:cNvPr>
          <p:cNvSpPr>
            <a:spLocks noGrp="1"/>
          </p:cNvSpPr>
          <p:nvPr>
            <p:ph idx="1"/>
          </p:nvPr>
        </p:nvSpPr>
        <p:spPr/>
        <p:txBody>
          <a:bodyPr/>
          <a:lstStyle/>
          <a:p>
            <a:r>
              <a:rPr lang="pt-BR" dirty="0"/>
              <a:t>Ter, 14 mar. 2023, 19h às 21h: </a:t>
            </a:r>
          </a:p>
          <a:p>
            <a:pPr lvl="1"/>
            <a:r>
              <a:rPr lang="pt-BR" dirty="0"/>
              <a:t>debate teórico</a:t>
            </a:r>
          </a:p>
          <a:p>
            <a:r>
              <a:rPr lang="pt-BR" dirty="0"/>
              <a:t>Ter, 21 mar. 2023, 19h às 21h: </a:t>
            </a:r>
          </a:p>
          <a:p>
            <a:pPr lvl="1"/>
            <a:r>
              <a:rPr lang="pt-BR" dirty="0"/>
              <a:t>prática de leitura (textos selecionados pelo ministrante)</a:t>
            </a:r>
          </a:p>
          <a:p>
            <a:r>
              <a:rPr lang="pt-BR" dirty="0"/>
              <a:t>Ter, 28 mar. 2023, 19h às 21h: </a:t>
            </a:r>
          </a:p>
          <a:p>
            <a:pPr lvl="1"/>
            <a:r>
              <a:rPr lang="pt-BR" dirty="0"/>
              <a:t>prática de leitura (textos selecionados pelo grupo)</a:t>
            </a:r>
          </a:p>
          <a:p>
            <a:pPr lvl="1"/>
            <a:endParaRPr lang="pt-BR" dirty="0"/>
          </a:p>
          <a:p>
            <a:r>
              <a:rPr lang="pt-BR" dirty="0"/>
              <a:t>Recomendações para interações </a:t>
            </a:r>
          </a:p>
          <a:p>
            <a:pPr lvl="1"/>
            <a:r>
              <a:rPr lang="pt-BR" dirty="0"/>
              <a:t>a depender do número de participantes</a:t>
            </a:r>
          </a:p>
        </p:txBody>
      </p:sp>
    </p:spTree>
    <p:extLst>
      <p:ext uri="{BB962C8B-B14F-4D97-AF65-F5344CB8AC3E}">
        <p14:creationId xmlns:p14="http://schemas.microsoft.com/office/powerpoint/2010/main" val="188703327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25DB11C8-2657-95C5-9C79-1028AA4B340B}"/>
              </a:ext>
            </a:extLst>
          </p:cNvPr>
          <p:cNvSpPr>
            <a:spLocks noGrp="1"/>
          </p:cNvSpPr>
          <p:nvPr>
            <p:ph type="title"/>
          </p:nvPr>
        </p:nvSpPr>
        <p:spPr/>
        <p:txBody>
          <a:bodyPr/>
          <a:lstStyle/>
          <a:p>
            <a:r>
              <a:rPr lang="pt-BR" dirty="0"/>
              <a:t>[Ensino de] Literatura</a:t>
            </a:r>
          </a:p>
        </p:txBody>
      </p:sp>
      <p:sp>
        <p:nvSpPr>
          <p:cNvPr id="3" name="Espaço Reservado para Conteúdo 2">
            <a:extLst>
              <a:ext uri="{FF2B5EF4-FFF2-40B4-BE49-F238E27FC236}">
                <a16:creationId xmlns:a16="http://schemas.microsoft.com/office/drawing/2014/main" id="{36234BB0-8F95-4D96-D06E-DBD47430FB15}"/>
              </a:ext>
            </a:extLst>
          </p:cNvPr>
          <p:cNvSpPr>
            <a:spLocks noGrp="1"/>
          </p:cNvSpPr>
          <p:nvPr>
            <p:ph idx="1"/>
          </p:nvPr>
        </p:nvSpPr>
        <p:spPr/>
        <p:txBody>
          <a:bodyPr/>
          <a:lstStyle/>
          <a:p>
            <a:r>
              <a:rPr lang="pt-BR" dirty="0"/>
              <a:t>Tese do minicurso: “tudo, menos literatura”</a:t>
            </a:r>
          </a:p>
          <a:p>
            <a:r>
              <a:rPr lang="pt-BR" dirty="0"/>
              <a:t>Concepção hegemônica de literatura e suas categorias</a:t>
            </a:r>
          </a:p>
          <a:p>
            <a:r>
              <a:rPr lang="pt-BR" dirty="0"/>
              <a:t>Currículo de literatura: para quem?</a:t>
            </a:r>
          </a:p>
          <a:p>
            <a:r>
              <a:rPr lang="pt-BR" dirty="0"/>
              <a:t>Paradoxo comunicacional e hierarquia axiológica*</a:t>
            </a:r>
          </a:p>
          <a:p>
            <a:endParaRPr lang="pt-BR" dirty="0"/>
          </a:p>
          <a:p>
            <a:pPr marL="0" indent="0" algn="r">
              <a:buNone/>
            </a:pPr>
            <a:r>
              <a:rPr lang="pt-BR" i="1" dirty="0"/>
              <a:t>*às avessas</a:t>
            </a:r>
          </a:p>
        </p:txBody>
      </p:sp>
    </p:spTree>
    <p:extLst>
      <p:ext uri="{BB962C8B-B14F-4D97-AF65-F5344CB8AC3E}">
        <p14:creationId xmlns:p14="http://schemas.microsoft.com/office/powerpoint/2010/main" val="213859020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1EEBB6E8-C70D-1031-3C8E-7CB6CEA444AB}"/>
              </a:ext>
            </a:extLst>
          </p:cNvPr>
          <p:cNvSpPr>
            <a:spLocks noGrp="1"/>
          </p:cNvSpPr>
          <p:nvPr>
            <p:ph type="title"/>
          </p:nvPr>
        </p:nvSpPr>
        <p:spPr/>
        <p:txBody>
          <a:bodyPr/>
          <a:lstStyle/>
          <a:p>
            <a:r>
              <a:rPr lang="pt-BR" dirty="0"/>
              <a:t>Teoria (epistemologia)</a:t>
            </a:r>
          </a:p>
        </p:txBody>
      </p:sp>
      <p:sp>
        <p:nvSpPr>
          <p:cNvPr id="3" name="Espaço Reservado para Conteúdo 2">
            <a:extLst>
              <a:ext uri="{FF2B5EF4-FFF2-40B4-BE49-F238E27FC236}">
                <a16:creationId xmlns:a16="http://schemas.microsoft.com/office/drawing/2014/main" id="{404A4B9B-EE91-CAB6-BC40-4187C13BD476}"/>
              </a:ext>
            </a:extLst>
          </p:cNvPr>
          <p:cNvSpPr>
            <a:spLocks noGrp="1"/>
          </p:cNvSpPr>
          <p:nvPr>
            <p:ph idx="1"/>
          </p:nvPr>
        </p:nvSpPr>
        <p:spPr/>
        <p:txBody>
          <a:bodyPr/>
          <a:lstStyle/>
          <a:p>
            <a:r>
              <a:rPr lang="pt-BR" dirty="0"/>
              <a:t>Na literatura: </a:t>
            </a:r>
          </a:p>
          <a:p>
            <a:pPr lvl="1"/>
            <a:r>
              <a:rPr lang="pt-BR" dirty="0"/>
              <a:t>estética literária (forma) vs. Comportamentalismo</a:t>
            </a:r>
          </a:p>
          <a:p>
            <a:r>
              <a:rPr lang="pt-BR" dirty="0"/>
              <a:t>Na metodologia de pesquisa: </a:t>
            </a:r>
          </a:p>
          <a:p>
            <a:pPr lvl="1"/>
            <a:r>
              <a:rPr lang="pt-BR" dirty="0"/>
              <a:t>pesquisa científica vs. Pesquisa de engenharia</a:t>
            </a:r>
          </a:p>
          <a:p>
            <a:r>
              <a:rPr lang="pt-BR" dirty="0"/>
              <a:t>Na filosofia/epistemologia:</a:t>
            </a:r>
          </a:p>
          <a:p>
            <a:pPr lvl="1"/>
            <a:r>
              <a:rPr lang="pt-BR" dirty="0"/>
              <a:t>Dogmatismo vs. Ceticismo </a:t>
            </a:r>
          </a:p>
          <a:p>
            <a:pPr lvl="1"/>
            <a:endParaRPr lang="pt-BR" dirty="0"/>
          </a:p>
          <a:p>
            <a:r>
              <a:rPr lang="pt-BR" dirty="0"/>
              <a:t>E a Teoria Crítica? E o Paradigma Complexo? </a:t>
            </a:r>
          </a:p>
          <a:p>
            <a:pPr lvl="1"/>
            <a:r>
              <a:rPr lang="pt-BR" dirty="0"/>
              <a:t>novos recortes, mesmos problemas</a:t>
            </a:r>
          </a:p>
        </p:txBody>
      </p:sp>
    </p:spTree>
    <p:extLst>
      <p:ext uri="{BB962C8B-B14F-4D97-AF65-F5344CB8AC3E}">
        <p14:creationId xmlns:p14="http://schemas.microsoft.com/office/powerpoint/2010/main" val="166166359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3F963346-DD4C-4F39-9E26-DA013EEBF17F}"/>
              </a:ext>
            </a:extLst>
          </p:cNvPr>
          <p:cNvSpPr>
            <a:spLocks noGrp="1"/>
          </p:cNvSpPr>
          <p:nvPr>
            <p:ph type="title"/>
          </p:nvPr>
        </p:nvSpPr>
        <p:spPr/>
        <p:txBody>
          <a:bodyPr/>
          <a:lstStyle/>
          <a:p>
            <a:r>
              <a:rPr lang="pt-BR" dirty="0"/>
              <a:t>Onde questionar?</a:t>
            </a:r>
          </a:p>
        </p:txBody>
      </p:sp>
      <p:sp>
        <p:nvSpPr>
          <p:cNvPr id="3" name="Espaço Reservado para Conteúdo 2">
            <a:extLst>
              <a:ext uri="{FF2B5EF4-FFF2-40B4-BE49-F238E27FC236}">
                <a16:creationId xmlns:a16="http://schemas.microsoft.com/office/drawing/2014/main" id="{17534ABA-2AD8-79D1-375F-87DB810B72F9}"/>
              </a:ext>
            </a:extLst>
          </p:cNvPr>
          <p:cNvSpPr>
            <a:spLocks noGrp="1"/>
          </p:cNvSpPr>
          <p:nvPr>
            <p:ph idx="1"/>
          </p:nvPr>
        </p:nvSpPr>
        <p:spPr/>
        <p:txBody>
          <a:bodyPr/>
          <a:lstStyle/>
          <a:p>
            <a:r>
              <a:rPr lang="pt-BR" dirty="0"/>
              <a:t>Poder simbólico; espaços de questionamentos determinados.</a:t>
            </a:r>
          </a:p>
          <a:p>
            <a:r>
              <a:rPr lang="pt-BR" dirty="0" err="1"/>
              <a:t>Platformismo</a:t>
            </a:r>
            <a:endParaRPr lang="pt-BR" dirty="0"/>
          </a:p>
          <a:p>
            <a:pPr lvl="1"/>
            <a:r>
              <a:rPr lang="pt-BR" dirty="0"/>
              <a:t>Autodidatismo em autogestão e ação direta</a:t>
            </a:r>
          </a:p>
          <a:p>
            <a:r>
              <a:rPr lang="pt-BR" dirty="0"/>
              <a:t>Processos de deliberação e transparência radical</a:t>
            </a:r>
          </a:p>
          <a:p>
            <a:r>
              <a:rPr lang="pt-BR" dirty="0"/>
              <a:t>Exemplos cotidianos: </a:t>
            </a:r>
          </a:p>
          <a:p>
            <a:pPr lvl="1"/>
            <a:r>
              <a:rPr lang="pt-BR" dirty="0"/>
              <a:t>Casais (comunicação)</a:t>
            </a:r>
          </a:p>
          <a:p>
            <a:pPr lvl="1"/>
            <a:r>
              <a:rPr lang="pt-BR" dirty="0"/>
              <a:t>Saúde mental (autoconsciência)</a:t>
            </a:r>
          </a:p>
          <a:p>
            <a:pPr lvl="1"/>
            <a:r>
              <a:rPr lang="pt-BR" dirty="0" err="1"/>
              <a:t>Gratiluzismo</a:t>
            </a:r>
            <a:r>
              <a:rPr lang="pt-BR" dirty="0"/>
              <a:t>, introspecção e violência</a:t>
            </a:r>
          </a:p>
          <a:p>
            <a:pPr lvl="1"/>
            <a:r>
              <a:rPr lang="pt-BR" dirty="0"/>
              <a:t>Psicanálise</a:t>
            </a:r>
          </a:p>
          <a:p>
            <a:endParaRPr lang="pt-BR" dirty="0"/>
          </a:p>
        </p:txBody>
      </p:sp>
    </p:spTree>
    <p:extLst>
      <p:ext uri="{BB962C8B-B14F-4D97-AF65-F5344CB8AC3E}">
        <p14:creationId xmlns:p14="http://schemas.microsoft.com/office/powerpoint/2010/main" val="259380527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01F69C0A-535D-39ED-529A-6415EB76C7E4}"/>
              </a:ext>
            </a:extLst>
          </p:cNvPr>
          <p:cNvSpPr>
            <a:spLocks noGrp="1"/>
          </p:cNvSpPr>
          <p:nvPr>
            <p:ph type="title"/>
          </p:nvPr>
        </p:nvSpPr>
        <p:spPr/>
        <p:txBody>
          <a:bodyPr/>
          <a:lstStyle/>
          <a:p>
            <a:r>
              <a:rPr lang="pt-BR" dirty="0"/>
              <a:t>Legitimidade dos saberes</a:t>
            </a:r>
          </a:p>
        </p:txBody>
      </p:sp>
      <p:sp>
        <p:nvSpPr>
          <p:cNvPr id="3" name="Espaço Reservado para Conteúdo 2">
            <a:extLst>
              <a:ext uri="{FF2B5EF4-FFF2-40B4-BE49-F238E27FC236}">
                <a16:creationId xmlns:a16="http://schemas.microsoft.com/office/drawing/2014/main" id="{E6EC7916-7075-56FA-0976-C7EAAC0C05D4}"/>
              </a:ext>
            </a:extLst>
          </p:cNvPr>
          <p:cNvSpPr>
            <a:spLocks noGrp="1"/>
          </p:cNvSpPr>
          <p:nvPr>
            <p:ph idx="1"/>
          </p:nvPr>
        </p:nvSpPr>
        <p:spPr/>
        <p:txBody>
          <a:bodyPr/>
          <a:lstStyle/>
          <a:p>
            <a:r>
              <a:rPr lang="pt-BR" dirty="0"/>
              <a:t>Acesso às universidades; cotas e conhecimento das ruas.</a:t>
            </a:r>
          </a:p>
          <a:p>
            <a:r>
              <a:rPr lang="pt-BR" dirty="0"/>
              <a:t>Concepções dogmáticas disfarçadas:</a:t>
            </a:r>
          </a:p>
          <a:p>
            <a:pPr lvl="1"/>
            <a:r>
              <a:rPr lang="pt-BR" dirty="0"/>
              <a:t>Natural/biológico vs. Cultural/histórico-social;</a:t>
            </a:r>
          </a:p>
          <a:p>
            <a:pPr lvl="1"/>
            <a:r>
              <a:rPr lang="pt-BR" dirty="0"/>
              <a:t>Certo vs. Errado – concepção jurídica (ficções, mitos);</a:t>
            </a:r>
          </a:p>
          <a:p>
            <a:r>
              <a:rPr lang="pt-BR" dirty="0"/>
              <a:t>Hierarquias e relações de poder (</a:t>
            </a:r>
            <a:r>
              <a:rPr lang="pt-BR" dirty="0" err="1"/>
              <a:t>pseudoparadoxo</a:t>
            </a:r>
            <a:r>
              <a:rPr lang="pt-BR" dirty="0"/>
              <a:t>: recorte de pesquisa)</a:t>
            </a:r>
          </a:p>
          <a:p>
            <a:r>
              <a:rPr lang="pt-BR" dirty="0"/>
              <a:t>Jogo comunicacional e soberania leitora na interpretação discursiva</a:t>
            </a:r>
          </a:p>
          <a:p>
            <a:pPr lvl="1"/>
            <a:r>
              <a:rPr lang="pt-BR" dirty="0"/>
              <a:t>Exemplo: autor e obra</a:t>
            </a:r>
          </a:p>
          <a:p>
            <a:pPr lvl="1"/>
            <a:r>
              <a:rPr lang="pt-BR" dirty="0"/>
              <a:t>Ética na interpretação textual</a:t>
            </a:r>
          </a:p>
          <a:p>
            <a:endParaRPr lang="pt-BR" dirty="0"/>
          </a:p>
        </p:txBody>
      </p:sp>
    </p:spTree>
    <p:extLst>
      <p:ext uri="{BB962C8B-B14F-4D97-AF65-F5344CB8AC3E}">
        <p14:creationId xmlns:p14="http://schemas.microsoft.com/office/powerpoint/2010/main" val="38650431"/>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C0B43EC4-2BDB-B975-7BF9-6E985645AB84}"/>
              </a:ext>
            </a:extLst>
          </p:cNvPr>
          <p:cNvSpPr>
            <a:spLocks noGrp="1"/>
          </p:cNvSpPr>
          <p:nvPr>
            <p:ph type="title"/>
          </p:nvPr>
        </p:nvSpPr>
        <p:spPr/>
        <p:txBody>
          <a:bodyPr/>
          <a:lstStyle/>
          <a:p>
            <a:r>
              <a:rPr lang="pt-BR" dirty="0"/>
              <a:t>Formação do pensamento/identidade:</a:t>
            </a:r>
          </a:p>
        </p:txBody>
      </p:sp>
      <p:sp>
        <p:nvSpPr>
          <p:cNvPr id="3" name="Espaço Reservado para Conteúdo 2">
            <a:extLst>
              <a:ext uri="{FF2B5EF4-FFF2-40B4-BE49-F238E27FC236}">
                <a16:creationId xmlns:a16="http://schemas.microsoft.com/office/drawing/2014/main" id="{111487EB-0826-863C-9677-19C15C301EE7}"/>
              </a:ext>
            </a:extLst>
          </p:cNvPr>
          <p:cNvSpPr>
            <a:spLocks noGrp="1"/>
          </p:cNvSpPr>
          <p:nvPr>
            <p:ph idx="1"/>
          </p:nvPr>
        </p:nvSpPr>
        <p:spPr/>
        <p:txBody>
          <a:bodyPr/>
          <a:lstStyle/>
          <a:p>
            <a:r>
              <a:rPr lang="pt-BR" dirty="0"/>
              <a:t>individualista, egoísta, autocentrado, competitivo, </a:t>
            </a:r>
            <a:r>
              <a:rPr lang="pt-BR" dirty="0" err="1"/>
              <a:t>secretista</a:t>
            </a:r>
            <a:r>
              <a:rPr lang="pt-BR" dirty="0"/>
              <a:t>, obscurantista, desconfiado, hierárquico, violento, controlador, manipulador, submisso e ignorante. &gt;&gt; </a:t>
            </a:r>
            <a:r>
              <a:rPr lang="pt-BR" b="1" dirty="0"/>
              <a:t>dogmático</a:t>
            </a:r>
          </a:p>
          <a:p>
            <a:endParaRPr lang="pt-BR" dirty="0"/>
          </a:p>
          <a:p>
            <a:r>
              <a:rPr lang="pt-BR" dirty="0"/>
              <a:t>“Manifesto de Arte Abjeta”</a:t>
            </a:r>
          </a:p>
          <a:p>
            <a:pPr lvl="1"/>
            <a:r>
              <a:rPr lang="pt-BR" dirty="0"/>
              <a:t>Péssimo professor de literatura; negacionista; desumano; mentiroso; influenciável; instável; prolixo; caloteiro; ingrato. &gt;&gt; </a:t>
            </a:r>
            <a:r>
              <a:rPr lang="pt-BR" b="1" dirty="0"/>
              <a:t>cético/(e sinônimos)</a:t>
            </a:r>
          </a:p>
        </p:txBody>
      </p:sp>
    </p:spTree>
    <p:extLst>
      <p:ext uri="{BB962C8B-B14F-4D97-AF65-F5344CB8AC3E}">
        <p14:creationId xmlns:p14="http://schemas.microsoft.com/office/powerpoint/2010/main" val="185415006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AE83EA7E-244F-956C-B982-3231C48492FF}"/>
              </a:ext>
            </a:extLst>
          </p:cNvPr>
          <p:cNvSpPr>
            <a:spLocks noGrp="1"/>
          </p:cNvSpPr>
          <p:nvPr>
            <p:ph type="title"/>
          </p:nvPr>
        </p:nvSpPr>
        <p:spPr/>
        <p:txBody>
          <a:bodyPr/>
          <a:lstStyle/>
          <a:p>
            <a:r>
              <a:rPr lang="pt-BR" dirty="0"/>
              <a:t>Exemplos literários</a:t>
            </a:r>
          </a:p>
        </p:txBody>
      </p:sp>
      <p:sp>
        <p:nvSpPr>
          <p:cNvPr id="3" name="Espaço Reservado para Conteúdo 2">
            <a:extLst>
              <a:ext uri="{FF2B5EF4-FFF2-40B4-BE49-F238E27FC236}">
                <a16:creationId xmlns:a16="http://schemas.microsoft.com/office/drawing/2014/main" id="{B223E5AA-46B0-C8DF-6F2C-31F71F143308}"/>
              </a:ext>
            </a:extLst>
          </p:cNvPr>
          <p:cNvSpPr>
            <a:spLocks noGrp="1"/>
          </p:cNvSpPr>
          <p:nvPr>
            <p:ph idx="1"/>
          </p:nvPr>
        </p:nvSpPr>
        <p:spPr/>
        <p:txBody>
          <a:bodyPr>
            <a:normAutofit lnSpcReduction="10000"/>
          </a:bodyPr>
          <a:lstStyle/>
          <a:p>
            <a:r>
              <a:rPr lang="pt-BR" i="1" dirty="0"/>
              <a:t>O Mestre e Margarida</a:t>
            </a:r>
            <a:r>
              <a:rPr lang="pt-BR" dirty="0"/>
              <a:t>, de Mikhail </a:t>
            </a:r>
            <a:r>
              <a:rPr lang="pt-BR" dirty="0" err="1"/>
              <a:t>Bulgákov</a:t>
            </a:r>
            <a:r>
              <a:rPr lang="pt-BR" dirty="0"/>
              <a:t>*</a:t>
            </a:r>
          </a:p>
          <a:p>
            <a:r>
              <a:rPr lang="pt-BR" i="1" dirty="0"/>
              <a:t>Pais e Filhos</a:t>
            </a:r>
            <a:r>
              <a:rPr lang="pt-BR" dirty="0"/>
              <a:t>, de Ivan </a:t>
            </a:r>
            <a:r>
              <a:rPr lang="pt-BR" dirty="0" err="1"/>
              <a:t>Turguêniev</a:t>
            </a:r>
            <a:r>
              <a:rPr lang="pt-BR" dirty="0"/>
              <a:t>*</a:t>
            </a:r>
          </a:p>
          <a:p>
            <a:r>
              <a:rPr lang="pt-BR" i="1" dirty="0" err="1"/>
              <a:t>Oblómov</a:t>
            </a:r>
            <a:r>
              <a:rPr lang="pt-BR" dirty="0"/>
              <a:t>, de Ivan </a:t>
            </a:r>
            <a:r>
              <a:rPr lang="pt-BR" dirty="0" err="1"/>
              <a:t>Goncharov</a:t>
            </a:r>
            <a:r>
              <a:rPr lang="pt-BR" dirty="0"/>
              <a:t>*</a:t>
            </a:r>
          </a:p>
          <a:p>
            <a:r>
              <a:rPr lang="pt-BR" i="1" dirty="0"/>
              <a:t>O Estrangeiro</a:t>
            </a:r>
            <a:r>
              <a:rPr lang="pt-BR" dirty="0"/>
              <a:t>, de Albert Camus*</a:t>
            </a:r>
          </a:p>
          <a:p>
            <a:r>
              <a:rPr lang="pt-BR" i="1" dirty="0"/>
              <a:t>Felicidade Conjugal</a:t>
            </a:r>
            <a:r>
              <a:rPr lang="pt-BR" dirty="0"/>
              <a:t>, de Liev </a:t>
            </a:r>
            <a:r>
              <a:rPr lang="pt-BR" dirty="0" err="1"/>
              <a:t>Tolstoi</a:t>
            </a:r>
            <a:endParaRPr lang="pt-BR" dirty="0"/>
          </a:p>
          <a:p>
            <a:r>
              <a:rPr lang="pt-BR" i="1" dirty="0"/>
              <a:t>O Idiota</a:t>
            </a:r>
            <a:r>
              <a:rPr lang="pt-BR" dirty="0"/>
              <a:t>, de Fiódor Dostoiévski</a:t>
            </a:r>
          </a:p>
          <a:p>
            <a:r>
              <a:rPr lang="pt-BR" i="1" dirty="0"/>
              <a:t>O Processo</a:t>
            </a:r>
            <a:r>
              <a:rPr lang="pt-BR" dirty="0"/>
              <a:t>, de Franz Kafka</a:t>
            </a:r>
          </a:p>
          <a:p>
            <a:endParaRPr lang="pt-BR" dirty="0"/>
          </a:p>
          <a:p>
            <a:pPr marL="0" indent="0" algn="r">
              <a:buNone/>
            </a:pPr>
            <a:r>
              <a:rPr lang="pt-BR" i="1" dirty="0"/>
              <a:t>*a serem trabalhados no próximo encontro (excertos)</a:t>
            </a:r>
          </a:p>
          <a:p>
            <a:endParaRPr lang="pt-BR" dirty="0"/>
          </a:p>
        </p:txBody>
      </p:sp>
    </p:spTree>
    <p:extLst>
      <p:ext uri="{BB962C8B-B14F-4D97-AF65-F5344CB8AC3E}">
        <p14:creationId xmlns:p14="http://schemas.microsoft.com/office/powerpoint/2010/main" val="3583724814"/>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a:extLst>
              <a:ext uri="{FF2B5EF4-FFF2-40B4-BE49-F238E27FC236}">
                <a16:creationId xmlns:a16="http://schemas.microsoft.com/office/drawing/2014/main" id="{403BA9E3-C721-C1B0-648C-DBF7E882B8DA}"/>
              </a:ext>
            </a:extLst>
          </p:cNvPr>
          <p:cNvSpPr>
            <a:spLocks noGrp="1"/>
          </p:cNvSpPr>
          <p:nvPr>
            <p:ph type="title"/>
          </p:nvPr>
        </p:nvSpPr>
        <p:spPr/>
        <p:txBody>
          <a:bodyPr/>
          <a:lstStyle/>
          <a:p>
            <a:r>
              <a:rPr lang="pt-BR" dirty="0"/>
              <a:t>Excertos selecionados [próximo encontro]</a:t>
            </a:r>
          </a:p>
        </p:txBody>
      </p:sp>
      <p:sp>
        <p:nvSpPr>
          <p:cNvPr id="3" name="Espaço Reservado para Conteúdo 2">
            <a:extLst>
              <a:ext uri="{FF2B5EF4-FFF2-40B4-BE49-F238E27FC236}">
                <a16:creationId xmlns:a16="http://schemas.microsoft.com/office/drawing/2014/main" id="{E7485F67-55C7-A6F5-4F05-12DD871E0DAD}"/>
              </a:ext>
            </a:extLst>
          </p:cNvPr>
          <p:cNvSpPr>
            <a:spLocks noGrp="1"/>
          </p:cNvSpPr>
          <p:nvPr>
            <p:ph idx="1"/>
          </p:nvPr>
        </p:nvSpPr>
        <p:spPr/>
        <p:txBody>
          <a:bodyPr>
            <a:normAutofit lnSpcReduction="10000"/>
          </a:bodyPr>
          <a:lstStyle/>
          <a:p>
            <a:r>
              <a:rPr lang="pt-BR" dirty="0"/>
              <a:t>Discurso de Ivan, em </a:t>
            </a:r>
            <a:r>
              <a:rPr lang="pt-BR" i="1" dirty="0"/>
              <a:t>O Mestre e Margarida</a:t>
            </a:r>
            <a:r>
              <a:rPr lang="pt-BR" dirty="0"/>
              <a:t>, de Mikhail </a:t>
            </a:r>
            <a:r>
              <a:rPr lang="pt-BR" dirty="0" err="1"/>
              <a:t>Bulgákov</a:t>
            </a:r>
            <a:endParaRPr lang="pt-BR" dirty="0"/>
          </a:p>
          <a:p>
            <a:r>
              <a:rPr lang="pt-BR" dirty="0"/>
              <a:t>Discurso de Sr. </a:t>
            </a:r>
            <a:r>
              <a:rPr lang="pt-BR" dirty="0" err="1"/>
              <a:t>Meursault</a:t>
            </a:r>
            <a:r>
              <a:rPr lang="pt-BR" dirty="0"/>
              <a:t>, em </a:t>
            </a:r>
            <a:r>
              <a:rPr lang="pt-BR" i="1" dirty="0"/>
              <a:t>O Estrangeiro</a:t>
            </a:r>
            <a:r>
              <a:rPr lang="pt-BR" dirty="0"/>
              <a:t>, de Albert Camus</a:t>
            </a:r>
          </a:p>
          <a:p>
            <a:r>
              <a:rPr lang="pt-BR" dirty="0"/>
              <a:t>Discurso de Ivan </a:t>
            </a:r>
            <a:r>
              <a:rPr lang="pt-BR" dirty="0" err="1"/>
              <a:t>Ilitch</a:t>
            </a:r>
            <a:r>
              <a:rPr lang="pt-BR" dirty="0"/>
              <a:t>, em </a:t>
            </a:r>
            <a:r>
              <a:rPr lang="pt-BR" i="1" dirty="0" err="1"/>
              <a:t>Oblómov</a:t>
            </a:r>
            <a:r>
              <a:rPr lang="pt-BR" dirty="0"/>
              <a:t>, de Ivan </a:t>
            </a:r>
            <a:r>
              <a:rPr lang="pt-BR" dirty="0" err="1"/>
              <a:t>Goncharov</a:t>
            </a:r>
            <a:endParaRPr lang="pt-BR" dirty="0"/>
          </a:p>
          <a:p>
            <a:r>
              <a:rPr lang="pt-BR" dirty="0"/>
              <a:t>Diálogo sobre </a:t>
            </a:r>
            <a:r>
              <a:rPr lang="pt-BR" dirty="0" err="1"/>
              <a:t>Bazárov</a:t>
            </a:r>
            <a:r>
              <a:rPr lang="pt-BR" dirty="0"/>
              <a:t>, em </a:t>
            </a:r>
            <a:r>
              <a:rPr lang="pt-BR" i="1" dirty="0"/>
              <a:t>Pais e Filhos</a:t>
            </a:r>
            <a:r>
              <a:rPr lang="pt-BR" dirty="0"/>
              <a:t>, de Ivan </a:t>
            </a:r>
            <a:r>
              <a:rPr lang="pt-BR" dirty="0" err="1"/>
              <a:t>Turguêniev</a:t>
            </a:r>
            <a:endParaRPr lang="pt-BR" dirty="0"/>
          </a:p>
          <a:p>
            <a:r>
              <a:rPr lang="pt-BR" dirty="0"/>
              <a:t>Trechos de </a:t>
            </a:r>
            <a:r>
              <a:rPr lang="pt-BR" i="1" dirty="0"/>
              <a:t>Carta ao pai</a:t>
            </a:r>
            <a:r>
              <a:rPr lang="pt-BR" dirty="0"/>
              <a:t>, de Franz Kafka</a:t>
            </a:r>
          </a:p>
          <a:p>
            <a:r>
              <a:rPr lang="pt-BR" dirty="0"/>
              <a:t>Conto </a:t>
            </a:r>
            <a:r>
              <a:rPr lang="pt-BR" i="1" dirty="0"/>
              <a:t>Afinal, Carlota </a:t>
            </a:r>
            <a:r>
              <a:rPr lang="pt-BR" i="1" dirty="0" err="1"/>
              <a:t>Gentina</a:t>
            </a:r>
            <a:r>
              <a:rPr lang="pt-BR" i="1" dirty="0"/>
              <a:t> não chegou de voar?</a:t>
            </a:r>
            <a:r>
              <a:rPr lang="pt-BR" dirty="0"/>
              <a:t>, de Mia Couto</a:t>
            </a:r>
          </a:p>
          <a:p>
            <a:r>
              <a:rPr lang="pt-BR" i="1" dirty="0"/>
              <a:t>Monólogo de Carmem: segundo ato</a:t>
            </a:r>
            <a:r>
              <a:rPr lang="pt-BR" dirty="0"/>
              <a:t>, em </a:t>
            </a:r>
            <a:r>
              <a:rPr lang="pt-BR" i="1" dirty="0"/>
              <a:t>Memórias de minhas carnes</a:t>
            </a:r>
            <a:r>
              <a:rPr lang="pt-BR" dirty="0"/>
              <a:t>, de Camila Dalvi</a:t>
            </a:r>
          </a:p>
          <a:p>
            <a:r>
              <a:rPr lang="pt-BR" i="1" dirty="0"/>
              <a:t>As Cismas do Destino</a:t>
            </a:r>
            <a:r>
              <a:rPr lang="pt-BR" dirty="0"/>
              <a:t>, em </a:t>
            </a:r>
            <a:r>
              <a:rPr lang="pt-BR" i="1" dirty="0"/>
              <a:t>Eu e Outras Poesias</a:t>
            </a:r>
            <a:r>
              <a:rPr lang="pt-BR" dirty="0"/>
              <a:t>, de Augusto dos Anjos</a:t>
            </a:r>
          </a:p>
          <a:p>
            <a:endParaRPr lang="pt-BR" dirty="0"/>
          </a:p>
          <a:p>
            <a:endParaRPr lang="pt-BR" dirty="0"/>
          </a:p>
          <a:p>
            <a:endParaRPr lang="pt-BR" dirty="0"/>
          </a:p>
          <a:p>
            <a:endParaRPr lang="pt-BR" dirty="0"/>
          </a:p>
        </p:txBody>
      </p:sp>
    </p:spTree>
    <p:extLst>
      <p:ext uri="{BB962C8B-B14F-4D97-AF65-F5344CB8AC3E}">
        <p14:creationId xmlns:p14="http://schemas.microsoft.com/office/powerpoint/2010/main" val="338969581"/>
      </p:ext>
    </p:extLst>
  </p:cSld>
  <p:clrMapOvr>
    <a:masterClrMapping/>
  </p:clrMapOvr>
</p:sld>
</file>

<file path=ppt/theme/theme1.xml><?xml version="1.0" encoding="utf-8"?>
<a:theme xmlns:a="http://schemas.openxmlformats.org/drawingml/2006/main" name="Tema do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Tema do 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
  <TotalTime>1341</TotalTime>
  <Words>3143</Words>
  <Application>Microsoft Office PowerPoint</Application>
  <PresentationFormat>Widescreen</PresentationFormat>
  <Paragraphs>136</Paragraphs>
  <Slides>10</Slides>
  <Notes>10</Notes>
  <HiddenSlides>0</HiddenSlides>
  <MMClips>0</MMClips>
  <ScaleCrop>false</ScaleCrop>
  <HeadingPairs>
    <vt:vector size="6" baseType="variant">
      <vt:variant>
        <vt:lpstr>Fontes usadas</vt:lpstr>
      </vt:variant>
      <vt:variant>
        <vt:i4>3</vt:i4>
      </vt:variant>
      <vt:variant>
        <vt:lpstr>Tema</vt:lpstr>
      </vt:variant>
      <vt:variant>
        <vt:i4>1</vt:i4>
      </vt:variant>
      <vt:variant>
        <vt:lpstr>Títulos de slides</vt:lpstr>
      </vt:variant>
      <vt:variant>
        <vt:i4>10</vt:i4>
      </vt:variant>
    </vt:vector>
  </HeadingPairs>
  <TitlesOfParts>
    <vt:vector size="14" baseType="lpstr">
      <vt:lpstr>Arial</vt:lpstr>
      <vt:lpstr>Calibri</vt:lpstr>
      <vt:lpstr>Calibri Light</vt:lpstr>
      <vt:lpstr>Tema do Office</vt:lpstr>
      <vt:lpstr>Teoria, história e ensino de literatura às avessas</vt:lpstr>
      <vt:lpstr>Encontros</vt:lpstr>
      <vt:lpstr>[Ensino de] Literatura</vt:lpstr>
      <vt:lpstr>Teoria (epistemologia)</vt:lpstr>
      <vt:lpstr>Onde questionar?</vt:lpstr>
      <vt:lpstr>Legitimidade dos saberes</vt:lpstr>
      <vt:lpstr>Formação do pensamento/identidade:</vt:lpstr>
      <vt:lpstr>Exemplos literários</vt:lpstr>
      <vt:lpstr>Excertos selecionados [próximo encontro]</vt:lpstr>
      <vt:lpstr>Obrigado!</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Teoria, história e ensino de literatura às avessas</dc:title>
  <dc:creator>Rafael Sarto Muller</dc:creator>
  <cp:lastModifiedBy>Rafael Sarto Muller</cp:lastModifiedBy>
  <cp:revision>29</cp:revision>
  <cp:lastPrinted>2023-03-17T00:03:31Z</cp:lastPrinted>
  <dcterms:created xsi:type="dcterms:W3CDTF">2023-03-10T23:03:15Z</dcterms:created>
  <dcterms:modified xsi:type="dcterms:W3CDTF">2023-03-17T00:43:34Z</dcterms:modified>
</cp:coreProperties>
</file>

<file path=docProps/thumbnail.jpeg>
</file>