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70" r:id="rId9"/>
    <p:sldId id="271" r:id="rId10"/>
    <p:sldId id="272" r:id="rId11"/>
    <p:sldId id="273" r:id="rId12"/>
    <p:sldId id="263" r:id="rId13"/>
    <p:sldId id="264" r:id="rId14"/>
    <p:sldId id="265" r:id="rId15"/>
    <p:sldId id="266" r:id="rId16"/>
    <p:sldId id="267" r:id="rId17"/>
    <p:sldId id="274" r:id="rId18"/>
    <p:sldId id="25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D2E59-FDCA-481D-B947-A9B126654BA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71B35-80AD-485B-A3DE-CA02A965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3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63864F-514E-40F7-A937-50D0D51E0EC9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80D5B7-1815-4831-938F-2D604B469FD7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720347F-FA18-433F-952D-3B1FDAD6917E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2750D7-3066-4420-B55B-B8C5AAC7EB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3124200"/>
            <a:ext cx="6553200" cy="24384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Disusun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Dian </a:t>
            </a:r>
            <a:r>
              <a:rPr lang="en-US" dirty="0" err="1" smtClean="0">
                <a:solidFill>
                  <a:schemeClr val="tx1"/>
                </a:solidFill>
              </a:rPr>
              <a:t>herdiana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s.ip</a:t>
            </a:r>
            <a:r>
              <a:rPr lang="en-US" dirty="0" smtClean="0">
                <a:solidFill>
                  <a:schemeClr val="tx1"/>
                </a:solidFill>
              </a:rPr>
              <a:t>., </a:t>
            </a:r>
            <a:r>
              <a:rPr lang="en-US" dirty="0" err="1" smtClean="0">
                <a:solidFill>
                  <a:schemeClr val="tx1"/>
                </a:solidFill>
              </a:rPr>
              <a:t>m.ap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228601"/>
            <a:ext cx="6629400" cy="2590799"/>
          </a:xfrm>
        </p:spPr>
        <p:txBody>
          <a:bodyPr/>
          <a:lstStyle/>
          <a:p>
            <a:r>
              <a:rPr lang="en-US" b="1" dirty="0" smtClean="0"/>
              <a:t>ORGANISASI DAN MANAJEMEN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 err="1" smtClean="0"/>
              <a:t>Materi</a:t>
            </a:r>
            <a:r>
              <a:rPr lang="en-US" sz="1800" b="1" dirty="0" smtClean="0"/>
              <a:t> 1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49038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Perbedaan</a:t>
            </a:r>
            <a:r>
              <a:rPr lang="en-US" sz="4000" dirty="0" smtClean="0"/>
              <a:t> </a:t>
            </a:r>
            <a:r>
              <a:rPr lang="en-US" sz="4000" dirty="0" err="1" smtClean="0"/>
              <a:t>Organisasi</a:t>
            </a:r>
            <a:r>
              <a:rPr lang="en-US" sz="4000" dirty="0" smtClean="0"/>
              <a:t> </a:t>
            </a:r>
            <a:r>
              <a:rPr lang="en-US" sz="4000" dirty="0" err="1" smtClean="0"/>
              <a:t>Sektor</a:t>
            </a:r>
            <a:r>
              <a:rPr lang="en-US" sz="4000" dirty="0" smtClean="0"/>
              <a:t> </a:t>
            </a:r>
            <a:r>
              <a:rPr lang="en-US" sz="4000" dirty="0" err="1" smtClean="0"/>
              <a:t>Publik</a:t>
            </a:r>
            <a:r>
              <a:rPr lang="en-US" sz="4000" dirty="0" smtClean="0"/>
              <a:t> </a:t>
            </a:r>
            <a:r>
              <a:rPr lang="en-US" sz="4000" dirty="0" err="1" smtClean="0"/>
              <a:t>dengan</a:t>
            </a:r>
            <a:r>
              <a:rPr lang="en-US" sz="4000" dirty="0" smtClean="0"/>
              <a:t> Perusahaan:</a:t>
            </a:r>
            <a:endParaRPr lang="en-US" sz="4000" dirty="0"/>
          </a:p>
        </p:txBody>
      </p:sp>
      <p:grpSp>
        <p:nvGrpSpPr>
          <p:cNvPr id="17411" name="Group 4"/>
          <p:cNvGrpSpPr>
            <a:grpSpLocks/>
          </p:cNvGrpSpPr>
          <p:nvPr/>
        </p:nvGrpSpPr>
        <p:grpSpPr bwMode="auto">
          <a:xfrm>
            <a:off x="457200" y="1752600"/>
            <a:ext cx="8229600" cy="4684713"/>
            <a:chOff x="288" y="1008"/>
            <a:chExt cx="5184" cy="2951"/>
          </a:xfrm>
        </p:grpSpPr>
        <p:sp>
          <p:nvSpPr>
            <p:cNvPr id="17412" name="Rectangle 5"/>
            <p:cNvSpPr>
              <a:spLocks noChangeArrowheads="1"/>
            </p:cNvSpPr>
            <p:nvPr/>
          </p:nvSpPr>
          <p:spPr bwMode="auto">
            <a:xfrm>
              <a:off x="3744" y="348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Ke Pemegang Saham dan kreditur</a:t>
              </a:r>
            </a:p>
          </p:txBody>
        </p:sp>
        <p:sp>
          <p:nvSpPr>
            <p:cNvPr id="17413" name="Rectangle 6"/>
            <p:cNvSpPr>
              <a:spLocks noChangeArrowheads="1"/>
            </p:cNvSpPr>
            <p:nvPr/>
          </p:nvSpPr>
          <p:spPr bwMode="auto">
            <a:xfrm>
              <a:off x="2016" y="348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Ke Masyarakat dan Parlemen</a:t>
              </a:r>
            </a:p>
          </p:txBody>
        </p:sp>
        <p:sp>
          <p:nvSpPr>
            <p:cNvPr id="17414" name="Rectangle 7"/>
            <p:cNvSpPr>
              <a:spLocks noChangeArrowheads="1"/>
            </p:cNvSpPr>
            <p:nvPr/>
          </p:nvSpPr>
          <p:spPr bwMode="auto">
            <a:xfrm>
              <a:off x="288" y="348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sz="2000" i="1">
                  <a:latin typeface="Tahoma" pitchFamily="34" charset="0"/>
                </a:rPr>
                <a:t>Pertanggungjawaban</a:t>
              </a:r>
            </a:p>
          </p:txBody>
        </p:sp>
        <p:sp>
          <p:nvSpPr>
            <p:cNvPr id="17415" name="Rectangle 8"/>
            <p:cNvSpPr>
              <a:spLocks noChangeArrowheads="1"/>
            </p:cNvSpPr>
            <p:nvPr/>
          </p:nvSpPr>
          <p:spPr bwMode="auto">
            <a:xfrm>
              <a:off x="3744" y="3009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Pemegang saham</a:t>
              </a:r>
            </a:p>
          </p:txBody>
        </p:sp>
        <p:sp>
          <p:nvSpPr>
            <p:cNvPr id="17416" name="Rectangle 9"/>
            <p:cNvSpPr>
              <a:spLocks noChangeArrowheads="1"/>
            </p:cNvSpPr>
            <p:nvPr/>
          </p:nvSpPr>
          <p:spPr bwMode="auto">
            <a:xfrm>
              <a:off x="2016" y="3009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Dimiliki secara kolektif oleh masyarakat</a:t>
              </a:r>
            </a:p>
          </p:txBody>
        </p:sp>
        <p:sp>
          <p:nvSpPr>
            <p:cNvPr id="17417" name="Rectangle 10"/>
            <p:cNvSpPr>
              <a:spLocks noChangeArrowheads="1"/>
            </p:cNvSpPr>
            <p:nvPr/>
          </p:nvSpPr>
          <p:spPr bwMode="auto">
            <a:xfrm>
              <a:off x="288" y="3009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sz="2000" i="1">
                  <a:latin typeface="Tahoma" pitchFamily="34" charset="0"/>
                </a:rPr>
                <a:t>Kepemilikan</a:t>
              </a:r>
            </a:p>
          </p:txBody>
        </p:sp>
        <p:sp>
          <p:nvSpPr>
            <p:cNvPr id="17418" name="Rectangle 11"/>
            <p:cNvSpPr>
              <a:spLocks noChangeArrowheads="1"/>
            </p:cNvSpPr>
            <p:nvPr/>
          </p:nvSpPr>
          <p:spPr bwMode="auto">
            <a:xfrm>
              <a:off x="3744" y="253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UU PT, peraturan Bapepam dan BEI</a:t>
              </a:r>
            </a:p>
          </p:txBody>
        </p:sp>
        <p:sp>
          <p:nvSpPr>
            <p:cNvPr id="17419" name="Rectangle 12"/>
            <p:cNvSpPr>
              <a:spLocks noChangeArrowheads="1"/>
            </p:cNvSpPr>
            <p:nvPr/>
          </p:nvSpPr>
          <p:spPr bwMode="auto">
            <a:xfrm>
              <a:off x="2016" y="253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dirty="0" smtClean="0">
                  <a:latin typeface="Tahoma" pitchFamily="34" charset="0"/>
                </a:rPr>
                <a:t>UU, PP, </a:t>
              </a:r>
              <a:r>
                <a:rPr lang="en-US" dirty="0" err="1" smtClean="0">
                  <a:latin typeface="Tahoma" pitchFamily="34" charset="0"/>
                </a:rPr>
                <a:t>Perda</a:t>
              </a:r>
              <a:endParaRPr lang="en-US" dirty="0">
                <a:latin typeface="Tahoma" pitchFamily="34" charset="0"/>
              </a:endParaRPr>
            </a:p>
          </p:txBody>
        </p:sp>
        <p:sp>
          <p:nvSpPr>
            <p:cNvPr id="17420" name="Rectangle 13"/>
            <p:cNvSpPr>
              <a:spLocks noChangeArrowheads="1"/>
            </p:cNvSpPr>
            <p:nvPr/>
          </p:nvSpPr>
          <p:spPr bwMode="auto">
            <a:xfrm>
              <a:off x="288" y="2534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sz="2000" i="1">
                  <a:latin typeface="Tahoma" pitchFamily="34" charset="0"/>
                </a:rPr>
                <a:t>Peraturan perundang - undangan</a:t>
              </a:r>
            </a:p>
          </p:txBody>
        </p:sp>
        <p:sp>
          <p:nvSpPr>
            <p:cNvPr id="17421" name="Rectangle 14"/>
            <p:cNvSpPr>
              <a:spLocks noChangeArrowheads="1"/>
            </p:cNvSpPr>
            <p:nvPr/>
          </p:nvSpPr>
          <p:spPr bwMode="auto">
            <a:xfrm>
              <a:off x="3744" y="1958"/>
              <a:ext cx="17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Modal sendiri, utang bank, obligasi, saham, dlsb</a:t>
              </a:r>
            </a:p>
          </p:txBody>
        </p:sp>
        <p:sp>
          <p:nvSpPr>
            <p:cNvPr id="17422" name="Rectangle 15"/>
            <p:cNvSpPr>
              <a:spLocks noChangeArrowheads="1"/>
            </p:cNvSpPr>
            <p:nvPr/>
          </p:nvSpPr>
          <p:spPr bwMode="auto">
            <a:xfrm>
              <a:off x="2016" y="1958"/>
              <a:ext cx="17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Pajak, Retribusi, utang, obligasi, Laba Badan Usaha, dlsb</a:t>
              </a:r>
            </a:p>
          </p:txBody>
        </p:sp>
        <p:sp>
          <p:nvSpPr>
            <p:cNvPr id="17423" name="Rectangle 16"/>
            <p:cNvSpPr>
              <a:spLocks noChangeArrowheads="1"/>
            </p:cNvSpPr>
            <p:nvPr/>
          </p:nvSpPr>
          <p:spPr bwMode="auto">
            <a:xfrm>
              <a:off x="288" y="1958"/>
              <a:ext cx="17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sz="2000" i="1">
                  <a:latin typeface="Tahoma" pitchFamily="34" charset="0"/>
                </a:rPr>
                <a:t>Sumber Pendanaan</a:t>
              </a:r>
            </a:p>
          </p:txBody>
        </p:sp>
        <p:sp>
          <p:nvSpPr>
            <p:cNvPr id="17424" name="Rectangle 17"/>
            <p:cNvSpPr>
              <a:spLocks noChangeArrowheads="1"/>
            </p:cNvSpPr>
            <p:nvPr/>
          </p:nvSpPr>
          <p:spPr bwMode="auto">
            <a:xfrm>
              <a:off x="3744" y="1483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Profit Motive</a:t>
              </a:r>
            </a:p>
          </p:txBody>
        </p:sp>
        <p:sp>
          <p:nvSpPr>
            <p:cNvPr id="17425" name="Rectangle 18"/>
            <p:cNvSpPr>
              <a:spLocks noChangeArrowheads="1"/>
            </p:cNvSpPr>
            <p:nvPr/>
          </p:nvSpPr>
          <p:spPr bwMode="auto">
            <a:xfrm>
              <a:off x="2016" y="1483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>
                  <a:latin typeface="Tahoma" pitchFamily="34" charset="0"/>
                </a:rPr>
                <a:t>Nonprofit Motive</a:t>
              </a:r>
            </a:p>
          </p:txBody>
        </p:sp>
        <p:sp>
          <p:nvSpPr>
            <p:cNvPr id="17426" name="Rectangle 19"/>
            <p:cNvSpPr>
              <a:spLocks noChangeArrowheads="1"/>
            </p:cNvSpPr>
            <p:nvPr/>
          </p:nvSpPr>
          <p:spPr bwMode="auto">
            <a:xfrm>
              <a:off x="288" y="1483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>
                <a:spcBef>
                  <a:spcPct val="20000"/>
                </a:spcBef>
              </a:pPr>
              <a:r>
                <a:rPr lang="en-US" sz="2000" i="1">
                  <a:latin typeface="Tahoma" pitchFamily="34" charset="0"/>
                </a:rPr>
                <a:t>Tujuan Organisasi</a:t>
              </a:r>
            </a:p>
          </p:txBody>
        </p:sp>
        <p:sp>
          <p:nvSpPr>
            <p:cNvPr id="17427" name="Rectangle 20"/>
            <p:cNvSpPr>
              <a:spLocks noChangeArrowheads="1"/>
            </p:cNvSpPr>
            <p:nvPr/>
          </p:nvSpPr>
          <p:spPr bwMode="auto">
            <a:xfrm>
              <a:off x="3744" y="1008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/>
            <a:p>
              <a:pPr>
                <a:spcBef>
                  <a:spcPct val="20000"/>
                </a:spcBef>
              </a:pPr>
              <a:r>
                <a:rPr lang="en-US" sz="2400" b="1">
                  <a:latin typeface="Tahoma" pitchFamily="34" charset="0"/>
                </a:rPr>
                <a:t> Sektor Swasta</a:t>
              </a:r>
            </a:p>
          </p:txBody>
        </p:sp>
        <p:sp>
          <p:nvSpPr>
            <p:cNvPr id="17428" name="Rectangle 21"/>
            <p:cNvSpPr>
              <a:spLocks noChangeArrowheads="1"/>
            </p:cNvSpPr>
            <p:nvPr/>
          </p:nvSpPr>
          <p:spPr bwMode="auto">
            <a:xfrm>
              <a:off x="2016" y="1008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/>
            <a:p>
              <a:pPr>
                <a:spcBef>
                  <a:spcPct val="20000"/>
                </a:spcBef>
              </a:pPr>
              <a:r>
                <a:rPr lang="en-US" sz="2400" b="1">
                  <a:latin typeface="Tahoma" pitchFamily="34" charset="0"/>
                </a:rPr>
                <a:t>  Sektor Publik</a:t>
              </a:r>
            </a:p>
          </p:txBody>
        </p:sp>
        <p:sp>
          <p:nvSpPr>
            <p:cNvPr id="17429" name="Rectangle 22"/>
            <p:cNvSpPr>
              <a:spLocks noChangeArrowheads="1"/>
            </p:cNvSpPr>
            <p:nvPr/>
          </p:nvSpPr>
          <p:spPr bwMode="auto">
            <a:xfrm>
              <a:off x="288" y="1008"/>
              <a:ext cx="1728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/>
            <a:p>
              <a:pPr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17430" name="Line 23"/>
            <p:cNvSpPr>
              <a:spLocks noChangeShapeType="1"/>
            </p:cNvSpPr>
            <p:nvPr/>
          </p:nvSpPr>
          <p:spPr bwMode="auto">
            <a:xfrm>
              <a:off x="288" y="1008"/>
              <a:ext cx="51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24"/>
            <p:cNvSpPr>
              <a:spLocks noChangeShapeType="1"/>
            </p:cNvSpPr>
            <p:nvPr/>
          </p:nvSpPr>
          <p:spPr bwMode="auto">
            <a:xfrm>
              <a:off x="288" y="148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25"/>
            <p:cNvSpPr>
              <a:spLocks noChangeShapeType="1"/>
            </p:cNvSpPr>
            <p:nvPr/>
          </p:nvSpPr>
          <p:spPr bwMode="auto">
            <a:xfrm>
              <a:off x="288" y="195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26"/>
            <p:cNvSpPr>
              <a:spLocks noChangeShapeType="1"/>
            </p:cNvSpPr>
            <p:nvPr/>
          </p:nvSpPr>
          <p:spPr bwMode="auto">
            <a:xfrm>
              <a:off x="288" y="2534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Line 27"/>
            <p:cNvSpPr>
              <a:spLocks noChangeShapeType="1"/>
            </p:cNvSpPr>
            <p:nvPr/>
          </p:nvSpPr>
          <p:spPr bwMode="auto">
            <a:xfrm>
              <a:off x="288" y="3009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Line 28"/>
            <p:cNvSpPr>
              <a:spLocks noChangeShapeType="1"/>
            </p:cNvSpPr>
            <p:nvPr/>
          </p:nvSpPr>
          <p:spPr bwMode="auto">
            <a:xfrm>
              <a:off x="288" y="3484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29"/>
            <p:cNvSpPr>
              <a:spLocks noChangeShapeType="1"/>
            </p:cNvSpPr>
            <p:nvPr/>
          </p:nvSpPr>
          <p:spPr bwMode="auto">
            <a:xfrm>
              <a:off x="288" y="3959"/>
              <a:ext cx="51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30"/>
            <p:cNvSpPr>
              <a:spLocks noChangeShapeType="1"/>
            </p:cNvSpPr>
            <p:nvPr/>
          </p:nvSpPr>
          <p:spPr bwMode="auto">
            <a:xfrm>
              <a:off x="288" y="1008"/>
              <a:ext cx="0" cy="29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31"/>
            <p:cNvSpPr>
              <a:spLocks noChangeShapeType="1"/>
            </p:cNvSpPr>
            <p:nvPr/>
          </p:nvSpPr>
          <p:spPr bwMode="auto">
            <a:xfrm>
              <a:off x="2016" y="1008"/>
              <a:ext cx="0" cy="29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9" name="Line 32"/>
            <p:cNvSpPr>
              <a:spLocks noChangeShapeType="1"/>
            </p:cNvSpPr>
            <p:nvPr/>
          </p:nvSpPr>
          <p:spPr bwMode="auto">
            <a:xfrm>
              <a:off x="3744" y="1008"/>
              <a:ext cx="0" cy="29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Line 33"/>
            <p:cNvSpPr>
              <a:spLocks noChangeShapeType="1"/>
            </p:cNvSpPr>
            <p:nvPr/>
          </p:nvSpPr>
          <p:spPr bwMode="auto">
            <a:xfrm>
              <a:off x="5472" y="1008"/>
              <a:ext cx="0" cy="29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4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Perbedaan</a:t>
            </a:r>
            <a:r>
              <a:rPr lang="en-US" sz="4000" dirty="0" smtClean="0"/>
              <a:t> </a:t>
            </a:r>
            <a:r>
              <a:rPr lang="en-US" sz="4000" dirty="0" err="1" smtClean="0"/>
              <a:t>Organisasi</a:t>
            </a:r>
            <a:r>
              <a:rPr lang="en-US" sz="4000" dirty="0" smtClean="0"/>
              <a:t> </a:t>
            </a:r>
            <a:r>
              <a:rPr lang="en-US" sz="4000" dirty="0" err="1" smtClean="0"/>
              <a:t>Sektor</a:t>
            </a:r>
            <a:r>
              <a:rPr lang="en-US" sz="4000" dirty="0" smtClean="0"/>
              <a:t> </a:t>
            </a:r>
            <a:r>
              <a:rPr lang="en-US" sz="4000" dirty="0" err="1" smtClean="0"/>
              <a:t>Publik</a:t>
            </a:r>
            <a:r>
              <a:rPr lang="en-US" sz="4000" dirty="0" smtClean="0"/>
              <a:t> </a:t>
            </a:r>
            <a:r>
              <a:rPr lang="en-US" sz="4000" dirty="0" err="1" smtClean="0"/>
              <a:t>dengan</a:t>
            </a:r>
            <a:r>
              <a:rPr lang="en-US" sz="4000" dirty="0" smtClean="0"/>
              <a:t> Perusahaan:</a:t>
            </a:r>
            <a:endParaRPr lang="en-US" sz="40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184760"/>
              </p:ext>
            </p:extLst>
          </p:nvPr>
        </p:nvGraphicFramePr>
        <p:xfrm>
          <a:off x="533400" y="1676400"/>
          <a:ext cx="8229600" cy="37950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7173"/>
                <a:gridCol w="3249227"/>
                <a:gridCol w="2743200"/>
              </a:tblGrid>
              <a:tr h="53343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Sektor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Publik</a:t>
                      </a:r>
                      <a:endParaRPr lang="en-US" sz="24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Sektor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Swasta</a:t>
                      </a:r>
                      <a:endParaRPr lang="en-US" sz="24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Struktur</a:t>
                      </a:r>
                      <a:r>
                        <a:rPr lang="en-US" sz="20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000" i="1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Organisasi</a:t>
                      </a:r>
                      <a:endParaRPr lang="en-US" sz="20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Birokratis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kaku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hierarkhis</a:t>
                      </a:r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Fleksibel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datar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piramid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fungsional</a:t>
                      </a:r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Anggaran</a:t>
                      </a:r>
                      <a:endParaRPr lang="en-US" sz="20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Terbuka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untuk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publik</a:t>
                      </a:r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Tertutup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untuk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publik</a:t>
                      </a:r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123">
                <a:tc>
                  <a:txBody>
                    <a:bodyPr/>
                    <a:lstStyle/>
                    <a:p>
                      <a:r>
                        <a:rPr lang="en-US" sz="2000" i="1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Tolak</a:t>
                      </a:r>
                      <a:r>
                        <a:rPr lang="en-US" sz="20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000" i="1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Ukur</a:t>
                      </a:r>
                      <a:endParaRPr lang="en-US" sz="20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Sulit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diidentifikasi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secara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jelas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apakah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pencapaian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kepuasan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masyarakat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keberhasilan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dalam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memanfaatkan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dana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sesuai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dengan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anggaran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atau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efisiensi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dan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efektifitas</a:t>
                      </a:r>
                      <a:r>
                        <a:rPr lang="en-US" sz="17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baseline="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kegiatan</a:t>
                      </a:r>
                      <a:endParaRPr lang="en-US" sz="1700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Lebih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jelas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dalam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pengukurannya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yaitu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mencari</a:t>
                      </a:r>
                      <a:r>
                        <a:rPr lang="en-US" sz="17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laba</a:t>
                      </a:r>
                      <a:endParaRPr lang="en-US" sz="17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6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kamus</a:t>
            </a:r>
            <a:r>
              <a:rPr lang="en-US" dirty="0" smtClean="0"/>
              <a:t> Webster,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 </a:t>
            </a:r>
            <a:r>
              <a:rPr lang="en-US" b="1" i="1" dirty="0" smtClean="0"/>
              <a:t>Manage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Italia </a:t>
            </a:r>
            <a:r>
              <a:rPr lang="en-US" b="1" i="1" dirty="0" err="1" smtClean="0"/>
              <a:t>Maneggio</a:t>
            </a:r>
            <a:r>
              <a:rPr lang="en-US" b="1" i="1" dirty="0" smtClean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Mengurus</a:t>
            </a:r>
            <a:r>
              <a:rPr lang="en-US" dirty="0" smtClean="0"/>
              <a:t>, </a:t>
            </a:r>
            <a:r>
              <a:rPr lang="en-US" dirty="0" err="1" smtClean="0"/>
              <a:t>Memimpin</a:t>
            </a:r>
            <a:r>
              <a:rPr lang="en-US" dirty="0" smtClean="0"/>
              <a:t>, </a:t>
            </a:r>
            <a:r>
              <a:rPr lang="en-US" dirty="0" err="1" smtClean="0"/>
              <a:t>Mencapai</a:t>
            </a:r>
            <a:r>
              <a:rPr lang="en-US" dirty="0" smtClean="0"/>
              <a:t>, </a:t>
            </a:r>
            <a:r>
              <a:rPr lang="en-US" dirty="0" err="1" smtClean="0"/>
              <a:t>Memerintah</a:t>
            </a:r>
            <a:r>
              <a:rPr lang="en-US" dirty="0" smtClean="0"/>
              <a:t>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4109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Para </a:t>
            </a:r>
            <a:r>
              <a:rPr lang="en-US" dirty="0" err="1" smtClean="0"/>
              <a:t>Ahli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b="1" i="1" dirty="0" smtClean="0"/>
              <a:t>G.R Terry </a:t>
            </a:r>
            <a:endParaRPr lang="en-US" dirty="0" smtClean="0"/>
          </a:p>
          <a:p>
            <a:pPr algn="just">
              <a:buNone/>
            </a:pPr>
            <a:r>
              <a:rPr lang="en-US" b="1" i="1" dirty="0" smtClean="0"/>
              <a:t>	</a:t>
            </a:r>
            <a:r>
              <a:rPr lang="en-US" dirty="0" err="1" smtClean="0"/>
              <a:t>Pencapaian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mempergunakan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lain.</a:t>
            </a:r>
          </a:p>
          <a:p>
            <a:pPr algn="just">
              <a:buNone/>
            </a:pPr>
            <a:r>
              <a:rPr lang="en-US" dirty="0" smtClean="0"/>
              <a:t>2. </a:t>
            </a:r>
            <a:r>
              <a:rPr lang="en-US" b="1" i="1" dirty="0" err="1" smtClean="0"/>
              <a:t>Haiman</a:t>
            </a:r>
            <a:r>
              <a:rPr lang="en-US" b="1" i="1" dirty="0" smtClean="0"/>
              <a:t> </a:t>
            </a:r>
          </a:p>
          <a:p>
            <a:pPr algn="just">
              <a:buNone/>
            </a:pPr>
            <a:r>
              <a:rPr lang="en-US" b="1" i="1" dirty="0" smtClean="0"/>
              <a:t>	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mengawasi</a:t>
            </a:r>
            <a:r>
              <a:rPr lang="en-US" dirty="0" smtClean="0"/>
              <a:t> </a:t>
            </a:r>
            <a:r>
              <a:rPr lang="en-US" dirty="0" err="1" smtClean="0"/>
              <a:t>usaha-usaha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b="1" i="1" dirty="0" smtClean="0"/>
              <a:t>3. M.P </a:t>
            </a:r>
            <a:r>
              <a:rPr lang="en-US" b="1" i="1" dirty="0" err="1" smtClean="0"/>
              <a:t>Follet</a:t>
            </a:r>
            <a:endParaRPr lang="en-US" b="1" i="1" dirty="0" smtClean="0"/>
          </a:p>
          <a:p>
            <a:pPr algn="just">
              <a:buNone/>
            </a:pPr>
            <a:r>
              <a:rPr lang="en-US" b="1" i="1" dirty="0" smtClean="0"/>
              <a:t>	</a:t>
            </a:r>
            <a:r>
              <a:rPr lang="en-US" dirty="0" err="1" smtClean="0"/>
              <a:t>Seni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lain.</a:t>
            </a:r>
          </a:p>
          <a:p>
            <a:pPr algn="just">
              <a:buNone/>
            </a:pPr>
            <a:r>
              <a:rPr lang="en-US" b="1" i="1" dirty="0" smtClean="0"/>
              <a:t>4. </a:t>
            </a:r>
            <a:r>
              <a:rPr lang="en-US" b="1" i="1" dirty="0" err="1" smtClean="0"/>
              <a:t>Oey</a:t>
            </a:r>
            <a:r>
              <a:rPr lang="en-US" b="1" i="1" dirty="0" smtClean="0"/>
              <a:t> Liang Lee</a:t>
            </a:r>
          </a:p>
          <a:p>
            <a:pPr algn="just">
              <a:buNone/>
            </a:pPr>
            <a:r>
              <a:rPr lang="en-US" b="1" i="1" dirty="0" smtClean="0"/>
              <a:t>	</a:t>
            </a:r>
            <a:r>
              <a:rPr lang="en-US" dirty="0" err="1" smtClean="0"/>
              <a:t>Seni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, </a:t>
            </a:r>
            <a:r>
              <a:rPr lang="en-US" dirty="0" err="1" smtClean="0"/>
              <a:t>pengorganisasian</a:t>
            </a:r>
            <a:r>
              <a:rPr lang="en-US" dirty="0" smtClean="0"/>
              <a:t>, </a:t>
            </a:r>
            <a:r>
              <a:rPr lang="en-US" dirty="0" err="1" smtClean="0"/>
              <a:t>pengarahan</a:t>
            </a:r>
            <a:r>
              <a:rPr lang="en-US" dirty="0" smtClean="0"/>
              <a:t>, </a:t>
            </a:r>
            <a:r>
              <a:rPr lang="en-US" dirty="0" err="1" smtClean="0"/>
              <a:t>pengkoordinasian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pengendalian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barang-barang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1637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181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dirty="0" smtClean="0"/>
              <a:t>	</a:t>
            </a:r>
            <a:r>
              <a:rPr lang="en-US" sz="3200" dirty="0" err="1" smtClean="0"/>
              <a:t>Berdasarkan</a:t>
            </a:r>
            <a:r>
              <a:rPr lang="en-US" sz="3200" dirty="0" smtClean="0"/>
              <a:t> </a:t>
            </a:r>
            <a:r>
              <a:rPr lang="en-US" sz="3200" dirty="0" err="1" smtClean="0"/>
              <a:t>beberapa</a:t>
            </a:r>
            <a:r>
              <a:rPr lang="en-US" sz="3200" dirty="0" smtClean="0"/>
              <a:t> </a:t>
            </a:r>
            <a:r>
              <a:rPr lang="en-US" sz="3200" dirty="0" err="1" smtClean="0"/>
              <a:t>definisi</a:t>
            </a:r>
            <a:r>
              <a:rPr lang="en-US" sz="3200" dirty="0" smtClean="0"/>
              <a:t> </a:t>
            </a:r>
            <a:r>
              <a:rPr lang="en-US" sz="3200" dirty="0" err="1" smtClean="0"/>
              <a:t>diatas</a:t>
            </a:r>
            <a:r>
              <a:rPr lang="en-US" sz="3200" dirty="0" smtClean="0"/>
              <a:t> </a:t>
            </a:r>
            <a:r>
              <a:rPr lang="en-US" sz="3200" dirty="0" err="1" smtClean="0"/>
              <a:t>dapat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tarik</a:t>
            </a:r>
            <a:r>
              <a:rPr lang="en-US" sz="3200" dirty="0" smtClean="0"/>
              <a:t> </a:t>
            </a:r>
            <a:r>
              <a:rPr lang="en-US" sz="3200" dirty="0" err="1" smtClean="0"/>
              <a:t>kesimpulan</a:t>
            </a:r>
            <a:r>
              <a:rPr lang="en-US" sz="3200" dirty="0" smtClean="0"/>
              <a:t> </a:t>
            </a:r>
            <a:r>
              <a:rPr lang="en-US" sz="3200" dirty="0" err="1" smtClean="0"/>
              <a:t>bahwa</a:t>
            </a:r>
            <a:r>
              <a:rPr lang="en-US" sz="3200" dirty="0" smtClean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 </a:t>
            </a:r>
            <a:r>
              <a:rPr lang="en-US" sz="3200" b="1" dirty="0" err="1" smtClean="0"/>
              <a:t>Seni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ilmu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menyelenggarakan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fungsi-fungsi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perencanaan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pengorganisasian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pengarahan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pengkoordinasian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dan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pengendalian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objek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berupa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manusia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barang-barang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untuk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mencapai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tujuan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tertentu</a:t>
            </a:r>
            <a:r>
              <a:rPr lang="en-US" sz="3200" b="1" dirty="0" smtClean="0"/>
              <a:t> yang </a:t>
            </a:r>
            <a:r>
              <a:rPr lang="en-US" sz="3200" b="1" dirty="0" err="1" smtClean="0"/>
              <a:t>telah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ditentukan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sebelumnya</a:t>
            </a:r>
            <a:r>
              <a:rPr lang="en-US" sz="2400" b="1" dirty="0" smtClean="0"/>
              <a:t>.</a:t>
            </a:r>
          </a:p>
          <a:p>
            <a:pPr algn="just">
              <a:buNone/>
            </a:pPr>
            <a:endParaRPr lang="en-US" sz="2400" b="1" dirty="0" smtClean="0"/>
          </a:p>
          <a:p>
            <a:pPr algn="just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90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,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antaranya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Seni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04800" y="2514600"/>
            <a:ext cx="4267200" cy="3845720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2800" dirty="0" err="1" smtClean="0"/>
              <a:t>Berfungsi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menerangkan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menjelaskan</a:t>
            </a:r>
            <a:r>
              <a:rPr lang="en-US" sz="2800" dirty="0" smtClean="0"/>
              <a:t> </a:t>
            </a:r>
            <a:r>
              <a:rPr lang="en-US" sz="2800" dirty="0" err="1" smtClean="0"/>
              <a:t>fenomena-fenomena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gejala-gejala</a:t>
            </a:r>
            <a:r>
              <a:rPr lang="en-US" sz="2800" dirty="0" smtClean="0"/>
              <a:t>, </a:t>
            </a:r>
            <a:r>
              <a:rPr lang="en-US" sz="2800" dirty="0" err="1" smtClean="0"/>
              <a:t>kejadian-kejadian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keadaan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ditemui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upaya</a:t>
            </a:r>
            <a:r>
              <a:rPr lang="en-US" sz="2800" dirty="0" smtClean="0"/>
              <a:t> </a:t>
            </a:r>
            <a:r>
              <a:rPr lang="en-US" sz="2800" dirty="0" err="1" smtClean="0"/>
              <a:t>mencapai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en-US" sz="2800" dirty="0" err="1" smtClean="0"/>
              <a:t>Berfungsi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mencapai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nyata-nyata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menghasilkan</a:t>
            </a:r>
            <a:r>
              <a:rPr lang="en-US" sz="2800" dirty="0" smtClean="0"/>
              <a:t> </a:t>
            </a:r>
            <a:r>
              <a:rPr lang="en-US" sz="2800" dirty="0" err="1" smtClean="0"/>
              <a:t>hasil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mamfaat</a:t>
            </a:r>
            <a:r>
              <a:rPr lang="en-US" sz="2800" dirty="0" smtClean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1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200400" y="3429000"/>
            <a:ext cx="2667000" cy="1524000"/>
          </a:xfrm>
          <a:prstGeom prst="ellipse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33800" y="21336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ADMINISTRASI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2667000" y="2895600"/>
            <a:ext cx="3581400" cy="2514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09800" y="2438400"/>
            <a:ext cx="4495800" cy="3429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76600" y="38862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KEPEMIMPINAN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31242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MANAJEMEN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25908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ORGANISASI</a:t>
            </a:r>
            <a:endParaRPr lang="en-US" sz="1400" dirty="0"/>
          </a:p>
        </p:txBody>
      </p:sp>
      <p:sp>
        <p:nvSpPr>
          <p:cNvPr id="13" name="Oval 12"/>
          <p:cNvSpPr/>
          <p:nvPr/>
        </p:nvSpPr>
        <p:spPr>
          <a:xfrm>
            <a:off x="1752600" y="1981200"/>
            <a:ext cx="5257800" cy="434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smtClean="0"/>
              <a:t>1.1.4 Hubungan antara Administrasi,</a:t>
            </a:r>
            <a:br>
              <a:rPr lang="en-US" sz="2400" smtClean="0"/>
            </a:br>
            <a:r>
              <a:rPr lang="en-US" sz="2400" smtClean="0"/>
              <a:t>	Organisasi dan Manajemen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en-US" sz="2400" b="0" dirty="0" err="1" smtClean="0"/>
              <a:t>Administrasi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merupakan</a:t>
            </a:r>
            <a:r>
              <a:rPr lang="en-US" sz="2400" b="0" dirty="0" smtClean="0"/>
              <a:t> proses, </a:t>
            </a:r>
            <a:r>
              <a:rPr lang="en-US" sz="2400" b="0" dirty="0" err="1" smtClean="0"/>
              <a:t>organisasi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merupakan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wadah</a:t>
            </a:r>
            <a:r>
              <a:rPr lang="en-US" sz="2400" b="0" dirty="0" smtClean="0"/>
              <a:t>, </a:t>
            </a:r>
            <a:r>
              <a:rPr lang="en-US" sz="2400" b="0" dirty="0" err="1" smtClean="0"/>
              <a:t>sedangkan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manajemen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merupakan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pelaksanaannya</a:t>
            </a:r>
            <a:r>
              <a:rPr lang="en-US" sz="2400" b="0" dirty="0" smtClean="0"/>
              <a:t> yang </a:t>
            </a:r>
            <a:r>
              <a:rPr lang="en-US" sz="2400" b="0" dirty="0" err="1" smtClean="0"/>
              <a:t>satu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sama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lainnya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saling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berhubungan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saling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berkaitan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sehingga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tujuan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dapat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tercapai</a:t>
            </a:r>
            <a:r>
              <a:rPr lang="en-US" sz="2400" b="0" dirty="0" smtClean="0"/>
              <a:t>.</a:t>
            </a:r>
          </a:p>
          <a:p>
            <a:pPr marL="0" indent="0" algn="just">
              <a:buFont typeface="Wingdings" pitchFamily="2" charset="2"/>
              <a:buNone/>
            </a:pPr>
            <a:endParaRPr lang="en-US" sz="2400" b="0" dirty="0" smtClean="0"/>
          </a:p>
          <a:p>
            <a:pPr marL="0" indent="0" algn="just">
              <a:buFont typeface="Wingdings" pitchFamily="2" charset="2"/>
              <a:buNone/>
            </a:pPr>
            <a:r>
              <a:rPr lang="en-US" sz="2400" b="0" dirty="0" err="1" smtClean="0"/>
              <a:t>Administrasi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terdiri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dari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organisasi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manajemen</a:t>
            </a:r>
            <a:r>
              <a:rPr lang="en-US" sz="2400" b="0" dirty="0" smtClean="0"/>
              <a:t>, </a:t>
            </a:r>
            <a:r>
              <a:rPr lang="en-US" sz="2400" b="0" dirty="0" err="1" smtClean="0"/>
              <a:t>sedangkan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inti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manajemen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adalah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kepemimpinan</a:t>
            </a:r>
            <a:r>
              <a:rPr lang="en-US" sz="2400" b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98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4400" b="1" dirty="0" smtClean="0"/>
          </a:p>
          <a:p>
            <a:pPr marL="114300" indent="0" algn="ctr">
              <a:buNone/>
            </a:pPr>
            <a:r>
              <a:rPr lang="en-US" sz="4400" b="1" dirty="0" err="1" smtClean="0"/>
              <a:t>Terima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Kasih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260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/>
              <a:t>memahami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pengertian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lingkup</a:t>
            </a:r>
            <a:r>
              <a:rPr lang="en-US" dirty="0"/>
              <a:t> </a:t>
            </a:r>
            <a:r>
              <a:rPr lang="en-US" dirty="0" err="1"/>
              <a:t>manajemen</a:t>
            </a:r>
            <a:r>
              <a:rPr lang="en-US" dirty="0"/>
              <a:t>.</a:t>
            </a:r>
          </a:p>
          <a:p>
            <a:pPr algn="just"/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fungsional</a:t>
            </a:r>
            <a:r>
              <a:rPr lang="en-US" dirty="0"/>
              <a:t> yang </a:t>
            </a:r>
            <a:r>
              <a:rPr lang="en-US" dirty="0" err="1"/>
              <a:t>mencakup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 (</a:t>
            </a:r>
            <a:r>
              <a:rPr lang="en-US" dirty="0" err="1"/>
              <a:t>planing</a:t>
            </a:r>
            <a:r>
              <a:rPr lang="en-US" dirty="0"/>
              <a:t>), </a:t>
            </a:r>
            <a:r>
              <a:rPr lang="en-US" dirty="0" err="1"/>
              <a:t>pengorganisasian</a:t>
            </a:r>
            <a:r>
              <a:rPr lang="en-US" dirty="0"/>
              <a:t> (Organizing</a:t>
            </a:r>
            <a:r>
              <a:rPr lang="en-US" dirty="0" smtClean="0"/>
              <a:t>), </a:t>
            </a:r>
            <a:r>
              <a:rPr lang="en-US" dirty="0" err="1" smtClean="0"/>
              <a:t>Penyusunan</a:t>
            </a:r>
            <a:r>
              <a:rPr lang="en-US" dirty="0" smtClean="0"/>
              <a:t> </a:t>
            </a:r>
            <a:r>
              <a:rPr lang="en-US" dirty="0" err="1"/>
              <a:t>Personalia</a:t>
            </a:r>
            <a:r>
              <a:rPr lang="en-US" dirty="0"/>
              <a:t> (Staffing) </a:t>
            </a:r>
            <a:r>
              <a:rPr lang="en-US" dirty="0" err="1"/>
              <a:t>pengarahan</a:t>
            </a:r>
            <a:r>
              <a:rPr lang="en-US" dirty="0"/>
              <a:t> (leading), </a:t>
            </a:r>
            <a:r>
              <a:rPr lang="en-US" dirty="0" err="1"/>
              <a:t>pengawasan</a:t>
            </a:r>
            <a:r>
              <a:rPr lang="en-US" dirty="0"/>
              <a:t> (controlling</a:t>
            </a:r>
            <a:r>
              <a:rPr lang="en-US" dirty="0" smtClean="0"/>
              <a:t>).</a:t>
            </a:r>
          </a:p>
          <a:p>
            <a:pPr algn="just"/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(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)</a:t>
            </a:r>
          </a:p>
          <a:p>
            <a:pPr algn="just"/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diperlukan</a:t>
            </a:r>
            <a:r>
              <a:rPr lang="en-US" dirty="0"/>
              <a:t> 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01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ketidakterbatasan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keterbatasan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kebutuhannya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menghadapkan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berorganisasi</a:t>
            </a:r>
            <a:r>
              <a:rPr lang="en-US" dirty="0" smtClean="0"/>
              <a:t>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, </a:t>
            </a:r>
            <a:r>
              <a:rPr lang="en-US" b="1" i="1" dirty="0" err="1" smtClean="0"/>
              <a:t>Organon</a:t>
            </a:r>
            <a:r>
              <a:rPr lang="en-US" dirty="0" smtClean="0"/>
              <a:t> yang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Yunani</a:t>
            </a:r>
            <a:r>
              <a:rPr lang="en-US" dirty="0" smtClean="0"/>
              <a:t> yang </a:t>
            </a:r>
            <a:r>
              <a:rPr lang="en-US" dirty="0" err="1" smtClean="0"/>
              <a:t>artinya</a:t>
            </a:r>
            <a:r>
              <a:rPr lang="en-US" dirty="0" smtClean="0"/>
              <a:t> </a:t>
            </a:r>
            <a:r>
              <a:rPr lang="en-US" b="1" dirty="0" err="1" smtClean="0"/>
              <a:t>Alat</a:t>
            </a:r>
            <a:r>
              <a:rPr lang="en-US" b="1" dirty="0" smtClean="0"/>
              <a:t>, </a:t>
            </a:r>
            <a:r>
              <a:rPr lang="en-US" b="1" dirty="0" err="1" smtClean="0"/>
              <a:t>Bagian</a:t>
            </a:r>
            <a:r>
              <a:rPr lang="en-US" b="1" dirty="0" smtClean="0"/>
              <a:t>, </a:t>
            </a:r>
            <a:r>
              <a:rPr lang="en-US" b="1" dirty="0" err="1" smtClean="0"/>
              <a:t>Anggota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Badan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221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    Para </a:t>
            </a:r>
            <a:r>
              <a:rPr lang="en-US" dirty="0" err="1" smtClean="0"/>
              <a:t>Ahli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b="1" i="1" dirty="0" err="1" smtClean="0"/>
              <a:t>Jhon</a:t>
            </a:r>
            <a:r>
              <a:rPr lang="en-US" b="1" i="1" dirty="0" smtClean="0"/>
              <a:t> D. Millet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/>
              <a:t>Individu-individu</a:t>
            </a:r>
            <a:r>
              <a:rPr lang="en-US" dirty="0" smtClean="0"/>
              <a:t> yang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-</a:t>
            </a:r>
            <a:r>
              <a:rPr lang="en-US" dirty="0" err="1" smtClean="0"/>
              <a:t>sama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 startAt="2"/>
            </a:pPr>
            <a:r>
              <a:rPr lang="en-US" b="1" i="1" dirty="0" smtClean="0"/>
              <a:t>Fremont E. </a:t>
            </a:r>
            <a:r>
              <a:rPr lang="en-US" b="1" i="1" dirty="0" err="1" smtClean="0"/>
              <a:t>Kast</a:t>
            </a:r>
            <a:r>
              <a:rPr lang="en-US" b="1" i="1" dirty="0" smtClean="0"/>
              <a:t> </a:t>
            </a:r>
            <a:r>
              <a:rPr lang="en-US" b="1" i="1" dirty="0" err="1" smtClean="0"/>
              <a:t>dan</a:t>
            </a:r>
            <a:r>
              <a:rPr lang="en-US" b="1" i="1" dirty="0" smtClean="0"/>
              <a:t> </a:t>
            </a:r>
            <a:r>
              <a:rPr lang="en-US" b="1" i="1" dirty="0" err="1" smtClean="0"/>
              <a:t>Jemas</a:t>
            </a:r>
            <a:r>
              <a:rPr lang="en-US" b="1" i="1" dirty="0" smtClean="0"/>
              <a:t> E. </a:t>
            </a:r>
            <a:r>
              <a:rPr lang="en-US" b="1" i="1" dirty="0" err="1" smtClean="0"/>
              <a:t>Rosenzweig</a:t>
            </a:r>
            <a:endParaRPr lang="en-US" b="1" i="1" dirty="0" smtClean="0"/>
          </a:p>
          <a:p>
            <a:pPr marL="514350" indent="-514350"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Penyusunan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penyatuan</a:t>
            </a:r>
            <a:r>
              <a:rPr lang="en-US" dirty="0" smtClean="0"/>
              <a:t> </a:t>
            </a:r>
            <a:r>
              <a:rPr lang="en-US" dirty="0" err="1" smtClean="0"/>
              <a:t>berbagai-bagai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yang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ketergantungan</a:t>
            </a:r>
            <a:r>
              <a:rPr lang="en-US" dirty="0" smtClean="0"/>
              <a:t>.  </a:t>
            </a:r>
          </a:p>
          <a:p>
            <a:pPr marL="514350" indent="-514350">
              <a:buAutoNum type="arabicPeriod" startAt="3"/>
            </a:pPr>
            <a:r>
              <a:rPr lang="en-US" b="1" i="1" dirty="0" err="1" smtClean="0"/>
              <a:t>Prajudi</a:t>
            </a:r>
            <a:r>
              <a:rPr lang="en-US" b="1" i="1" dirty="0" smtClean="0"/>
              <a:t> </a:t>
            </a:r>
            <a:r>
              <a:rPr lang="en-US" b="1" i="1" dirty="0" err="1" smtClean="0"/>
              <a:t>Atmosudirdjo</a:t>
            </a:r>
            <a:endParaRPr lang="en-US" b="1" i="1" dirty="0" smtClean="0"/>
          </a:p>
          <a:p>
            <a:pPr marL="514350" indent="-514350"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tata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tata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sekelompok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yang </a:t>
            </a:r>
            <a:r>
              <a:rPr lang="en-US" dirty="0" err="1" smtClean="0"/>
              <a:t>bekerjasama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-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423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29200"/>
          </a:xfrm>
        </p:spPr>
        <p:txBody>
          <a:bodyPr/>
          <a:lstStyle/>
          <a:p>
            <a:pPr marL="114300" indent="0" algn="just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n-US" sz="2800" dirty="0" err="1" smtClean="0">
                <a:solidFill>
                  <a:schemeClr val="tx1"/>
                </a:solidFill>
              </a:rPr>
              <a:t>Berdasarkan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definisi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diatas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dapat</a:t>
            </a:r>
            <a:r>
              <a:rPr lang="en-US" sz="2800" dirty="0" smtClean="0">
                <a:solidFill>
                  <a:schemeClr val="tx1"/>
                </a:solidFill>
              </a:rPr>
              <a:t> di </a:t>
            </a:r>
            <a:r>
              <a:rPr lang="en-US" sz="2800" dirty="0" err="1" smtClean="0">
                <a:solidFill>
                  <a:schemeClr val="tx1"/>
                </a:solidFill>
              </a:rPr>
              <a:t>tarik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kesimpulan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bahwa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Organisasi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Suatu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kesatuan</a:t>
            </a:r>
            <a:r>
              <a:rPr lang="en-US" sz="2800" i="1" dirty="0" smtClean="0">
                <a:solidFill>
                  <a:schemeClr val="tx1"/>
                </a:solidFill>
              </a:rPr>
              <a:t> yang </a:t>
            </a:r>
            <a:r>
              <a:rPr lang="en-US" sz="2800" i="1" dirty="0" err="1" smtClean="0">
                <a:solidFill>
                  <a:schemeClr val="tx1"/>
                </a:solidFill>
              </a:rPr>
              <a:t>terdiri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dari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dua</a:t>
            </a:r>
            <a:r>
              <a:rPr lang="en-US" sz="2800" i="1" dirty="0" smtClean="0">
                <a:solidFill>
                  <a:schemeClr val="tx1"/>
                </a:solidFill>
              </a:rPr>
              <a:t> orang </a:t>
            </a:r>
            <a:r>
              <a:rPr lang="en-US" sz="2800" i="1" dirty="0" err="1" smtClean="0">
                <a:solidFill>
                  <a:schemeClr val="tx1"/>
                </a:solidFill>
              </a:rPr>
              <a:t>atau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lebih</a:t>
            </a:r>
            <a:r>
              <a:rPr lang="en-US" sz="2800" i="1" dirty="0" smtClean="0">
                <a:solidFill>
                  <a:schemeClr val="tx1"/>
                </a:solidFill>
              </a:rPr>
              <a:t> yang di </a:t>
            </a:r>
            <a:r>
              <a:rPr lang="en-US" sz="2800" i="1" dirty="0" err="1" smtClean="0">
                <a:solidFill>
                  <a:schemeClr val="tx1"/>
                </a:solidFill>
              </a:rPr>
              <a:t>koordinasikan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secara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sadar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bekerjasama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serta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saling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tergantung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satu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sama</a:t>
            </a:r>
            <a:r>
              <a:rPr lang="en-US" sz="2800" i="1" dirty="0" smtClean="0">
                <a:solidFill>
                  <a:schemeClr val="tx1"/>
                </a:solidFill>
              </a:rPr>
              <a:t> lain </a:t>
            </a:r>
            <a:r>
              <a:rPr lang="en-US" sz="2800" i="1" dirty="0" err="1" smtClean="0">
                <a:solidFill>
                  <a:schemeClr val="tx1"/>
                </a:solidFill>
              </a:rPr>
              <a:t>atas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dasar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terstruktur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tata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pembagian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kerja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tata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hubungan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kerja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tertentu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dalam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rangka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pencapaian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tujuan</a:t>
            </a:r>
            <a:r>
              <a:rPr lang="en-US" sz="2800" i="1" dirty="0" smtClean="0">
                <a:solidFill>
                  <a:schemeClr val="tx1"/>
                </a:solidFill>
              </a:rPr>
              <a:t> yang </a:t>
            </a:r>
            <a:r>
              <a:rPr lang="en-US" sz="2800" i="1" dirty="0" err="1" smtClean="0">
                <a:solidFill>
                  <a:schemeClr val="tx1"/>
                </a:solidFill>
              </a:rPr>
              <a:t>tidak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mungkin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dilakukan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oleh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individu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secara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terpisah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86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4637"/>
            <a:ext cx="7924800" cy="3349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3600" b="1" u="sng" dirty="0" smtClean="0">
                <a:solidFill>
                  <a:schemeClr val="tx1"/>
                </a:solidFill>
              </a:rPr>
              <a:t>Prinsip Organisasi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Menggunakan segala sumber daya yang ada untuk mencapai tujuan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Membuat/menghasilkan produk yang berupa barang ataupun jasa secara efisien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Berinovasi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Menggunakan teknologi modern termasuk teknologi informasi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Tanggap terhadap adanya perubahan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Mampu menciptakan nilai tambah bagi pemilik, pelanggan, &amp; karyawan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de-DE" sz="2800" dirty="0" smtClean="0">
                <a:solidFill>
                  <a:schemeClr val="tx1"/>
                </a:solidFill>
              </a:rPr>
              <a:t>Mengakomodir adanya keragaman, perbedaan motivasi, latar belakang budaya, &amp; kordinasi dari karyawan.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de-DE" sz="2800" dirty="0" smtClean="0">
              <a:solidFill>
                <a:schemeClr val="tx1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sz="40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7172" name="DownRibbonSharp"/>
          <p:cNvSpPr>
            <a:spLocks noEditPoints="1" noChangeArrowheads="1"/>
          </p:cNvSpPr>
          <p:nvPr/>
        </p:nvSpPr>
        <p:spPr bwMode="auto">
          <a:xfrm>
            <a:off x="2209800" y="762000"/>
            <a:ext cx="5257800" cy="11430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de-DE" dirty="0">
              <a:solidFill>
                <a:srgbClr val="FBFDA1"/>
              </a:solidFill>
            </a:endParaRPr>
          </a:p>
          <a:p>
            <a:pPr algn="ctr">
              <a:defRPr/>
            </a:pPr>
            <a:r>
              <a:rPr lang="de-DE" b="1" dirty="0">
                <a:solidFill>
                  <a:srgbClr val="002060"/>
                </a:solidFill>
              </a:rPr>
              <a:t>BENTUK ORGANISASI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174" name="Document"/>
          <p:cNvSpPr>
            <a:spLocks noEditPoints="1" noChangeArrowheads="1"/>
          </p:cNvSpPr>
          <p:nvPr/>
        </p:nvSpPr>
        <p:spPr bwMode="auto">
          <a:xfrm>
            <a:off x="1600200" y="2819400"/>
            <a:ext cx="2362200" cy="28956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de-DE" b="1"/>
              <a:t>CLOSED SYSTEM</a:t>
            </a:r>
            <a:endParaRPr lang="en-US" b="1"/>
          </a:p>
        </p:txBody>
      </p:sp>
      <p:sp>
        <p:nvSpPr>
          <p:cNvPr id="7175" name="Document"/>
          <p:cNvSpPr>
            <a:spLocks noEditPoints="1" noChangeArrowheads="1"/>
          </p:cNvSpPr>
          <p:nvPr/>
        </p:nvSpPr>
        <p:spPr bwMode="auto">
          <a:xfrm>
            <a:off x="5638800" y="2819400"/>
            <a:ext cx="2362200" cy="28956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de-DE" b="1"/>
              <a:t>OPEN SYSTEM</a:t>
            </a:r>
            <a:endParaRPr lang="en-US" b="1"/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5775325" y="3389313"/>
            <a:ext cx="21272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Sangat tergantung/</a:t>
            </a:r>
          </a:p>
          <a:p>
            <a:pPr eaLnBrk="1" hangingPunct="1"/>
            <a:r>
              <a:rPr lang="de-DE"/>
              <a:t>terpengaruh oleh </a:t>
            </a:r>
          </a:p>
          <a:p>
            <a:pPr eaLnBrk="1" hangingPunct="1"/>
            <a:r>
              <a:rPr lang="de-DE"/>
              <a:t>lingk/dunia luar.</a:t>
            </a:r>
          </a:p>
          <a:p>
            <a:pPr eaLnBrk="1" hangingPunct="1"/>
            <a:r>
              <a:rPr lang="de-DE"/>
              <a:t>Contoh:</a:t>
            </a:r>
          </a:p>
          <a:p>
            <a:pPr eaLnBrk="1" hangingPunct="1"/>
            <a:r>
              <a:rPr lang="de-DE"/>
              <a:t>Org. Bisnis pd </a:t>
            </a:r>
          </a:p>
          <a:p>
            <a:pPr eaLnBrk="1" hangingPunct="1"/>
            <a:r>
              <a:rPr lang="de-DE"/>
              <a:t>umumnya</a:t>
            </a:r>
            <a:endParaRPr lang="en-US"/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1828800" y="3352800"/>
            <a:ext cx="22034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Tidak tergantung/</a:t>
            </a:r>
          </a:p>
          <a:p>
            <a:pPr eaLnBrk="1" hangingPunct="1"/>
            <a:r>
              <a:rPr lang="de-DE"/>
              <a:t> terpengaruh oleh </a:t>
            </a:r>
          </a:p>
          <a:p>
            <a:pPr eaLnBrk="1" hangingPunct="1"/>
            <a:r>
              <a:rPr lang="de-DE"/>
              <a:t>perubahan dunia/</a:t>
            </a:r>
          </a:p>
          <a:p>
            <a:pPr eaLnBrk="1" hangingPunct="1"/>
            <a:r>
              <a:rPr lang="de-DE"/>
              <a:t>lingk. luar.</a:t>
            </a:r>
          </a:p>
          <a:p>
            <a:pPr eaLnBrk="1" hangingPunct="1"/>
            <a:r>
              <a:rPr lang="de-DE"/>
              <a:t>Contoh:</a:t>
            </a:r>
          </a:p>
          <a:p>
            <a:pPr eaLnBrk="1" hangingPunct="1"/>
            <a:r>
              <a:rPr lang="de-DE"/>
              <a:t>Lembaga Penelitian</a:t>
            </a:r>
            <a:endParaRPr lang="en-US"/>
          </a:p>
        </p:txBody>
      </p:sp>
      <p:sp>
        <p:nvSpPr>
          <p:cNvPr id="17417" name="Line 13"/>
          <p:cNvSpPr>
            <a:spLocks noChangeShapeType="1"/>
          </p:cNvSpPr>
          <p:nvPr/>
        </p:nvSpPr>
        <p:spPr bwMode="auto">
          <a:xfrm flipH="1">
            <a:off x="2819400" y="1905000"/>
            <a:ext cx="1905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Line 14"/>
          <p:cNvSpPr>
            <a:spLocks noChangeShapeType="1"/>
          </p:cNvSpPr>
          <p:nvPr/>
        </p:nvSpPr>
        <p:spPr bwMode="auto">
          <a:xfrm>
            <a:off x="4724400" y="1905000"/>
            <a:ext cx="2133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Persamaan</a:t>
            </a:r>
            <a:r>
              <a:rPr lang="en-US" sz="4000" dirty="0" smtClean="0"/>
              <a:t> </a:t>
            </a:r>
            <a:r>
              <a:rPr lang="en-US" sz="4000" dirty="0" err="1" smtClean="0"/>
              <a:t>Organisasi</a:t>
            </a:r>
            <a:r>
              <a:rPr lang="en-US" sz="4000" dirty="0" smtClean="0"/>
              <a:t> </a:t>
            </a:r>
            <a:r>
              <a:rPr lang="en-US" sz="4000" dirty="0" err="1" smtClean="0"/>
              <a:t>Sektor</a:t>
            </a:r>
            <a:r>
              <a:rPr lang="en-US" sz="4000" dirty="0" smtClean="0"/>
              <a:t> </a:t>
            </a:r>
            <a:r>
              <a:rPr lang="en-US" sz="4000" dirty="0" err="1" smtClean="0"/>
              <a:t>Publik</a:t>
            </a:r>
            <a:r>
              <a:rPr lang="en-US" sz="4000" dirty="0" smtClean="0"/>
              <a:t> </a:t>
            </a:r>
            <a:r>
              <a:rPr lang="en-US" sz="4000" dirty="0" err="1"/>
              <a:t>dengan</a:t>
            </a:r>
            <a:r>
              <a:rPr lang="en-US" sz="4000" dirty="0"/>
              <a:t> </a:t>
            </a:r>
            <a:r>
              <a:rPr lang="en-US" sz="4000" dirty="0" smtClean="0"/>
              <a:t>Perusahaan:</a:t>
            </a:r>
            <a:endParaRPr lang="en-US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Bagian tidak terpisahkan dari suatu sistem perekonomian nasional </a:t>
            </a:r>
          </a:p>
          <a:p>
            <a:pPr eaLnBrk="1" hangingPunct="1"/>
            <a:r>
              <a:rPr lang="en-US" sz="2800" smtClean="0"/>
              <a:t>Menghadapi sumberdaya yang terbatas untuk mencapai tujuannya</a:t>
            </a:r>
          </a:p>
          <a:p>
            <a:pPr eaLnBrk="1" hangingPunct="1"/>
            <a:r>
              <a:rPr lang="en-US" sz="2800" smtClean="0"/>
              <a:t>Pola manajemen keuangan sama</a:t>
            </a:r>
          </a:p>
          <a:p>
            <a:pPr eaLnBrk="1" hangingPunct="1"/>
            <a:r>
              <a:rPr lang="en-US" sz="2800" smtClean="0"/>
              <a:t>Beberapa mempunyai output produk yang sama</a:t>
            </a:r>
          </a:p>
          <a:p>
            <a:pPr eaLnBrk="1" hangingPunct="1"/>
            <a:r>
              <a:rPr lang="en-US" sz="2800" smtClean="0"/>
              <a:t>Diatur oleh peraturan perundangan</a:t>
            </a:r>
          </a:p>
        </p:txBody>
      </p:sp>
    </p:spTree>
    <p:extLst>
      <p:ext uri="{BB962C8B-B14F-4D97-AF65-F5344CB8AC3E}">
        <p14:creationId xmlns:p14="http://schemas.microsoft.com/office/powerpoint/2010/main" val="21229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Perbedaan</a:t>
            </a:r>
            <a:r>
              <a:rPr lang="en-US" sz="4000" dirty="0" smtClean="0"/>
              <a:t> </a:t>
            </a:r>
            <a:r>
              <a:rPr lang="en-US" sz="4000" dirty="0" err="1" smtClean="0"/>
              <a:t>Organisasi</a:t>
            </a:r>
            <a:r>
              <a:rPr lang="en-US" sz="4000" dirty="0" smtClean="0"/>
              <a:t> </a:t>
            </a:r>
            <a:r>
              <a:rPr lang="en-US" sz="4000" dirty="0" err="1" smtClean="0"/>
              <a:t>Sektor</a:t>
            </a:r>
            <a:r>
              <a:rPr lang="en-US" sz="4000" dirty="0" smtClean="0"/>
              <a:t> </a:t>
            </a:r>
            <a:r>
              <a:rPr lang="en-US" sz="4000" dirty="0" err="1" smtClean="0"/>
              <a:t>Publik</a:t>
            </a:r>
            <a:r>
              <a:rPr lang="en-US" sz="4000" dirty="0" smtClean="0"/>
              <a:t> </a:t>
            </a:r>
            <a:r>
              <a:rPr lang="en-US" sz="4000" dirty="0" err="1" smtClean="0"/>
              <a:t>dengan</a:t>
            </a:r>
            <a:r>
              <a:rPr lang="en-US" sz="4000" dirty="0" smtClean="0"/>
              <a:t> Perusahaan:</a:t>
            </a: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smtClean="0"/>
              <a:t>Tujuan Organisasi</a:t>
            </a:r>
          </a:p>
          <a:p>
            <a:pPr eaLnBrk="1" hangingPunct="1"/>
            <a:r>
              <a:rPr lang="en-US" smtClean="0"/>
              <a:t>Sumber Pendanaan</a:t>
            </a:r>
          </a:p>
          <a:p>
            <a:pPr eaLnBrk="1" hangingPunct="1"/>
            <a:r>
              <a:rPr lang="en-US" smtClean="0"/>
              <a:t>Peraturan Perundang-undangan</a:t>
            </a:r>
          </a:p>
          <a:p>
            <a:pPr eaLnBrk="1" hangingPunct="1"/>
            <a:r>
              <a:rPr lang="en-US" smtClean="0"/>
              <a:t>Kepemilikan</a:t>
            </a:r>
          </a:p>
          <a:p>
            <a:pPr eaLnBrk="1" hangingPunct="1"/>
            <a:r>
              <a:rPr lang="en-US" smtClean="0"/>
              <a:t>Pertanggungjawaban</a:t>
            </a:r>
          </a:p>
          <a:p>
            <a:pPr eaLnBrk="1" hangingPunct="1"/>
            <a:r>
              <a:rPr lang="en-US" smtClean="0"/>
              <a:t>Struktur Organisasi</a:t>
            </a:r>
          </a:p>
          <a:p>
            <a:pPr eaLnBrk="1" hangingPunct="1"/>
            <a:r>
              <a:rPr lang="en-US" smtClean="0"/>
              <a:t>Anggaran</a:t>
            </a:r>
          </a:p>
          <a:p>
            <a:pPr eaLnBrk="1" hangingPunct="1"/>
            <a:r>
              <a:rPr lang="en-US" smtClean="0"/>
              <a:t>Basis Akuntansi</a:t>
            </a:r>
          </a:p>
          <a:p>
            <a:pPr eaLnBrk="1" hangingPunct="1"/>
            <a:r>
              <a:rPr lang="en-US" smtClean="0"/>
              <a:t>Tolak Ukur</a:t>
            </a:r>
          </a:p>
        </p:txBody>
      </p:sp>
    </p:spTree>
    <p:extLst>
      <p:ext uri="{BB962C8B-B14F-4D97-AF65-F5344CB8AC3E}">
        <p14:creationId xmlns:p14="http://schemas.microsoft.com/office/powerpoint/2010/main" val="27315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196</TotalTime>
  <Words>558</Words>
  <Application>Microsoft Office PowerPoint</Application>
  <PresentationFormat>On-screen Show (4:3)</PresentationFormat>
  <Paragraphs>122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Apothecary</vt:lpstr>
      <vt:lpstr>ORGANISASI DAN MANAJEMEN  Materi 1</vt:lpstr>
      <vt:lpstr>Tujuan Pembelajaran</vt:lpstr>
      <vt:lpstr> Pengertian Organisasi</vt:lpstr>
      <vt:lpstr>Pengertian Organisasi Menurut     Para Ahli</vt:lpstr>
      <vt:lpstr>PowerPoint Presentation</vt:lpstr>
      <vt:lpstr>PowerPoint Presentation</vt:lpstr>
      <vt:lpstr>PowerPoint Presentation</vt:lpstr>
      <vt:lpstr>Persamaan Organisasi Sektor Publik dengan Perusahaan:</vt:lpstr>
      <vt:lpstr>Perbedaan Organisasi Sektor Publik dengan Perusahaan:</vt:lpstr>
      <vt:lpstr>Perbedaan Organisasi Sektor Publik dengan Perusahaan:</vt:lpstr>
      <vt:lpstr>Perbedaan Organisasi Sektor Publik dengan Perusahaan:</vt:lpstr>
      <vt:lpstr>Pengertian Manajemen</vt:lpstr>
      <vt:lpstr>Pengertian Manajemen Menurut Para Ahli :</vt:lpstr>
      <vt:lpstr>PowerPoint Presentation</vt:lpstr>
      <vt:lpstr>Dalam pengertian manajemen ada dua fungsi, di antaranya :</vt:lpstr>
      <vt:lpstr>PowerPoint Presentation</vt:lpstr>
      <vt:lpstr>1.1.4 Hubungan antara Administrasi,  Organisasi dan Manajemen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ORGANISASI DAN MANAJEMEN</dc:title>
  <dc:creator>User</dc:creator>
  <cp:lastModifiedBy>User</cp:lastModifiedBy>
  <cp:revision>12</cp:revision>
  <dcterms:created xsi:type="dcterms:W3CDTF">2014-09-14T14:17:28Z</dcterms:created>
  <dcterms:modified xsi:type="dcterms:W3CDTF">2014-10-28T03:34:38Z</dcterms:modified>
</cp:coreProperties>
</file>