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0" r:id="rId4"/>
    <p:sldId id="261" r:id="rId5"/>
    <p:sldId id="262" r:id="rId6"/>
    <p:sldId id="259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22373E-F09E-4D58-BC97-CD5746C2198C}" type="doc">
      <dgm:prSet loTypeId="urn:microsoft.com/office/officeart/2005/8/layout/target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D5B1F9-7F05-40FB-8861-22CD0988E226}">
      <dgm:prSet custT="1"/>
      <dgm:spPr/>
      <dgm:t>
        <a:bodyPr/>
        <a:lstStyle/>
        <a:p>
          <a:pPr rtl="0"/>
          <a:r>
            <a:rPr lang="en-US" sz="72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rPr>
            <a:t>Contacts</a:t>
          </a:r>
          <a:endParaRPr lang="en-US" sz="7200" dirty="0"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haroni" pitchFamily="2" charset="-79"/>
            <a:cs typeface="Aharoni" pitchFamily="2" charset="-79"/>
          </a:endParaRPr>
        </a:p>
      </dgm:t>
    </dgm:pt>
    <dgm:pt modelId="{A700030B-1B8A-403B-B5A4-6FA1748C46F7}" type="parTrans" cxnId="{F30F9477-57E8-4CEC-AAC1-7F7E58A82D21}">
      <dgm:prSet/>
      <dgm:spPr/>
      <dgm:t>
        <a:bodyPr/>
        <a:lstStyle/>
        <a:p>
          <a:endParaRPr lang="en-US"/>
        </a:p>
      </dgm:t>
    </dgm:pt>
    <dgm:pt modelId="{00C2CC7A-1007-439A-8422-AE8B594C0E74}" type="sibTrans" cxnId="{F30F9477-57E8-4CEC-AAC1-7F7E58A82D21}">
      <dgm:prSet/>
      <dgm:spPr/>
      <dgm:t>
        <a:bodyPr/>
        <a:lstStyle/>
        <a:p>
          <a:endParaRPr lang="en-US"/>
        </a:p>
      </dgm:t>
    </dgm:pt>
    <dgm:pt modelId="{6305BD07-DB23-4FF5-97F8-C5694FE368A0}" type="pres">
      <dgm:prSet presAssocID="{5422373E-F09E-4D58-BC97-CD5746C2198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436F177-F45B-4C92-AFDB-B25BD7B61007}" type="pres">
      <dgm:prSet presAssocID="{9DD5B1F9-7F05-40FB-8861-22CD0988E226}" presName="circle1" presStyleLbl="node1" presStyleIdx="0" presStyleCnt="1"/>
      <dgm:spPr/>
      <dgm:t>
        <a:bodyPr/>
        <a:lstStyle/>
        <a:p>
          <a:endParaRPr lang="en-US"/>
        </a:p>
      </dgm:t>
    </dgm:pt>
    <dgm:pt modelId="{FCFED25A-D690-4B5E-AE87-D5BA5160FAB3}" type="pres">
      <dgm:prSet presAssocID="{9DD5B1F9-7F05-40FB-8861-22CD0988E226}" presName="space" presStyleCnt="0"/>
      <dgm:spPr/>
      <dgm:t>
        <a:bodyPr/>
        <a:lstStyle/>
        <a:p>
          <a:endParaRPr lang="en-US"/>
        </a:p>
      </dgm:t>
    </dgm:pt>
    <dgm:pt modelId="{210FB34F-688C-4008-8909-F4F5CFF9213D}" type="pres">
      <dgm:prSet presAssocID="{9DD5B1F9-7F05-40FB-8861-22CD0988E226}" presName="rect1" presStyleLbl="alignAcc1" presStyleIdx="0" presStyleCnt="1" custLinFactNeighborX="-793" custLinFactNeighborY="-14701"/>
      <dgm:spPr/>
      <dgm:t>
        <a:bodyPr/>
        <a:lstStyle/>
        <a:p>
          <a:endParaRPr lang="en-US"/>
        </a:p>
      </dgm:t>
    </dgm:pt>
    <dgm:pt modelId="{290757AB-BCE9-4F4A-8D4B-25B556B631D7}" type="pres">
      <dgm:prSet presAssocID="{9DD5B1F9-7F05-40FB-8861-22CD0988E226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632E7D-0F57-40BB-BA18-31EC05998F58}" type="presOf" srcId="{5422373E-F09E-4D58-BC97-CD5746C2198C}" destId="{6305BD07-DB23-4FF5-97F8-C5694FE368A0}" srcOrd="0" destOrd="0" presId="urn:microsoft.com/office/officeart/2005/8/layout/target3"/>
    <dgm:cxn modelId="{4E1FB9F4-AA0B-4B8B-8A19-E68D85568311}" type="presOf" srcId="{9DD5B1F9-7F05-40FB-8861-22CD0988E226}" destId="{210FB34F-688C-4008-8909-F4F5CFF9213D}" srcOrd="0" destOrd="0" presId="urn:microsoft.com/office/officeart/2005/8/layout/target3"/>
    <dgm:cxn modelId="{D4E5F365-30FC-41D1-B6A5-EFC624F136AB}" type="presOf" srcId="{9DD5B1F9-7F05-40FB-8861-22CD0988E226}" destId="{290757AB-BCE9-4F4A-8D4B-25B556B631D7}" srcOrd="1" destOrd="0" presId="urn:microsoft.com/office/officeart/2005/8/layout/target3"/>
    <dgm:cxn modelId="{F30F9477-57E8-4CEC-AAC1-7F7E58A82D21}" srcId="{5422373E-F09E-4D58-BC97-CD5746C2198C}" destId="{9DD5B1F9-7F05-40FB-8861-22CD0988E226}" srcOrd="0" destOrd="0" parTransId="{A700030B-1B8A-403B-B5A4-6FA1748C46F7}" sibTransId="{00C2CC7A-1007-439A-8422-AE8B594C0E74}"/>
    <dgm:cxn modelId="{7831D528-935C-4D8D-B0EA-FE9C70CCE043}" type="presParOf" srcId="{6305BD07-DB23-4FF5-97F8-C5694FE368A0}" destId="{9436F177-F45B-4C92-AFDB-B25BD7B61007}" srcOrd="0" destOrd="0" presId="urn:microsoft.com/office/officeart/2005/8/layout/target3"/>
    <dgm:cxn modelId="{7189EFEA-CFB6-4F00-9AB0-138A1F9C0F2A}" type="presParOf" srcId="{6305BD07-DB23-4FF5-97F8-C5694FE368A0}" destId="{FCFED25A-D690-4B5E-AE87-D5BA5160FAB3}" srcOrd="1" destOrd="0" presId="urn:microsoft.com/office/officeart/2005/8/layout/target3"/>
    <dgm:cxn modelId="{226EE059-C7BE-4B99-B546-35804CE97CE9}" type="presParOf" srcId="{6305BD07-DB23-4FF5-97F8-C5694FE368A0}" destId="{210FB34F-688C-4008-8909-F4F5CFF9213D}" srcOrd="2" destOrd="0" presId="urn:microsoft.com/office/officeart/2005/8/layout/target3"/>
    <dgm:cxn modelId="{C6557F5D-35A1-4D8E-A5E2-C0271219696B}" type="presParOf" srcId="{6305BD07-DB23-4FF5-97F8-C5694FE368A0}" destId="{290757AB-BCE9-4F4A-8D4B-25B556B631D7}" srcOrd="3" destOrd="0" presId="urn:microsoft.com/office/officeart/2005/8/layout/targe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FE6BE5-796A-4A77-8BC7-4446528B596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864A3EE-6F1A-4BF8-982B-E4A8E1BADFD4}" type="pres">
      <dgm:prSet presAssocID="{DCFE6BE5-796A-4A77-8BC7-4446528B596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380F512D-74BB-4C60-8E2A-157606E8CC11}" type="presOf" srcId="{DCFE6BE5-796A-4A77-8BC7-4446528B596B}" destId="{E864A3EE-6F1A-4BF8-982B-E4A8E1BADFD4}" srcOrd="0" destOrd="0" presId="urn:microsoft.com/office/officeart/2005/8/layout/targe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34A9E-267A-49A2-8C97-A3E61A99CD1F}" type="datetimeFigureOut">
              <a:rPr lang="en-US" smtClean="0"/>
              <a:pPr/>
              <a:t>1/2/2017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03AC-570A-4A57-A95B-2BC28FD93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34A9E-267A-49A2-8C97-A3E61A99CD1F}" type="datetimeFigureOut">
              <a:rPr lang="en-US" smtClean="0"/>
              <a:pPr/>
              <a:t>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03AC-570A-4A57-A95B-2BC28FD93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34A9E-267A-49A2-8C97-A3E61A99CD1F}" type="datetimeFigureOut">
              <a:rPr lang="en-US" smtClean="0"/>
              <a:pPr/>
              <a:t>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03AC-570A-4A57-A95B-2BC28FD93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34A9E-267A-49A2-8C97-A3E61A99CD1F}" type="datetimeFigureOut">
              <a:rPr lang="en-US" smtClean="0"/>
              <a:pPr/>
              <a:t>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03AC-570A-4A57-A95B-2BC28FD93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34A9E-267A-49A2-8C97-A3E61A99CD1F}" type="datetimeFigureOut">
              <a:rPr lang="en-US" smtClean="0"/>
              <a:pPr/>
              <a:t>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03AC-570A-4A57-A95B-2BC28FD93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34A9E-267A-49A2-8C97-A3E61A99CD1F}" type="datetimeFigureOut">
              <a:rPr lang="en-US" smtClean="0"/>
              <a:pPr/>
              <a:t>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03AC-570A-4A57-A95B-2BC28FD93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34A9E-267A-49A2-8C97-A3E61A99CD1F}" type="datetimeFigureOut">
              <a:rPr lang="en-US" smtClean="0"/>
              <a:pPr/>
              <a:t>1/2/2017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03AC-570A-4A57-A95B-2BC28FD93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34A9E-267A-49A2-8C97-A3E61A99CD1F}" type="datetimeFigureOut">
              <a:rPr lang="en-US" smtClean="0"/>
              <a:pPr/>
              <a:t>1/2/2017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03AC-570A-4A57-A95B-2BC28FD93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34A9E-267A-49A2-8C97-A3E61A99CD1F}" type="datetimeFigureOut">
              <a:rPr lang="en-US" smtClean="0"/>
              <a:pPr/>
              <a:t>1/2/2017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03AC-570A-4A57-A95B-2BC28FD93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34A9E-267A-49A2-8C97-A3E61A99CD1F}" type="datetimeFigureOut">
              <a:rPr lang="en-US" smtClean="0"/>
              <a:pPr/>
              <a:t>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D03AC-570A-4A57-A95B-2BC28FD93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34A9E-267A-49A2-8C97-A3E61A99CD1F}" type="datetimeFigureOut">
              <a:rPr lang="en-US" smtClean="0"/>
              <a:pPr/>
              <a:t>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8AD03AC-570A-4A57-A95B-2BC28FD938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634A9E-267A-49A2-8C97-A3E61A99CD1F}" type="datetimeFigureOut">
              <a:rPr lang="en-US" smtClean="0"/>
              <a:pPr/>
              <a:t>1/2/2017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AD03AC-570A-4A57-A95B-2BC28FD9388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or.com.au/cardboard-boxes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or.com.au/cardboard-boxes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hyperlink" Target="http://www.micor.com.au/cardboard-boxe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hyperlink" Target="http://www.micor.com.au/cardboard-boxes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hyperlink" Target="http://www.micor.com.au/cardboard-boxes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hyperlink" Target="http://www.micor.com.au/cardboard-boxes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hyperlink" Target="http://www.micor.com.au/cardboard-boxes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hyperlink" Target="http://www.micor.com.au/cardboard-boxes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diagramColors" Target="../diagrams/colors2.xml"/><Relationship Id="rId3" Type="http://schemas.openxmlformats.org/officeDocument/2006/relationships/hyperlink" Target="http://www.micor.com.au/" TargetMode="External"/><Relationship Id="rId7" Type="http://schemas.openxmlformats.org/officeDocument/2006/relationships/diagramColors" Target="../diagrams/colors1.xml"/><Relationship Id="rId12" Type="http://schemas.openxmlformats.org/officeDocument/2006/relationships/diagramQuickStyle" Target="../diagrams/quickStyl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6" Type="http://schemas.openxmlformats.org/officeDocument/2006/relationships/diagramQuickStyle" Target="../diagrams/quickStyle1.xml"/><Relationship Id="rId11" Type="http://schemas.openxmlformats.org/officeDocument/2006/relationships/diagramLayout" Target="../diagrams/layout2.xml"/><Relationship Id="rId5" Type="http://schemas.openxmlformats.org/officeDocument/2006/relationships/diagramLayout" Target="../diagrams/layout1.xml"/><Relationship Id="rId10" Type="http://schemas.openxmlformats.org/officeDocument/2006/relationships/diagramData" Target="../diagrams/data2.xml"/><Relationship Id="rId4" Type="http://schemas.openxmlformats.org/officeDocument/2006/relationships/diagramData" Target="../diagrams/data1.xml"/><Relationship Id="rId9" Type="http://schemas.openxmlformats.org/officeDocument/2006/relationships/hyperlink" Target="mailto:admin@micor.com.a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1905000"/>
            <a:ext cx="7851648" cy="1295400"/>
          </a:xfrm>
        </p:spPr>
        <p:txBody>
          <a:bodyPr/>
          <a:lstStyle/>
          <a:p>
            <a:r>
              <a:rPr lang="en-US" b="1" dirty="0" smtClean="0">
                <a:latin typeface="Bookman Old Style" pitchFamily="18" charset="0"/>
                <a:cs typeface="Aharoni" pitchFamily="2" charset="-79"/>
              </a:rPr>
              <a:t>Cardboard Packaging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534400" cy="838200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</a:rPr>
              <a:t>Micor </a:t>
            </a:r>
            <a:r>
              <a:rPr lang="en-US" sz="1800" dirty="0" smtClean="0">
                <a:solidFill>
                  <a:schemeClr val="bg1"/>
                </a:solidFill>
              </a:rPr>
              <a:t>Box Manufacturers </a:t>
            </a:r>
            <a:r>
              <a:rPr lang="en-US" sz="1800" b="1" dirty="0" smtClean="0">
                <a:solidFill>
                  <a:schemeClr val="bg1"/>
                </a:solidFill>
              </a:rPr>
              <a:t>Melbourne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0" y="5791200"/>
            <a:ext cx="27751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www.micor.com.au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 descr="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3657600"/>
            <a:ext cx="2247900" cy="2247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Tm="108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90600"/>
            <a:ext cx="7851648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Bookman Old Style" pitchFamily="18" charset="0"/>
              </a:rPr>
              <a:t>Regular Style Boxes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28600" y="2895600"/>
            <a:ext cx="8610600" cy="3200400"/>
          </a:xfrm>
        </p:spPr>
        <p:txBody>
          <a:bodyPr>
            <a:normAutofit lnSpcReduction="10000"/>
          </a:bodyPr>
          <a:lstStyle/>
          <a:p>
            <a:r>
              <a:rPr lang="en-US" sz="3000" dirty="0" smtClean="0"/>
              <a:t>These types of boxes are by and large the most regularly utilized boxes, which cover most pressing necessities. That they can be produced with negligible lead-time and may commonly require tooling to make. The accompanying shapes are a percentage of the more normal situations of Regular Style Containers.</a:t>
            </a:r>
            <a:endParaRPr lang="en-US" sz="3000" dirty="0"/>
          </a:p>
        </p:txBody>
      </p:sp>
      <p:sp>
        <p:nvSpPr>
          <p:cNvPr id="5" name="Rectangle 4"/>
          <p:cNvSpPr/>
          <p:nvPr/>
        </p:nvSpPr>
        <p:spPr>
          <a:xfrm>
            <a:off x="2743200" y="5867400"/>
            <a:ext cx="388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http://www.micor.com.au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90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066800"/>
          </a:xfrm>
        </p:spPr>
        <p:txBody>
          <a:bodyPr>
            <a:normAutofit fontScale="90000"/>
          </a:bodyPr>
          <a:lstStyle/>
          <a:p>
            <a:r>
              <a:rPr b="1" smtClean="0">
                <a:latin typeface="Bookman Old Style" pitchFamily="18" charset="0"/>
              </a:rPr>
              <a:t>Regular Style Carton (RSC)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04800" y="3276600"/>
            <a:ext cx="4876800" cy="2514600"/>
          </a:xfrm>
        </p:spPr>
        <p:txBody>
          <a:bodyPr>
            <a:normAutofit fontScale="92500"/>
          </a:bodyPr>
          <a:lstStyle/>
          <a:p>
            <a:r>
              <a:rPr lang="en-US" sz="3000" dirty="0" smtClean="0"/>
              <a:t>This kind of box configuration is the most regularly utilized. This is stuck using one border and obliges tape to seal both the top and base.</a:t>
            </a:r>
            <a:endParaRPr lang="en-US" sz="3000" dirty="0"/>
          </a:p>
        </p:txBody>
      </p:sp>
      <p:pic>
        <p:nvPicPr>
          <p:cNvPr id="5122" name="Picture 2" descr="Regular Slotted Carton (RSC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3581400"/>
            <a:ext cx="2552700" cy="25527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143000" y="5791200"/>
            <a:ext cx="30364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4"/>
              </a:rPr>
              <a:t>http://</a:t>
            </a:r>
            <a:r>
              <a:rPr lang="en-US" sz="2000" b="1" dirty="0" smtClean="0">
                <a:hlinkClick r:id="rId4"/>
              </a:rPr>
              <a:t>www.micor.com.au</a:t>
            </a:r>
            <a:endParaRPr lang="en-US" b="1" dirty="0"/>
          </a:p>
        </p:txBody>
      </p:sp>
    </p:spTree>
    <p:custDataLst>
      <p:tags r:id="rId1"/>
    </p:custDataLst>
  </p:cSld>
  <p:clrMapOvr>
    <a:masterClrMapping/>
  </p:clrMapOvr>
  <p:transition advTm="109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371600"/>
          </a:xfrm>
        </p:spPr>
        <p:txBody>
          <a:bodyPr>
            <a:normAutofit fontScale="90000"/>
          </a:bodyPr>
          <a:lstStyle/>
          <a:p>
            <a:r>
              <a:rPr b="1" smtClean="0">
                <a:latin typeface="Bookman Old Style" pitchFamily="18" charset="0"/>
              </a:rPr>
              <a:t>Half Slotted Carton (HSC)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28600" y="3124200"/>
            <a:ext cx="5257800" cy="2971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This kind of box is regularly applied as a part of conjunction with an unique top so the substance can be effortlessly gotten to.</a:t>
            </a:r>
            <a:endParaRPr lang="en-US" sz="3000" dirty="0"/>
          </a:p>
        </p:txBody>
      </p:sp>
      <p:pic>
        <p:nvPicPr>
          <p:cNvPr id="4098" name="Picture 2" descr="Half Slotted Carton (HSC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3048000"/>
            <a:ext cx="2476500" cy="2476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990600" y="5943600"/>
            <a:ext cx="30364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4"/>
              </a:rPr>
              <a:t>http://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www.micor.com.au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249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838200"/>
          </a:xfrm>
        </p:spPr>
        <p:txBody>
          <a:bodyPr>
            <a:normAutofit fontScale="90000"/>
          </a:bodyPr>
          <a:lstStyle/>
          <a:p>
            <a:r>
              <a:rPr b="1" smtClean="0">
                <a:latin typeface="Bookman Old Style" pitchFamily="18" charset="0"/>
              </a:rPr>
              <a:t>Sleeve (SLV)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28600" y="3124200"/>
            <a:ext cx="5105400" cy="3048000"/>
          </a:xfrm>
        </p:spPr>
        <p:txBody>
          <a:bodyPr>
            <a:normAutofit lnSpcReduction="10000"/>
          </a:bodyPr>
          <a:lstStyle/>
          <a:p>
            <a:r>
              <a:rPr lang="en-US" sz="3000" dirty="0" smtClean="0"/>
              <a:t>This kind of box outline is regularly utilized as a part of conjunction with a top and base top or as an line with strengthen the back to the inside dividers of an exterior box.</a:t>
            </a:r>
            <a:endParaRPr lang="en-US" sz="3000" dirty="0"/>
          </a:p>
        </p:txBody>
      </p:sp>
      <p:pic>
        <p:nvPicPr>
          <p:cNvPr id="3074" name="Picture 2" descr="Cardboard Sleeve (SLV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2971800"/>
            <a:ext cx="2857500" cy="2857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143000" y="5791200"/>
            <a:ext cx="30364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4"/>
              </a:rPr>
              <a:t>http://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www.micor.com.au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10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524000"/>
          </a:xfrm>
        </p:spPr>
        <p:txBody>
          <a:bodyPr>
            <a:normAutofit fontScale="90000"/>
          </a:bodyPr>
          <a:lstStyle/>
          <a:p>
            <a:r>
              <a:rPr b="1" smtClean="0">
                <a:latin typeface="Bookman Old Style" pitchFamily="18" charset="0"/>
              </a:rPr>
              <a:t>Creased &amp; Slotted Tray (CST)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28600" y="2971800"/>
            <a:ext cx="5791200" cy="2514600"/>
          </a:xfrm>
        </p:spPr>
        <p:txBody>
          <a:bodyPr>
            <a:noAutofit/>
          </a:bodyPr>
          <a:lstStyle/>
          <a:p>
            <a:r>
              <a:rPr lang="en-US" sz="1800" dirty="0" smtClean="0"/>
              <a:t>This kind of configuration is commonly used as a cover and base, making a container that can without much of a stretch be gotten to. It is likewise utilized as a cover for different kinds of boxes or even as a technique for isolating item on the bed.</a:t>
            </a:r>
            <a:endParaRPr lang="en-US" sz="1800" dirty="0"/>
          </a:p>
        </p:txBody>
      </p:sp>
      <p:pic>
        <p:nvPicPr>
          <p:cNvPr id="6146" name="Picture 2" descr="Creased &amp; Slotted Cardboard Tra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3200400"/>
            <a:ext cx="2400300" cy="2400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447800" y="5715000"/>
            <a:ext cx="30364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4"/>
              </a:rPr>
              <a:t>http://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www.micor.com.au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13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219200"/>
          </a:xfrm>
        </p:spPr>
        <p:txBody>
          <a:bodyPr>
            <a:normAutofit fontScale="90000"/>
          </a:bodyPr>
          <a:lstStyle/>
          <a:p>
            <a:r>
              <a:rPr b="1" smtClean="0">
                <a:latin typeface="Bookman Old Style" pitchFamily="18" charset="0"/>
              </a:rPr>
              <a:t>Corner Cut Folder (CCF)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28600" y="3200400"/>
            <a:ext cx="4876800" cy="27432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This kind of box configuration is commonly used to bundle item that has a vast surface sector, yet contract in breadth.</a:t>
            </a:r>
            <a:endParaRPr lang="en-US" sz="3000" dirty="0"/>
          </a:p>
        </p:txBody>
      </p:sp>
      <p:pic>
        <p:nvPicPr>
          <p:cNvPr id="2050" name="Picture 2" descr="Cardboard Corner Cut Fol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3124200"/>
            <a:ext cx="2628900" cy="2628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914400" y="5867400"/>
            <a:ext cx="30364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4"/>
              </a:rPr>
              <a:t>http://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www.micor.com.au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21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62000"/>
            <a:ext cx="9144000" cy="1470025"/>
          </a:xfrm>
        </p:spPr>
        <p:txBody>
          <a:bodyPr>
            <a:normAutofit fontScale="90000"/>
          </a:bodyPr>
          <a:lstStyle/>
          <a:p>
            <a:r>
              <a:rPr b="1" smtClean="0">
                <a:latin typeface="Bookman Old Style" pitchFamily="18" charset="0"/>
              </a:rPr>
              <a:t>Full Flap Five Panel Folder (FF5PF)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28600" y="3352800"/>
            <a:ext cx="5105400" cy="24384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This crate arrangement is regularly used to package thing which is long, yet restrict in width.</a:t>
            </a:r>
            <a:endParaRPr lang="en-US" sz="3000" dirty="0"/>
          </a:p>
        </p:txBody>
      </p:sp>
      <p:pic>
        <p:nvPicPr>
          <p:cNvPr id="1026" name="Picture 2" descr="Full Flap Five Panel Fol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3124200"/>
            <a:ext cx="2552700" cy="25527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990600" y="5791200"/>
            <a:ext cx="31197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hlinkClick r:id="rId4"/>
              </a:rPr>
              <a:t>http://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www.micor.com.au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05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>
          <a:xfrm>
            <a:off x="228600" y="5715000"/>
            <a:ext cx="8686800" cy="933509"/>
            <a:chOff x="200054" y="0"/>
            <a:chExt cx="2323393" cy="400109"/>
          </a:xfrm>
        </p:grpSpPr>
        <p:sp>
          <p:nvSpPr>
            <p:cNvPr id="12" name="Rectangle 11"/>
            <p:cNvSpPr/>
            <p:nvPr/>
          </p:nvSpPr>
          <p:spPr>
            <a:xfrm>
              <a:off x="200054" y="0"/>
              <a:ext cx="2323393" cy="400109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200054" y="0"/>
              <a:ext cx="2323393" cy="4001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kern="1200" dirty="0" smtClean="0">
                  <a:solidFill>
                    <a:schemeClr val="bg2"/>
                  </a:solidFill>
                  <a:latin typeface="Aharoni" pitchFamily="2" charset="-79"/>
                  <a:cs typeface="Aharoni" pitchFamily="2" charset="-79"/>
                  <a:hlinkClick r:id="rId3"/>
                </a:rPr>
                <a:t>www.micor.com.au</a:t>
              </a:r>
              <a:endParaRPr lang="en-US" sz="1800" kern="1200" dirty="0">
                <a:solidFill>
                  <a:schemeClr val="bg2"/>
                </a:solidFill>
                <a:latin typeface="Aharoni" pitchFamily="2" charset="-79"/>
                <a:cs typeface="Aharoni" pitchFamily="2" charset="-79"/>
              </a:endParaRPr>
            </a:p>
          </p:txBody>
        </p:sp>
      </p:grpSp>
      <p:graphicFrame>
        <p:nvGraphicFramePr>
          <p:cNvPr id="4" name="Diagram 3"/>
          <p:cNvGraphicFramePr/>
          <p:nvPr/>
        </p:nvGraphicFramePr>
        <p:xfrm>
          <a:off x="533400" y="228600"/>
          <a:ext cx="8229600" cy="103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Content Placeholder 6" descr="Logo.jpg"/>
          <p:cNvPicPr>
            <a:picLocks noGrp="1" noChangeAspect="1"/>
          </p:cNvPicPr>
          <p:nvPr>
            <p:ph sz="half" idx="1"/>
          </p:nvPr>
        </p:nvPicPr>
        <p:blipFill>
          <a:blip r:embed="rId8"/>
          <a:stretch>
            <a:fillRect/>
          </a:stretch>
        </p:blipFill>
        <p:spPr>
          <a:xfrm>
            <a:off x="6477000" y="2362200"/>
            <a:ext cx="2324100" cy="2324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28600" y="1981200"/>
            <a:ext cx="6096000" cy="35353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MICOR PACKAGING PTY. LTD.</a:t>
            </a:r>
            <a:r>
              <a:rPr lang="en-US" dirty="0" smtClean="0">
                <a:solidFill>
                  <a:schemeClr val="accent2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solidFill>
                  <a:schemeClr val="accent2"/>
                </a:solidFill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443-445 Hammond Road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Dandenong South VIC 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3175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Melbourne, Australia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Tel: </a:t>
            </a:r>
            <a:r>
              <a:rPr lang="en-US" sz="4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+61 [0]3 8795 6000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Fax: </a:t>
            </a:r>
            <a:r>
              <a:rPr lang="en-US" sz="4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+61 [0]3 8795 6099 </a:t>
            </a:r>
          </a:p>
          <a:p>
            <a:pPr algn="ctr">
              <a:buNone/>
            </a:pP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E-mail: </a:t>
            </a:r>
            <a:r>
              <a:rPr lang="en-US" sz="3200" dirty="0" smtClean="0">
                <a:latin typeface="Aharoni" pitchFamily="2" charset="-79"/>
                <a:cs typeface="Aharoni" pitchFamily="2" charset="-79"/>
                <a:hlinkClick r:id="rId9"/>
              </a:rPr>
              <a:t>admin@micor.com.au</a:t>
            </a:r>
            <a:endParaRPr lang="en-US" sz="3200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6433514" y="6324600"/>
          <a:ext cx="2523448" cy="400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custDataLst>
      <p:tags r:id="rId1"/>
    </p:custDataLst>
  </p:cSld>
  <p:clrMapOvr>
    <a:masterClrMapping/>
  </p:clrMapOvr>
  <p:transition advTm="128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2|2|1.9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4|2.2|2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2|2.3|2.2|1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2|2.2|2.2|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2.2|1.8|2.2|1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3|2.2|2.1|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2|2.2|2.1|1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7|2.5|2.2|1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3|1.5|3.2|2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</TotalTime>
  <Words>309</Words>
  <Application>Microsoft Office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Cardboard Packaging</vt:lpstr>
      <vt:lpstr>Regular Style Boxes</vt:lpstr>
      <vt:lpstr>Regular Style Carton (RSC)</vt:lpstr>
      <vt:lpstr>Half Slotted Carton (HSC)</vt:lpstr>
      <vt:lpstr>Sleeve (SLV)</vt:lpstr>
      <vt:lpstr>Creased &amp; Slotted Tray (CST)</vt:lpstr>
      <vt:lpstr>Corner Cut Folder (CCF)</vt:lpstr>
      <vt:lpstr>Full Flap Five Panel Folder (FF5PF)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Cardboard Boxes Melbourne</dc:title>
  <dc:creator>Obelisk</dc:creator>
  <cp:lastModifiedBy>obelisk</cp:lastModifiedBy>
  <cp:revision>13</cp:revision>
  <dcterms:created xsi:type="dcterms:W3CDTF">2016-02-08T06:23:26Z</dcterms:created>
  <dcterms:modified xsi:type="dcterms:W3CDTF">2017-01-02T08:08:26Z</dcterms:modified>
</cp:coreProperties>
</file>