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9" r:id="rId2"/>
    <p:sldMasterId id="2147483691" r:id="rId3"/>
  </p:sldMasterIdLst>
  <p:notesMasterIdLst>
    <p:notesMasterId r:id="rId20"/>
  </p:notesMasterIdLst>
  <p:sldIdLst>
    <p:sldId id="256" r:id="rId4"/>
    <p:sldId id="257" r:id="rId5"/>
    <p:sldId id="258" r:id="rId6"/>
    <p:sldId id="270" r:id="rId7"/>
    <p:sldId id="261" r:id="rId8"/>
    <p:sldId id="271" r:id="rId9"/>
    <p:sldId id="272" r:id="rId10"/>
    <p:sldId id="273" r:id="rId11"/>
    <p:sldId id="263" r:id="rId12"/>
    <p:sldId id="264" r:id="rId13"/>
    <p:sldId id="268" r:id="rId14"/>
    <p:sldId id="266" r:id="rId15"/>
    <p:sldId id="267" r:id="rId16"/>
    <p:sldId id="269" r:id="rId17"/>
    <p:sldId id="262" r:id="rId18"/>
    <p:sldId id="260" r:id="rId19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24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D6B776-6760-4E71-9DA2-35D4ADBE9F49}" type="datetimeFigureOut">
              <a:rPr lang="id-ID" smtClean="0"/>
              <a:t>13/02/2012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F541F5-A8EB-48A6-8348-1EE23CF5ECA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36924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 smtClean="0"/>
              <a:t>Question for class: How much of the world’s water is freshwater?</a:t>
            </a:r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4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4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4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4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4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A8DC8C86-DB40-46F3-8C40-A499A199C6B6}" type="slidenum">
              <a:rPr lang="en-US" sz="1200">
                <a:solidFill>
                  <a:srgbClr val="1F497D"/>
                </a:solidFill>
              </a:rPr>
              <a:pPr eaLnBrk="1" hangingPunct="1"/>
              <a:t>5</a:t>
            </a:fld>
            <a:endParaRPr lang="en-US" sz="1200">
              <a:solidFill>
                <a:srgbClr val="1F497D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1233CF-85C9-40FF-9D67-D462AEE442CF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2733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D6E276-E3B7-46AB-B8CC-7A27237F4340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6429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04800"/>
            <a:ext cx="2057400" cy="58213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213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7E3732-DFE5-4C07-BEBA-58F997CD0DD4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27264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8FE8223-B6D2-4C2B-884F-EC2FF43433D9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2515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603659E-3FAB-4EDC-82D9-794FC91BC20D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4787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F33A72E-1F90-44AC-8B6F-329A9EDAFB22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73846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760A9F2-E2B0-44F8-97A4-6F033FF909DB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5967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05B299B-1257-47B1-A581-A3FAC8397C2E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0814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C6E2B5E-36A1-4F73-8F1E-CAD4C7DFF761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615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E5AA22D-AFB1-470A-BA4E-7FC8E73DAC58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7201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307739-A670-40D3-A147-AF2E5D21A427}" type="slidenum">
              <a:rPr lang="en-US">
                <a:solidFill>
                  <a:srgbClr val="FFFF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841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EA8A58-BF1A-4178-B51F-E69F0C056A05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8927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876A50-A877-4131-BF17-410C2F355BA7}" type="slidenum">
              <a:rPr lang="en-US">
                <a:solidFill>
                  <a:srgbClr val="FFFF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7815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9FD408-48E1-4E19-BCAB-083608FD8380}" type="slidenum">
              <a:rPr lang="en-US">
                <a:solidFill>
                  <a:srgbClr val="FFFF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81930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95FAB0-5511-4199-8941-E08365EC655B}" type="slidenum">
              <a:rPr lang="en-US">
                <a:solidFill>
                  <a:srgbClr val="FFFF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2915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6011D-B2BB-433B-A776-B48F031FCFA3}" type="slidenum">
              <a:rPr lang="en-US">
                <a:solidFill>
                  <a:srgbClr val="FFFF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1314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E6D5F9-7AFC-4061-A5C2-2339E683E819}" type="slidenum">
              <a:rPr lang="en-US">
                <a:solidFill>
                  <a:srgbClr val="FFFF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9180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556BD6-AAB2-4E98-828D-BC14FD15E062}" type="slidenum">
              <a:rPr lang="en-US">
                <a:solidFill>
                  <a:srgbClr val="FFFF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9762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D2C2FB-A479-4646-956C-AC65CF2F1289}" type="slidenum">
              <a:rPr lang="en-US">
                <a:solidFill>
                  <a:srgbClr val="FFFF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5986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E4984E-F142-40F8-AE8D-CBA1C6013C29}" type="slidenum">
              <a:rPr lang="en-US">
                <a:solidFill>
                  <a:srgbClr val="FFFF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189715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759DE3-385C-4E73-841E-6EB12D0D5989}" type="slidenum">
              <a:rPr lang="en-US">
                <a:solidFill>
                  <a:srgbClr val="FFFF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9678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55F9CD-CC5B-4870-AC1D-208410101907}" type="slidenum">
              <a:rPr lang="en-US">
                <a:solidFill>
                  <a:srgbClr val="FFFF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506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DFE494-E2D5-4919-90C2-EEE6DFFC2EC9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20569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307739-A670-40D3-A147-AF2E5D21A427}" type="slidenum">
              <a:rPr lang="en-US">
                <a:solidFill>
                  <a:srgbClr val="FFFF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17127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876A50-A877-4131-BF17-410C2F355BA7}" type="slidenum">
              <a:rPr lang="en-US">
                <a:solidFill>
                  <a:srgbClr val="FFFF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98168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9FD408-48E1-4E19-BCAB-083608FD8380}" type="slidenum">
              <a:rPr lang="en-US">
                <a:solidFill>
                  <a:srgbClr val="FFFF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61546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95FAB0-5511-4199-8941-E08365EC655B}" type="slidenum">
              <a:rPr lang="en-US">
                <a:solidFill>
                  <a:srgbClr val="FFFF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9960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6011D-B2BB-433B-A776-B48F031FCFA3}" type="slidenum">
              <a:rPr lang="en-US">
                <a:solidFill>
                  <a:srgbClr val="FFFF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22813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E6D5F9-7AFC-4061-A5C2-2339E683E819}" type="slidenum">
              <a:rPr lang="en-US">
                <a:solidFill>
                  <a:srgbClr val="FFFF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18172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556BD6-AAB2-4E98-828D-BC14FD15E062}" type="slidenum">
              <a:rPr lang="en-US">
                <a:solidFill>
                  <a:srgbClr val="FFFF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155433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D2C2FB-A479-4646-956C-AC65CF2F1289}" type="slidenum">
              <a:rPr lang="en-US">
                <a:solidFill>
                  <a:srgbClr val="FFFF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726123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E4984E-F142-40F8-AE8D-CBA1C6013C29}" type="slidenum">
              <a:rPr lang="en-US">
                <a:solidFill>
                  <a:srgbClr val="FFFF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20884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759DE3-385C-4E73-841E-6EB12D0D5989}" type="slidenum">
              <a:rPr lang="en-US">
                <a:solidFill>
                  <a:srgbClr val="FFFF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082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06982F-6441-429D-9685-B77BF4F12A81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40334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55F9CD-CC5B-4870-AC1D-208410101907}" type="slidenum">
              <a:rPr lang="en-US">
                <a:solidFill>
                  <a:srgbClr val="FFFF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535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744629-DC55-4216-A951-21C234AE96B5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30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7E28F5-87C2-43D6-92A0-67970DAFC6DD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065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1ABCE9-0A0C-43A7-9F73-3911D2EB9B03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565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BD93C7-3A52-4B71-87A9-929C9E136268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9865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8599B4-0704-4AB5-97CA-789DB3D889B3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726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04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2095257-5B8F-4AA5-8FE8-B1BCBA3CD1B1}" type="slidenum">
              <a:rPr 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63251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rgbClr val="6633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rgbClr val="6633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rgbClr val="6633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rgbClr val="6633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rgbClr val="6633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6633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6633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6633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6633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defRPr sz="3200">
          <a:solidFill>
            <a:srgbClr val="0033CC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•"/>
        <a:defRPr sz="2800">
          <a:solidFill>
            <a:srgbClr val="0066FF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rgbClr val="663300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663300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33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33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33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33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3300"/>
          </a:solidFill>
          <a:latin typeface="+mn-lt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D19662B-AACF-4594-8A16-7C45A59586D7}" type="slidenum">
              <a:rPr lang="en-US">
                <a:solidFill>
                  <a:srgbClr val="FFFF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30377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D19662B-AACF-4594-8A16-7C45A59586D7}" type="slidenum">
              <a:rPr lang="en-US">
                <a:solidFill>
                  <a:srgbClr val="FFFF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206988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LIMNOLOGI</a:t>
            </a:r>
            <a:endParaRPr lang="id-ID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020689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7544" y="548680"/>
            <a:ext cx="8208912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Freshwater is limited</a:t>
            </a:r>
          </a:p>
          <a:p>
            <a:pPr>
              <a:lnSpc>
                <a:spcPct val="150000"/>
              </a:lnSpc>
            </a:pPr>
            <a:endParaRPr lang="en-US" sz="2400" dirty="0" smtClean="0"/>
          </a:p>
          <a:p>
            <a:pPr marL="274638" indent="-274638">
              <a:lnSpc>
                <a:spcPct val="150000"/>
              </a:lnSpc>
            </a:pPr>
            <a:r>
              <a:rPr lang="en-US" sz="2400" dirty="0" smtClean="0"/>
              <a:t>• The Freshwater Imperative :  </a:t>
            </a:r>
            <a:r>
              <a:rPr lang="en-US" sz="2400" dirty="0" err="1" smtClean="0"/>
              <a:t>Naiman</a:t>
            </a:r>
            <a:r>
              <a:rPr lang="en-US" sz="2400" dirty="0" smtClean="0"/>
              <a:t> </a:t>
            </a:r>
            <a:r>
              <a:rPr lang="en-US" sz="2400" i="1" dirty="0" smtClean="0"/>
              <a:t>et al</a:t>
            </a:r>
            <a:r>
              <a:rPr lang="en-US" sz="2400" dirty="0" smtClean="0"/>
              <a:t>. 1995 – set a research agenda for conserving limited resource</a:t>
            </a:r>
          </a:p>
          <a:p>
            <a:pPr>
              <a:lnSpc>
                <a:spcPct val="150000"/>
              </a:lnSpc>
            </a:pPr>
            <a:endParaRPr lang="en-US" sz="2400" dirty="0" smtClean="0"/>
          </a:p>
          <a:p>
            <a:pPr>
              <a:lnSpc>
                <a:spcPct val="150000"/>
              </a:lnSpc>
            </a:pPr>
            <a:r>
              <a:rPr lang="en-US" sz="2400" dirty="0" smtClean="0"/>
              <a:t>• Freshwater is limited</a:t>
            </a:r>
          </a:p>
          <a:p>
            <a:pPr marL="708025" indent="-250825">
              <a:lnSpc>
                <a:spcPct val="150000"/>
              </a:lnSpc>
            </a:pPr>
            <a:r>
              <a:rPr lang="en-US" sz="2400" dirty="0" smtClean="0"/>
              <a:t>– Most water came from planet’s formation (star  byproduct, comets)…not going to increase appreciably</a:t>
            </a:r>
          </a:p>
          <a:p>
            <a:pPr marL="708025" indent="-250825">
              <a:lnSpc>
                <a:spcPct val="150000"/>
              </a:lnSpc>
            </a:pPr>
            <a:r>
              <a:rPr lang="en-US" sz="2400" dirty="0" smtClean="0"/>
              <a:t>– Freshwater derives from precipitation</a:t>
            </a:r>
            <a:endParaRPr lang="id-ID" sz="2400" dirty="0"/>
          </a:p>
        </p:txBody>
      </p:sp>
    </p:spTree>
    <p:extLst>
      <p:ext uri="{BB962C8B-B14F-4D97-AF65-F5344CB8AC3E}">
        <p14:creationId xmlns:p14="http://schemas.microsoft.com/office/powerpoint/2010/main" val="17377725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06428" y="5805264"/>
            <a:ext cx="882047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from Wetzel (Wetzel, R. G. 2001. Limnology, lake and river ecosystems. Academic Press, San Diego, CA.)</a:t>
            </a:r>
            <a:endParaRPr kumimoji="0" lang="id-ID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868488" y="32845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 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9703455"/>
              </p:ext>
            </p:extLst>
          </p:nvPr>
        </p:nvGraphicFramePr>
        <p:xfrm>
          <a:off x="288033" y="453943"/>
          <a:ext cx="8604447" cy="5207305"/>
        </p:xfrm>
        <a:graphic>
          <a:graphicData uri="http://schemas.openxmlformats.org/drawingml/2006/table">
            <a:tbl>
              <a:tblPr/>
              <a:tblGrid>
                <a:gridCol w="2293696"/>
                <a:gridCol w="2578957"/>
                <a:gridCol w="1211514"/>
                <a:gridCol w="2520280"/>
              </a:tblGrid>
              <a:tr h="792088">
                <a:tc>
                  <a:txBody>
                    <a:bodyPr/>
                    <a:lstStyle/>
                    <a:p>
                      <a:r>
                        <a:rPr lang="id-ID" sz="2400" dirty="0">
                          <a:effectLst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d-ID" sz="2400" b="1" dirty="0">
                          <a:effectLst/>
                        </a:rPr>
                        <a:t>Volume (x 10</a:t>
                      </a:r>
                      <a:r>
                        <a:rPr lang="id-ID" sz="2400" b="1" baseline="30000" dirty="0">
                          <a:effectLst/>
                        </a:rPr>
                        <a:t>3</a:t>
                      </a:r>
                      <a:r>
                        <a:rPr lang="id-ID" sz="2400" b="1" dirty="0">
                          <a:effectLst/>
                        </a:rPr>
                        <a:t> m</a:t>
                      </a:r>
                      <a:r>
                        <a:rPr lang="id-ID" sz="2400" b="1" baseline="30000" dirty="0">
                          <a:effectLst/>
                        </a:rPr>
                        <a:t>3)</a:t>
                      </a:r>
                      <a:endParaRPr lang="id-ID" sz="2400" dirty="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d-ID" sz="2400" b="1" dirty="0">
                          <a:effectLst/>
                        </a:rPr>
                        <a:t>% of total</a:t>
                      </a:r>
                      <a:endParaRPr lang="id-ID" sz="2400" dirty="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d-ID" sz="2400" b="1">
                          <a:effectLst/>
                        </a:rPr>
                        <a:t>Renewal (turnover) time</a:t>
                      </a:r>
                      <a:endParaRPr lang="id-ID" sz="240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7974">
                <a:tc>
                  <a:txBody>
                    <a:bodyPr/>
                    <a:lstStyle/>
                    <a:p>
                      <a:r>
                        <a:rPr lang="id-ID" sz="2400">
                          <a:effectLst/>
                        </a:rPr>
                        <a:t>Ocean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400">
                          <a:effectLst/>
                        </a:rPr>
                        <a:t>1,370,000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400">
                          <a:effectLst/>
                        </a:rPr>
                        <a:t>97.61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400">
                          <a:effectLst/>
                        </a:rPr>
                        <a:t>3,100 years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4817">
                <a:tc>
                  <a:txBody>
                    <a:bodyPr/>
                    <a:lstStyle/>
                    <a:p>
                      <a:r>
                        <a:rPr lang="id-ID" sz="2400">
                          <a:effectLst/>
                        </a:rPr>
                        <a:t>Polar ice, glaciers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400">
                          <a:effectLst/>
                        </a:rPr>
                        <a:t>29,000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400">
                          <a:effectLst/>
                        </a:rPr>
                        <a:t>2.08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400">
                          <a:effectLst/>
                        </a:rPr>
                        <a:t>16,000 years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327">
                <a:tc>
                  <a:txBody>
                    <a:bodyPr/>
                    <a:lstStyle/>
                    <a:p>
                      <a:r>
                        <a:rPr lang="id-ID" sz="2400">
                          <a:effectLst/>
                        </a:rPr>
                        <a:t>Groundwater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400">
                          <a:effectLst/>
                        </a:rPr>
                        <a:t>4,067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400">
                          <a:effectLst/>
                        </a:rPr>
                        <a:t>0.295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400">
                          <a:effectLst/>
                        </a:rPr>
                        <a:t>300 years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0138">
                <a:tc>
                  <a:txBody>
                    <a:bodyPr/>
                    <a:lstStyle/>
                    <a:p>
                      <a:r>
                        <a:rPr lang="id-ID" sz="2400">
                          <a:effectLst/>
                        </a:rPr>
                        <a:t>Freshwater lakes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400">
                          <a:effectLst/>
                        </a:rPr>
                        <a:t>126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400">
                          <a:effectLst/>
                        </a:rPr>
                        <a:t>0.009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400">
                          <a:effectLst/>
                        </a:rPr>
                        <a:t>1-100 years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id-ID" sz="2400">
                          <a:effectLst/>
                        </a:rPr>
                        <a:t>Saline lakes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400">
                          <a:effectLst/>
                        </a:rPr>
                        <a:t>104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400">
                          <a:effectLst/>
                        </a:rPr>
                        <a:t>0.008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400">
                          <a:effectLst/>
                        </a:rPr>
                        <a:t>10-1000 years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id-ID" sz="2400">
                          <a:effectLst/>
                        </a:rPr>
                        <a:t>Soil moisture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400">
                          <a:effectLst/>
                        </a:rPr>
                        <a:t>67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400">
                          <a:effectLst/>
                        </a:rPr>
                        <a:t>0.005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400">
                          <a:effectLst/>
                        </a:rPr>
                        <a:t>280 days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336">
                <a:tc>
                  <a:txBody>
                    <a:bodyPr/>
                    <a:lstStyle/>
                    <a:p>
                      <a:r>
                        <a:rPr lang="id-ID" sz="2400">
                          <a:effectLst/>
                        </a:rPr>
                        <a:t>Rivers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400">
                          <a:effectLst/>
                        </a:rPr>
                        <a:t>1.2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400">
                          <a:effectLst/>
                        </a:rPr>
                        <a:t>0.00009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400">
                          <a:effectLst/>
                        </a:rPr>
                        <a:t>12-20 days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4817">
                <a:tc>
                  <a:txBody>
                    <a:bodyPr/>
                    <a:lstStyle/>
                    <a:p>
                      <a:r>
                        <a:rPr lang="id-ID" sz="2400">
                          <a:effectLst/>
                        </a:rPr>
                        <a:t>Atmospheric water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400">
                          <a:effectLst/>
                        </a:rPr>
                        <a:t>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400">
                          <a:effectLst/>
                        </a:rPr>
                        <a:t>0.0009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400" dirty="0">
                          <a:effectLst/>
                        </a:rPr>
                        <a:t>9 days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43787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838" y="547810"/>
            <a:ext cx="8783650" cy="5761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1605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26" y="1052736"/>
            <a:ext cx="10457222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13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7544" y="472604"/>
            <a:ext cx="73448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b="1" dirty="0"/>
              <a:t>What can be done? </a:t>
            </a:r>
            <a:endParaRPr lang="en-US" sz="2400" b="1" dirty="0" smtClean="0"/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en-US" sz="2400" dirty="0"/>
              <a:t>Increase supply </a:t>
            </a:r>
            <a:endParaRPr lang="en-US" sz="2400" dirty="0" smtClean="0"/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en-US" sz="2400" dirty="0"/>
              <a:t>Slow population growth </a:t>
            </a:r>
            <a:endParaRPr lang="en-US" sz="2400" dirty="0" smtClean="0"/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en-US" sz="2400" dirty="0"/>
              <a:t>Improve efficiency of water use </a:t>
            </a:r>
          </a:p>
        </p:txBody>
      </p:sp>
      <p:sp>
        <p:nvSpPr>
          <p:cNvPr id="3" name="Rectangle 2"/>
          <p:cNvSpPr/>
          <p:nvPr/>
        </p:nvSpPr>
        <p:spPr>
          <a:xfrm>
            <a:off x="755576" y="3834914"/>
            <a:ext cx="7416824" cy="175432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i="1" dirty="0" smtClean="0"/>
              <a:t>Water is more critical than energy. We have alternative sources of energy. But with water, there is no other choice.</a:t>
            </a:r>
            <a:r>
              <a:rPr lang="en-US" sz="2400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Eugene </a:t>
            </a:r>
            <a:r>
              <a:rPr lang="en-US" sz="2400" dirty="0" err="1" smtClean="0"/>
              <a:t>Odum</a:t>
            </a:r>
            <a:endParaRPr lang="id-ID" sz="2400" dirty="0"/>
          </a:p>
        </p:txBody>
      </p:sp>
    </p:spTree>
    <p:extLst>
      <p:ext uri="{BB962C8B-B14F-4D97-AF65-F5344CB8AC3E}">
        <p14:creationId xmlns:p14="http://schemas.microsoft.com/office/powerpoint/2010/main" val="3551196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Limnology Today</a:t>
            </a:r>
          </a:p>
        </p:txBody>
      </p:sp>
      <p:sp>
        <p:nvSpPr>
          <p:cNvPr id="7171" name="Text Box 1027"/>
          <p:cNvSpPr txBox="1">
            <a:spLocks noChangeArrowheads="1"/>
          </p:cNvSpPr>
          <p:nvPr/>
        </p:nvSpPr>
        <p:spPr bwMode="auto">
          <a:xfrm>
            <a:off x="533400" y="1219200"/>
            <a:ext cx="8153400" cy="541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2763" indent="-512763" eaLnBrk="0" hangingPunct="0">
              <a:defRPr sz="4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4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4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4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4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2800">
                <a:solidFill>
                  <a:srgbClr val="FFFF00"/>
                </a:solidFill>
              </a:rPr>
              <a:t>Advancement of the science: physical, chemical &amp; biological attributes</a:t>
            </a: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2800">
                <a:solidFill>
                  <a:srgbClr val="FFFF00"/>
                </a:solidFill>
              </a:rPr>
              <a:t>Applied aspects: preservation  &amp; enhancement</a:t>
            </a: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2800">
                <a:solidFill>
                  <a:srgbClr val="FFFF00"/>
                </a:solidFill>
              </a:rPr>
              <a:t>Management of aquatic ecosystems</a:t>
            </a: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2800">
                <a:solidFill>
                  <a:srgbClr val="FFFF00"/>
                </a:solidFill>
              </a:rPr>
              <a:t>A science of many directions:</a:t>
            </a:r>
          </a:p>
          <a:p>
            <a:pPr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800">
                <a:solidFill>
                  <a:srgbClr val="FFFF00"/>
                </a:solidFill>
              </a:rPr>
              <a:t>	Long-term data sets</a:t>
            </a:r>
          </a:p>
          <a:p>
            <a:pPr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800">
                <a:solidFill>
                  <a:srgbClr val="FFFF00"/>
                </a:solidFill>
              </a:rPr>
              <a:t>	Integration of lab &amp; field research</a:t>
            </a:r>
          </a:p>
          <a:p>
            <a:pPr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800">
                <a:solidFill>
                  <a:srgbClr val="FFFF00"/>
                </a:solidFill>
              </a:rPr>
              <a:t>	Whole-lake manipulation</a:t>
            </a:r>
          </a:p>
          <a:p>
            <a:pPr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800">
                <a:solidFill>
                  <a:srgbClr val="FFFF00"/>
                </a:solidFill>
              </a:rPr>
              <a:t>	Comparative limnology</a:t>
            </a:r>
          </a:p>
          <a:p>
            <a:pPr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800">
                <a:solidFill>
                  <a:srgbClr val="FFFF00"/>
                </a:solidFill>
              </a:rPr>
              <a:t>	Wetlands management (legal layering &amp; 	implications)</a:t>
            </a:r>
          </a:p>
          <a:p>
            <a:pPr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8233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title"/>
          </p:nvPr>
        </p:nvSpPr>
        <p:spPr>
          <a:xfrm>
            <a:off x="152400" y="304800"/>
            <a:ext cx="8839200" cy="1143000"/>
          </a:xfrm>
        </p:spPr>
        <p:txBody>
          <a:bodyPr/>
          <a:lstStyle/>
          <a:p>
            <a:r>
              <a:rPr lang="en-US" sz="4000"/>
              <a:t>Limnology</a:t>
            </a:r>
            <a:br>
              <a:rPr lang="en-US" sz="4000"/>
            </a:br>
            <a:r>
              <a:rPr lang="en-US" sz="2400"/>
              <a:t>(lentic = lakes and ponds; lotic = streams and rivers)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229600" cy="4525963"/>
          </a:xfrm>
        </p:spPr>
        <p:txBody>
          <a:bodyPr/>
          <a:lstStyle/>
          <a:p>
            <a:pPr marL="609600" indent="-609600" algn="ctr"/>
            <a:r>
              <a:rPr lang="en-US"/>
              <a:t>Properties of Lakes</a:t>
            </a:r>
          </a:p>
          <a:p>
            <a:pPr marL="609600" indent="-609600">
              <a:buFontTx/>
              <a:buChar char="•"/>
            </a:pPr>
            <a:r>
              <a:rPr lang="en-US"/>
              <a:t>Origins</a:t>
            </a:r>
          </a:p>
          <a:p>
            <a:pPr marL="609600" indent="-609600">
              <a:buFontTx/>
              <a:buChar char="•"/>
            </a:pPr>
            <a:r>
              <a:rPr lang="en-US"/>
              <a:t>Water Balance</a:t>
            </a:r>
          </a:p>
          <a:p>
            <a:pPr marL="609600" indent="-609600">
              <a:buFontTx/>
              <a:buChar char="•"/>
            </a:pPr>
            <a:r>
              <a:rPr lang="en-US"/>
              <a:t>Light</a:t>
            </a:r>
          </a:p>
          <a:p>
            <a:pPr marL="609600" indent="-609600">
              <a:buFontTx/>
              <a:buChar char="•"/>
            </a:pPr>
            <a:r>
              <a:rPr lang="en-US"/>
              <a:t>Heat and Stratification</a:t>
            </a:r>
          </a:p>
          <a:p>
            <a:pPr marL="609600" indent="-609600">
              <a:buFontTx/>
              <a:buChar char="•"/>
            </a:pPr>
            <a:r>
              <a:rPr lang="en-US"/>
              <a:t>Oxygen</a:t>
            </a:r>
          </a:p>
          <a:p>
            <a:pPr marL="609600" indent="-609600">
              <a:buFontTx/>
              <a:buChar char="•"/>
            </a:pPr>
            <a:r>
              <a:rPr lang="en-US"/>
              <a:t>Nutrients: Nitrogen and Phosphorous</a:t>
            </a:r>
          </a:p>
        </p:txBody>
      </p:sp>
    </p:spTree>
    <p:extLst>
      <p:ext uri="{BB962C8B-B14F-4D97-AF65-F5344CB8AC3E}">
        <p14:creationId xmlns:p14="http://schemas.microsoft.com/office/powerpoint/2010/main" val="2549424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764704"/>
            <a:ext cx="8388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Staf</a:t>
            </a:r>
            <a:r>
              <a:rPr lang="en-US" sz="2400" dirty="0" smtClean="0"/>
              <a:t> </a:t>
            </a:r>
            <a:r>
              <a:rPr lang="en-US" sz="2400" dirty="0" err="1" smtClean="0"/>
              <a:t>Pengajar</a:t>
            </a:r>
            <a:r>
              <a:rPr lang="en-US" sz="2400" dirty="0" smtClean="0"/>
              <a:t>:</a:t>
            </a:r>
            <a:endParaRPr lang="id-ID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971600" y="1268760"/>
            <a:ext cx="66967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 err="1" smtClean="0"/>
              <a:t>Majariana</a:t>
            </a:r>
            <a:r>
              <a:rPr lang="en-US" sz="2400" dirty="0" smtClean="0"/>
              <a:t> </a:t>
            </a:r>
            <a:r>
              <a:rPr lang="en-US" sz="2400" dirty="0" err="1" smtClean="0"/>
              <a:t>Krisanti</a:t>
            </a:r>
            <a:r>
              <a:rPr lang="en-US" sz="2400" dirty="0" smtClean="0"/>
              <a:t> (MYK)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err="1" smtClean="0"/>
              <a:t>Sigid</a:t>
            </a:r>
            <a:r>
              <a:rPr lang="en-US" sz="2400" dirty="0" smtClean="0"/>
              <a:t> </a:t>
            </a:r>
            <a:r>
              <a:rPr lang="en-US" sz="2400" dirty="0" err="1" smtClean="0"/>
              <a:t>Hariyadi</a:t>
            </a:r>
            <a:r>
              <a:rPr lang="en-US" sz="2400" dirty="0" smtClean="0"/>
              <a:t> (SGH)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err="1" smtClean="0"/>
              <a:t>Hefni</a:t>
            </a:r>
            <a:r>
              <a:rPr lang="en-US" sz="2400" dirty="0" smtClean="0"/>
              <a:t> Effendi (HEF)</a:t>
            </a:r>
            <a:endParaRPr lang="id-ID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973872" y="3789040"/>
            <a:ext cx="66967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 err="1" smtClean="0"/>
              <a:t>Niken</a:t>
            </a:r>
            <a:r>
              <a:rPr lang="en-US" sz="2400" dirty="0" smtClean="0"/>
              <a:t> T.M. </a:t>
            </a:r>
            <a:r>
              <a:rPr lang="en-US" sz="2400" dirty="0" err="1" smtClean="0"/>
              <a:t>Pratiwi</a:t>
            </a:r>
            <a:r>
              <a:rPr lang="en-US" sz="2400" dirty="0" smtClean="0"/>
              <a:t> (NTP)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err="1" smtClean="0"/>
              <a:t>Majariana</a:t>
            </a:r>
            <a:r>
              <a:rPr lang="en-US" sz="2400" dirty="0" smtClean="0"/>
              <a:t> </a:t>
            </a:r>
            <a:r>
              <a:rPr lang="en-US" sz="2400" dirty="0" err="1" smtClean="0"/>
              <a:t>Krisanti</a:t>
            </a:r>
            <a:r>
              <a:rPr lang="en-US" sz="2400" dirty="0" smtClean="0"/>
              <a:t> (MYK)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err="1" smtClean="0"/>
              <a:t>Mursalin</a:t>
            </a:r>
            <a:endParaRPr lang="id-ID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3362791"/>
            <a:ext cx="8388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Pengasuh</a:t>
            </a:r>
            <a:r>
              <a:rPr lang="en-US" sz="2400" dirty="0" smtClean="0"/>
              <a:t> </a:t>
            </a:r>
            <a:r>
              <a:rPr lang="en-US" sz="2400" dirty="0" err="1" smtClean="0"/>
              <a:t>praktikum</a:t>
            </a:r>
            <a:r>
              <a:rPr lang="en-US" sz="2400" dirty="0" smtClean="0"/>
              <a:t>:</a:t>
            </a:r>
            <a:endParaRPr lang="id-ID" sz="2400" dirty="0"/>
          </a:p>
        </p:txBody>
      </p:sp>
    </p:spTree>
    <p:extLst>
      <p:ext uri="{BB962C8B-B14F-4D97-AF65-F5344CB8AC3E}">
        <p14:creationId xmlns:p14="http://schemas.microsoft.com/office/powerpoint/2010/main" val="704550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871296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err="1" smtClean="0"/>
              <a:t>Limnologi</a:t>
            </a:r>
            <a:r>
              <a:rPr lang="en-US" sz="2400" b="1" u="sng" dirty="0" smtClean="0"/>
              <a:t> </a:t>
            </a:r>
            <a:r>
              <a:rPr lang="en-US" sz="2400" b="1" u="sng" dirty="0"/>
              <a:t>: </a:t>
            </a:r>
            <a:endParaRPr lang="en-US" sz="2400" b="1" u="sng" dirty="0" smtClean="0"/>
          </a:p>
          <a:p>
            <a:endParaRPr lang="id-ID" sz="2400" dirty="0"/>
          </a:p>
          <a:p>
            <a:r>
              <a:rPr lang="pt-BR" sz="2400" dirty="0" smtClean="0"/>
              <a:t>Gr.: </a:t>
            </a:r>
            <a:r>
              <a:rPr lang="pt-BR" sz="2400" i="1" dirty="0"/>
              <a:t>Limne</a:t>
            </a:r>
            <a:r>
              <a:rPr lang="pt-BR" sz="2400" dirty="0"/>
              <a:t> (danau, kolam, atau rawa) + </a:t>
            </a:r>
            <a:r>
              <a:rPr lang="pt-BR" sz="2400" i="1" dirty="0"/>
              <a:t>logos</a:t>
            </a:r>
            <a:r>
              <a:rPr lang="pt-BR" sz="2400" dirty="0"/>
              <a:t> (ilmu</a:t>
            </a:r>
            <a:r>
              <a:rPr lang="pt-BR" sz="2400" dirty="0" smtClean="0"/>
              <a:t>).</a:t>
            </a:r>
          </a:p>
          <a:p>
            <a:endParaRPr lang="id-ID" sz="2400" dirty="0"/>
          </a:p>
          <a:p>
            <a:r>
              <a:rPr lang="pt-BR" sz="2400" dirty="0"/>
              <a:t>Ilmu yang mempelajari (karakter biology, kimia dan fisika) perairan yang terkurung oleh daratan di permukaan bumi (airnya tawar, payau atau bergaram).. </a:t>
            </a:r>
            <a:endParaRPr lang="id-ID" sz="24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741774"/>
            <a:ext cx="3743709" cy="3000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251520" y="5983124"/>
            <a:ext cx="85689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effectLst/>
              </a:rPr>
              <a:t>limnologists work on lake management, water pollution control, wetlands, fish management</a:t>
            </a:r>
            <a:endParaRPr lang="id-ID" sz="2400" dirty="0"/>
          </a:p>
        </p:txBody>
      </p:sp>
    </p:spTree>
    <p:extLst>
      <p:ext uri="{BB962C8B-B14F-4D97-AF65-F5344CB8AC3E}">
        <p14:creationId xmlns:p14="http://schemas.microsoft.com/office/powerpoint/2010/main" val="2468027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24345"/>
              </p:ext>
            </p:extLst>
          </p:nvPr>
        </p:nvGraphicFramePr>
        <p:xfrm>
          <a:off x="467544" y="1700808"/>
          <a:ext cx="8064896" cy="3653755"/>
        </p:xfrm>
        <a:graphic>
          <a:graphicData uri="http://schemas.openxmlformats.org/drawingml/2006/table">
            <a:tbl>
              <a:tblPr firstRow="1" firstCol="1" bandRow="1"/>
              <a:tblGrid>
                <a:gridCol w="942910"/>
                <a:gridCol w="2768547"/>
                <a:gridCol w="1604954"/>
                <a:gridCol w="2748485"/>
              </a:tblGrid>
              <a:tr h="521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24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No</a:t>
                      </a:r>
                      <a:endParaRPr lang="id-ID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24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Scientists name</a:t>
                      </a:r>
                      <a:endParaRPr lang="id-ID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24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Year</a:t>
                      </a:r>
                      <a:endParaRPr lang="id-ID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24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Study</a:t>
                      </a:r>
                      <a:endParaRPr lang="id-ID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</a:tr>
              <a:tr h="521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Leevwenhoek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1674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Microbiology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</a:tr>
              <a:tr h="521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F. De Duillier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1730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Waves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</a:tr>
              <a:tr h="521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Saussure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1779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Temperature / Light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</a:tr>
              <a:tr h="521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Johannes Muller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1845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Zooplankton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</a:tr>
              <a:tr h="521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Lorenz. JR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1860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Salinity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</a:tr>
              <a:tr h="521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Hansen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1887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Plankton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008705" y="735087"/>
            <a:ext cx="486755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Historical development of Limnology</a:t>
            </a:r>
            <a:endParaRPr kumimoji="0" lang="id-ID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05879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7620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Freshwater Ecology: Overview</a:t>
            </a:r>
          </a:p>
        </p:txBody>
      </p:sp>
      <p:sp>
        <p:nvSpPr>
          <p:cNvPr id="4099" name="Text Box 4"/>
          <p:cNvSpPr txBox="1">
            <a:spLocks noChangeArrowheads="1"/>
          </p:cNvSpPr>
          <p:nvPr/>
        </p:nvSpPr>
        <p:spPr bwMode="auto">
          <a:xfrm>
            <a:off x="304800" y="1295400"/>
            <a:ext cx="8686800" cy="501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40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4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40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40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3200">
                <a:solidFill>
                  <a:srgbClr val="FFFF00"/>
                </a:solidFill>
              </a:rPr>
              <a:t>Study of organisms in freshwaters and their ecology</a:t>
            </a: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3200">
                <a:solidFill>
                  <a:srgbClr val="FFFF00"/>
                </a:solidFill>
              </a:rPr>
              <a:t>Limnology:  the study of inland waters: Physical &amp; 	chemical processes and effects on organisms 	inhabiting them</a:t>
            </a: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3200">
                <a:solidFill>
                  <a:srgbClr val="FFFF00"/>
                </a:solidFill>
              </a:rPr>
              <a:t>Inland waters and freshwater systems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3200">
                <a:solidFill>
                  <a:srgbClr val="FFFF00"/>
                </a:solidFill>
              </a:rPr>
              <a:t>	Flowing water (lotic: streams &amp; rivers)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3200">
                <a:solidFill>
                  <a:srgbClr val="FFFF00"/>
                </a:solidFill>
              </a:rPr>
              <a:t>	Standing water (lentic: ponds &amp; lakes)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3200">
                <a:solidFill>
                  <a:srgbClr val="FFFF00"/>
                </a:solidFill>
              </a:rPr>
              <a:t>	Estuaries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3200">
                <a:solidFill>
                  <a:srgbClr val="FFFF00"/>
                </a:solidFill>
              </a:rPr>
              <a:t>	Wetlands</a:t>
            </a:r>
          </a:p>
        </p:txBody>
      </p:sp>
    </p:spTree>
    <p:extLst>
      <p:ext uri="{BB962C8B-B14F-4D97-AF65-F5344CB8AC3E}">
        <p14:creationId xmlns:p14="http://schemas.microsoft.com/office/powerpoint/2010/main" val="1048947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43608" y="1700808"/>
            <a:ext cx="741682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2400" b="1" dirty="0"/>
              <a:t>. Scope of Water</a:t>
            </a:r>
            <a:endParaRPr lang="id-ID" sz="2400" dirty="0"/>
          </a:p>
          <a:p>
            <a:pPr marL="706438" lvl="0">
              <a:lnSpc>
                <a:spcPct val="150000"/>
              </a:lnSpc>
            </a:pPr>
            <a:r>
              <a:rPr lang="id-ID" sz="2400" dirty="0"/>
              <a:t>Flooded Waters</a:t>
            </a:r>
          </a:p>
          <a:p>
            <a:pPr marL="706438" lvl="0">
              <a:lnSpc>
                <a:spcPct val="150000"/>
              </a:lnSpc>
            </a:pPr>
            <a:r>
              <a:rPr lang="id-ID" sz="2400" dirty="0"/>
              <a:t>Flowing waters</a:t>
            </a:r>
          </a:p>
          <a:p>
            <a:pPr marL="706438" lvl="0">
              <a:lnSpc>
                <a:spcPct val="150000"/>
              </a:lnSpc>
            </a:pPr>
            <a:r>
              <a:rPr lang="id-ID" sz="2400" dirty="0"/>
              <a:t>Fresh waters</a:t>
            </a:r>
          </a:p>
          <a:p>
            <a:pPr marL="706438" lvl="0">
              <a:lnSpc>
                <a:spcPct val="150000"/>
              </a:lnSpc>
            </a:pPr>
            <a:r>
              <a:rPr lang="id-ID" sz="2400" dirty="0"/>
              <a:t>Salty waters</a:t>
            </a:r>
          </a:p>
        </p:txBody>
      </p:sp>
    </p:spTree>
    <p:extLst>
      <p:ext uri="{BB962C8B-B14F-4D97-AF65-F5344CB8AC3E}">
        <p14:creationId xmlns:p14="http://schemas.microsoft.com/office/powerpoint/2010/main" val="16778353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79712" y="332656"/>
            <a:ext cx="4572000" cy="61863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id-ID" sz="2400" b="1" dirty="0"/>
              <a:t>Flooded Waters</a:t>
            </a:r>
            <a:endParaRPr lang="id-ID" sz="2400" dirty="0"/>
          </a:p>
          <a:p>
            <a:pPr marL="708025" lvl="0">
              <a:lnSpc>
                <a:spcPct val="150000"/>
              </a:lnSpc>
            </a:pPr>
            <a:r>
              <a:rPr lang="id-ID" sz="2400" dirty="0"/>
              <a:t>Lakes (Lake)</a:t>
            </a:r>
          </a:p>
          <a:p>
            <a:pPr marL="708025" lvl="0">
              <a:lnSpc>
                <a:spcPct val="150000"/>
              </a:lnSpc>
            </a:pPr>
            <a:r>
              <a:rPr lang="id-ID" sz="2400" dirty="0"/>
              <a:t>Reservoir (Reservoir)</a:t>
            </a:r>
          </a:p>
          <a:p>
            <a:pPr marL="708025" lvl="0">
              <a:lnSpc>
                <a:spcPct val="150000"/>
              </a:lnSpc>
            </a:pPr>
            <a:r>
              <a:rPr lang="id-ID" sz="2400" dirty="0"/>
              <a:t>Pond (Pond)</a:t>
            </a:r>
          </a:p>
          <a:p>
            <a:pPr marL="708025" lvl="0">
              <a:lnSpc>
                <a:spcPct val="150000"/>
              </a:lnSpc>
            </a:pPr>
            <a:r>
              <a:rPr lang="id-ID" sz="2400" dirty="0"/>
              <a:t>Swamp (Swamp</a:t>
            </a:r>
            <a:r>
              <a:rPr lang="id-ID" sz="2400" dirty="0" smtClean="0"/>
              <a:t>)</a:t>
            </a:r>
            <a:endParaRPr lang="en-US" sz="2400" dirty="0" smtClean="0"/>
          </a:p>
          <a:p>
            <a:pPr marL="708025" lvl="0">
              <a:lnSpc>
                <a:spcPct val="150000"/>
              </a:lnSpc>
            </a:pPr>
            <a:endParaRPr lang="id-ID" sz="2400" dirty="0"/>
          </a:p>
          <a:p>
            <a:pPr>
              <a:lnSpc>
                <a:spcPct val="150000"/>
              </a:lnSpc>
            </a:pPr>
            <a:r>
              <a:rPr lang="id-ID" sz="2400" b="1" dirty="0"/>
              <a:t>Flowing waters</a:t>
            </a:r>
            <a:endParaRPr lang="id-ID" sz="2400" dirty="0"/>
          </a:p>
          <a:p>
            <a:pPr marL="708025" lvl="0">
              <a:lnSpc>
                <a:spcPct val="150000"/>
              </a:lnSpc>
            </a:pPr>
            <a:r>
              <a:rPr lang="id-ID" sz="2400" dirty="0"/>
              <a:t>Stream</a:t>
            </a:r>
          </a:p>
          <a:p>
            <a:pPr marL="708025" lvl="0">
              <a:lnSpc>
                <a:spcPct val="150000"/>
              </a:lnSpc>
            </a:pPr>
            <a:r>
              <a:rPr lang="id-ID" sz="2400" dirty="0"/>
              <a:t>River</a:t>
            </a:r>
          </a:p>
          <a:p>
            <a:pPr marL="708025" lvl="0">
              <a:lnSpc>
                <a:spcPct val="150000"/>
              </a:lnSpc>
            </a:pPr>
            <a:r>
              <a:rPr lang="id-ID" sz="2400" dirty="0"/>
              <a:t>Main River</a:t>
            </a:r>
          </a:p>
          <a:p>
            <a:pPr marL="708025" lvl="0">
              <a:lnSpc>
                <a:spcPct val="150000"/>
              </a:lnSpc>
            </a:pPr>
            <a:r>
              <a:rPr lang="id-ID" sz="2400" dirty="0"/>
              <a:t>Estuarine</a:t>
            </a:r>
          </a:p>
        </p:txBody>
      </p:sp>
    </p:spTree>
    <p:extLst>
      <p:ext uri="{BB962C8B-B14F-4D97-AF65-F5344CB8AC3E}">
        <p14:creationId xmlns:p14="http://schemas.microsoft.com/office/powerpoint/2010/main" val="2261425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7504" y="1052736"/>
            <a:ext cx="882047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2400" b="1" dirty="0"/>
              <a:t>Fresh and Salt Waters</a:t>
            </a:r>
            <a:endParaRPr lang="id-ID" sz="2400" dirty="0"/>
          </a:p>
          <a:p>
            <a:pPr marL="1050925" lvl="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id-ID" sz="2400" dirty="0"/>
              <a:t>Freshwater (haline infra) 0.0 to 0.5 ppt.</a:t>
            </a:r>
          </a:p>
          <a:p>
            <a:pPr marL="1050925" lvl="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id-ID" sz="2400" dirty="0"/>
              <a:t>Brackish water "Oligo haline" 0.5 to 3.0 ppt.</a:t>
            </a:r>
          </a:p>
          <a:p>
            <a:pPr marL="1050925" lvl="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id-ID" sz="2400" dirty="0"/>
              <a:t>Brackish water "Meso haline" from 3.0 to 10 ppt.</a:t>
            </a:r>
          </a:p>
          <a:p>
            <a:pPr marL="1050925" lvl="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id-ID" sz="2400" dirty="0"/>
              <a:t>Brackish water «Poly-meso haline» 10-17 ppt.</a:t>
            </a:r>
          </a:p>
          <a:p>
            <a:pPr marL="1050925" lvl="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id-ID" sz="2400" dirty="0"/>
              <a:t>Brackish water «Poly haline« 17-30 ppt.</a:t>
            </a:r>
          </a:p>
          <a:p>
            <a:pPr marL="1050925" lvl="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id-ID" sz="2400" dirty="0"/>
              <a:t>Sea water («Ultra haline»)&gt; 30.0 ppt. (The high seas is generally 35 ppt)</a:t>
            </a:r>
          </a:p>
        </p:txBody>
      </p:sp>
    </p:spTree>
    <p:extLst>
      <p:ext uri="{BB962C8B-B14F-4D97-AF65-F5344CB8AC3E}">
        <p14:creationId xmlns:p14="http://schemas.microsoft.com/office/powerpoint/2010/main" val="22060020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01" y="646976"/>
            <a:ext cx="8966983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205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10">
      <a:dk1>
        <a:srgbClr val="777777"/>
      </a:dk1>
      <a:lt1>
        <a:srgbClr val="FFFFFF"/>
      </a:lt1>
      <a:dk2>
        <a:srgbClr val="686B5D"/>
      </a:dk2>
      <a:lt2>
        <a:srgbClr val="D1D1CB"/>
      </a:lt2>
      <a:accent1>
        <a:srgbClr val="909082"/>
      </a:accent1>
      <a:accent2>
        <a:srgbClr val="809EA8"/>
      </a:accent2>
      <a:accent3>
        <a:srgbClr val="B9BAB6"/>
      </a:accent3>
      <a:accent4>
        <a:srgbClr val="DADADA"/>
      </a:accent4>
      <a:accent5>
        <a:srgbClr val="C6C6C1"/>
      </a:accent5>
      <a:accent6>
        <a:srgbClr val="738F98"/>
      </a:accent6>
      <a:hlink>
        <a:srgbClr val="FFCC66"/>
      </a:hlink>
      <a:folHlink>
        <a:srgbClr val="E9DCB9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00"/>
      </a:lt1>
      <a:dk2>
        <a:srgbClr val="0000FF"/>
      </a:dk2>
      <a:lt2>
        <a:srgbClr val="FFFF00"/>
      </a:lt2>
      <a:accent1>
        <a:srgbClr val="FF9900"/>
      </a:accent1>
      <a:accent2>
        <a:srgbClr val="0000FF"/>
      </a:accent2>
      <a:accent3>
        <a:srgbClr val="AAAAFF"/>
      </a:accent3>
      <a:accent4>
        <a:srgbClr val="DADA00"/>
      </a:accent4>
      <a:accent5>
        <a:srgbClr val="FFCAAA"/>
      </a:accent5>
      <a:accent6>
        <a:srgbClr val="0000E7"/>
      </a:accent6>
      <a:hlink>
        <a:srgbClr val="FF0000"/>
      </a:hlink>
      <a:folHlink>
        <a:srgbClr val="969696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Default Design">
  <a:themeElements>
    <a:clrScheme name="">
      <a:dk1>
        <a:srgbClr val="000000"/>
      </a:dk1>
      <a:lt1>
        <a:srgbClr val="FFFF00"/>
      </a:lt1>
      <a:dk2>
        <a:srgbClr val="0000FF"/>
      </a:dk2>
      <a:lt2>
        <a:srgbClr val="FFFF00"/>
      </a:lt2>
      <a:accent1>
        <a:srgbClr val="FF9900"/>
      </a:accent1>
      <a:accent2>
        <a:srgbClr val="0000FF"/>
      </a:accent2>
      <a:accent3>
        <a:srgbClr val="AAAAFF"/>
      </a:accent3>
      <a:accent4>
        <a:srgbClr val="DADA00"/>
      </a:accent4>
      <a:accent5>
        <a:srgbClr val="FFCAAA"/>
      </a:accent5>
      <a:accent6>
        <a:srgbClr val="0000E7"/>
      </a:accent6>
      <a:hlink>
        <a:srgbClr val="FF0000"/>
      </a:hlink>
      <a:folHlink>
        <a:srgbClr val="969696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</TotalTime>
  <Words>492</Words>
  <Application>Microsoft Office PowerPoint</Application>
  <PresentationFormat>On-screen Show (4:3)</PresentationFormat>
  <Paragraphs>146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1_Default Design</vt:lpstr>
      <vt:lpstr>Default Design</vt:lpstr>
      <vt:lpstr>2_Default Design</vt:lpstr>
      <vt:lpstr>LIMNOLOGI</vt:lpstr>
      <vt:lpstr>PowerPoint Presentation</vt:lpstr>
      <vt:lpstr>PowerPoint Presentation</vt:lpstr>
      <vt:lpstr>PowerPoint Presentation</vt:lpstr>
      <vt:lpstr>Freshwater Ecology: Overview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Limnology Today</vt:lpstr>
      <vt:lpstr>Limnology (lentic = lakes and ponds; lotic = streams and rivers)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LIMNOLOGI</dc:title>
  <dc:creator>User</dc:creator>
  <cp:lastModifiedBy>User</cp:lastModifiedBy>
  <cp:revision>16</cp:revision>
  <dcterms:created xsi:type="dcterms:W3CDTF">2012-02-12T17:01:31Z</dcterms:created>
  <dcterms:modified xsi:type="dcterms:W3CDTF">2012-02-12T22:42:36Z</dcterms:modified>
</cp:coreProperties>
</file>