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5" r:id="rId2"/>
    <p:sldMasterId id="2147483768" r:id="rId3"/>
    <p:sldMasterId id="2147483781" r:id="rId4"/>
  </p:sldMasterIdLst>
  <p:notesMasterIdLst>
    <p:notesMasterId r:id="rId62"/>
  </p:notesMasterIdLst>
  <p:sldIdLst>
    <p:sldId id="374" r:id="rId5"/>
    <p:sldId id="431" r:id="rId6"/>
    <p:sldId id="432" r:id="rId7"/>
    <p:sldId id="495" r:id="rId8"/>
    <p:sldId id="545" r:id="rId9"/>
    <p:sldId id="547" r:id="rId10"/>
    <p:sldId id="546" r:id="rId11"/>
    <p:sldId id="548" r:id="rId12"/>
    <p:sldId id="500" r:id="rId13"/>
    <p:sldId id="549" r:id="rId14"/>
    <p:sldId id="550" r:id="rId15"/>
    <p:sldId id="552" r:id="rId16"/>
    <p:sldId id="551" r:id="rId17"/>
    <p:sldId id="553" r:id="rId18"/>
    <p:sldId id="554" r:id="rId19"/>
    <p:sldId id="556" r:id="rId20"/>
    <p:sldId id="555" r:id="rId21"/>
    <p:sldId id="557" r:id="rId22"/>
    <p:sldId id="558" r:id="rId23"/>
    <p:sldId id="508" r:id="rId24"/>
    <p:sldId id="559" r:id="rId25"/>
    <p:sldId id="560" r:id="rId26"/>
    <p:sldId id="561" r:id="rId27"/>
    <p:sldId id="562" r:id="rId28"/>
    <p:sldId id="563" r:id="rId29"/>
    <p:sldId id="564" r:id="rId30"/>
    <p:sldId id="565" r:id="rId31"/>
    <p:sldId id="566" r:id="rId32"/>
    <p:sldId id="567" r:id="rId33"/>
    <p:sldId id="568" r:id="rId34"/>
    <p:sldId id="569" r:id="rId35"/>
    <p:sldId id="570" r:id="rId36"/>
    <p:sldId id="523" r:id="rId37"/>
    <p:sldId id="525" r:id="rId38"/>
    <p:sldId id="571" r:id="rId39"/>
    <p:sldId id="572" r:id="rId40"/>
    <p:sldId id="528" r:id="rId41"/>
    <p:sldId id="573" r:id="rId42"/>
    <p:sldId id="574" r:id="rId43"/>
    <p:sldId id="575" r:id="rId44"/>
    <p:sldId id="576" r:id="rId45"/>
    <p:sldId id="577" r:id="rId46"/>
    <p:sldId id="578" r:id="rId47"/>
    <p:sldId id="579" r:id="rId48"/>
    <p:sldId id="580" r:id="rId49"/>
    <p:sldId id="581" r:id="rId50"/>
    <p:sldId id="537" r:id="rId51"/>
    <p:sldId id="582" r:id="rId52"/>
    <p:sldId id="583" r:id="rId53"/>
    <p:sldId id="584" r:id="rId54"/>
    <p:sldId id="585" r:id="rId55"/>
    <p:sldId id="586" r:id="rId56"/>
    <p:sldId id="540" r:id="rId57"/>
    <p:sldId id="541" r:id="rId58"/>
    <p:sldId id="544" r:id="rId59"/>
    <p:sldId id="587" r:id="rId60"/>
    <p:sldId id="588" r:id="rId61"/>
  </p:sldIdLst>
  <p:sldSz cx="9144000" cy="6858000" type="screen4x3"/>
  <p:notesSz cx="6858000" cy="973455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FFFFFF"/>
    <a:srgbClr val="CC9900"/>
    <a:srgbClr val="EEB42D"/>
    <a:srgbClr val="EED4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2" autoAdjust="0"/>
    <p:restoredTop sz="94718" autoAdjust="0"/>
  </p:normalViewPr>
  <p:slideViewPr>
    <p:cSldViewPr>
      <p:cViewPr varScale="1">
        <p:scale>
          <a:sx n="41" d="100"/>
          <a:sy n="41" d="100"/>
        </p:scale>
        <p:origin x="-66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873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87363"/>
          </a:xfrm>
          <a:prstGeom prst="rect">
            <a:avLst/>
          </a:prstGeom>
        </p:spPr>
        <p:txBody>
          <a:bodyPr vert="horz" lIns="91440" tIns="45720" rIns="91440" bIns="45720" rtlCol="0"/>
          <a:lstStyle>
            <a:lvl1pPr algn="r">
              <a:defRPr sz="1200"/>
            </a:lvl1pPr>
          </a:lstStyle>
          <a:p>
            <a:fld id="{5E4CDB8F-7CD0-4F7A-ABE3-CB6949BD8651}" type="datetimeFigureOut">
              <a:rPr lang="en-US" smtClean="0"/>
              <a:pPr/>
              <a:t>10/10/2016</a:t>
            </a:fld>
            <a:endParaRPr lang="en-US"/>
          </a:p>
        </p:txBody>
      </p:sp>
      <p:sp>
        <p:nvSpPr>
          <p:cNvPr id="4" name="Slide Image Placeholder 3"/>
          <p:cNvSpPr>
            <a:spLocks noGrp="1" noRot="1" noChangeAspect="1"/>
          </p:cNvSpPr>
          <p:nvPr>
            <p:ph type="sldImg" idx="2"/>
          </p:nvPr>
        </p:nvSpPr>
        <p:spPr>
          <a:xfrm>
            <a:off x="996950" y="730250"/>
            <a:ext cx="4864100" cy="36496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624388"/>
            <a:ext cx="5486400" cy="437991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245600"/>
            <a:ext cx="2971800" cy="4873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245600"/>
            <a:ext cx="2971800" cy="487363"/>
          </a:xfrm>
          <a:prstGeom prst="rect">
            <a:avLst/>
          </a:prstGeom>
        </p:spPr>
        <p:txBody>
          <a:bodyPr vert="horz" lIns="91440" tIns="45720" rIns="91440" bIns="45720" rtlCol="0" anchor="b"/>
          <a:lstStyle>
            <a:lvl1pPr algn="r">
              <a:defRPr sz="1200"/>
            </a:lvl1pPr>
          </a:lstStyle>
          <a:p>
            <a:fld id="{AF1367EB-7A8B-4942-A278-9C922C434BBF}" type="slidenum">
              <a:rPr lang="en-US" smtClean="0"/>
              <a:pPr/>
              <a:t>‹#›</a:t>
            </a:fld>
            <a:endParaRPr lang="en-US"/>
          </a:p>
        </p:txBody>
      </p:sp>
    </p:spTree>
    <p:extLst>
      <p:ext uri="{BB962C8B-B14F-4D97-AF65-F5344CB8AC3E}">
        <p14:creationId xmlns:p14="http://schemas.microsoft.com/office/powerpoint/2010/main" val="229000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0"/>
            <a:ext cx="8534400" cy="762000"/>
          </a:xfrm>
        </p:spPr>
        <p:txBody>
          <a:bodyPr/>
          <a:lstStyle>
            <a:lvl1pPr>
              <a:lnSpc>
                <a:spcPct val="90000"/>
              </a:lnSpc>
              <a:defRPr/>
            </a:lvl1pPr>
          </a:lstStyle>
          <a:p>
            <a:r>
              <a:rPr lang="en-US"/>
              <a:t>Click to edit Master title style</a:t>
            </a:r>
          </a:p>
        </p:txBody>
      </p:sp>
      <p:sp>
        <p:nvSpPr>
          <p:cNvPr id="3075" name="Rectangle 3"/>
          <p:cNvSpPr>
            <a:spLocks noGrp="1" noChangeArrowheads="1"/>
          </p:cNvSpPr>
          <p:nvPr>
            <p:ph type="subTitle" idx="1"/>
          </p:nvPr>
        </p:nvSpPr>
        <p:spPr>
          <a:xfrm>
            <a:off x="304800" y="838200"/>
            <a:ext cx="8534400" cy="5334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a:xfrm>
            <a:off x="228600" y="6248400"/>
            <a:ext cx="14478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981200" y="6248400"/>
            <a:ext cx="33528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7391400" y="6248400"/>
            <a:ext cx="1524000" cy="457200"/>
          </a:xfrm>
        </p:spPr>
        <p:txBody>
          <a:bodyPr/>
          <a:lstStyle>
            <a:lvl1pPr>
              <a:defRPr/>
            </a:lvl1pPr>
          </a:lstStyle>
          <a:p>
            <a:pPr>
              <a:defRPr/>
            </a:pPr>
            <a:fld id="{3034177A-9AA2-4F54-8B96-2D269B51371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E2E9C8-78C1-4A87-9899-69AD1C9D4E7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066800"/>
            <a:ext cx="20955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066800"/>
            <a:ext cx="61341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27213-47E1-4967-888E-2F915BE8F6C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0"/>
            <a:ext cx="8534400" cy="762000"/>
          </a:xfrm>
        </p:spPr>
        <p:txBody>
          <a:bodyPr/>
          <a:lstStyle>
            <a:lvl1pPr>
              <a:lnSpc>
                <a:spcPct val="90000"/>
              </a:lnSpc>
              <a:defRPr/>
            </a:lvl1pPr>
          </a:lstStyle>
          <a:p>
            <a:r>
              <a:rPr lang="en-US"/>
              <a:t>Click to edit Master title style</a:t>
            </a:r>
          </a:p>
        </p:txBody>
      </p:sp>
      <p:sp>
        <p:nvSpPr>
          <p:cNvPr id="3075" name="Rectangle 3"/>
          <p:cNvSpPr>
            <a:spLocks noGrp="1" noChangeArrowheads="1"/>
          </p:cNvSpPr>
          <p:nvPr>
            <p:ph type="subTitle" idx="1"/>
          </p:nvPr>
        </p:nvSpPr>
        <p:spPr>
          <a:xfrm>
            <a:off x="304800" y="838200"/>
            <a:ext cx="8534400" cy="5334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a:xfrm>
            <a:off x="228600" y="6248400"/>
            <a:ext cx="14478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981200" y="6248400"/>
            <a:ext cx="33528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7391400" y="6248400"/>
            <a:ext cx="1524000" cy="457200"/>
          </a:xfrm>
        </p:spPr>
        <p:txBody>
          <a:bodyPr/>
          <a:lstStyle>
            <a:lvl1pPr>
              <a:defRPr/>
            </a:lvl1pPr>
          </a:lstStyle>
          <a:p>
            <a:pPr>
              <a:defRPr/>
            </a:pPr>
            <a:fld id="{3034177A-9AA2-4F54-8B96-2D269B51371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9BCE6B-4CDE-4514-A25C-D7286FCFCE9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24C120-6E99-4663-BA9D-621296FE17B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F5C0E93-8FA4-4938-BE4B-751E5A053662}"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4B41638-E660-4ED7-9EF5-C5804B8151F7}"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1F012F0-B1C2-4859-95C1-1F1EFE57DE4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DB57E5-2E8A-423A-85DC-64FF2194CDC8}"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02D7DB2-A976-4D66-8B98-F1485BA2B54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9BCE6B-4CDE-4514-A25C-D7286FCFCE94}"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9A58FF-7D31-4ADE-9338-F0CF06587A2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E2E9C8-78C1-4A87-9899-69AD1C9D4E7A}"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066800"/>
            <a:ext cx="20955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066800"/>
            <a:ext cx="61341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27213-47E1-4967-888E-2F915BE8F6C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81000" y="1066800"/>
            <a:ext cx="83820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5630D430-A248-4E86-AA80-67F70109F5F4}" type="slidenum">
              <a:rPr lang="en-US"/>
              <a:pPr>
                <a:defRPr/>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0"/>
            <a:ext cx="8534400" cy="762000"/>
          </a:xfrm>
        </p:spPr>
        <p:txBody>
          <a:bodyPr/>
          <a:lstStyle>
            <a:lvl1pPr>
              <a:lnSpc>
                <a:spcPct val="90000"/>
              </a:lnSpc>
              <a:defRPr/>
            </a:lvl1pPr>
          </a:lstStyle>
          <a:p>
            <a:r>
              <a:rPr lang="en-US"/>
              <a:t>Click to edit Master title style</a:t>
            </a:r>
          </a:p>
        </p:txBody>
      </p:sp>
      <p:sp>
        <p:nvSpPr>
          <p:cNvPr id="3075" name="Rectangle 3"/>
          <p:cNvSpPr>
            <a:spLocks noGrp="1" noChangeArrowheads="1"/>
          </p:cNvSpPr>
          <p:nvPr>
            <p:ph type="subTitle" idx="1"/>
          </p:nvPr>
        </p:nvSpPr>
        <p:spPr>
          <a:xfrm>
            <a:off x="304800" y="838200"/>
            <a:ext cx="8534400" cy="5334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a:xfrm>
            <a:off x="228600" y="6248400"/>
            <a:ext cx="14478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981200" y="6248400"/>
            <a:ext cx="33528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7391400" y="6248400"/>
            <a:ext cx="1524000" cy="457200"/>
          </a:xfrm>
        </p:spPr>
        <p:txBody>
          <a:bodyPr/>
          <a:lstStyle>
            <a:lvl1pPr>
              <a:defRPr/>
            </a:lvl1pPr>
          </a:lstStyle>
          <a:p>
            <a:pPr>
              <a:defRPr/>
            </a:pPr>
            <a:fld id="{3034177A-9AA2-4F54-8B96-2D269B513711}"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9BCE6B-4CDE-4514-A25C-D7286FCFCE94}"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24C120-6E99-4663-BA9D-621296FE17B2}"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F5C0E93-8FA4-4938-BE4B-751E5A053662}"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4B41638-E660-4ED7-9EF5-C5804B8151F7}"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1F012F0-B1C2-4859-95C1-1F1EFE57DE4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24C120-6E99-4663-BA9D-621296FE17B2}"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DB57E5-2E8A-423A-85DC-64FF2194CDC8}"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02D7DB2-A976-4D66-8B98-F1485BA2B54E}"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9A58FF-7D31-4ADE-9338-F0CF06587A22}"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E2E9C8-78C1-4A87-9899-69AD1C9D4E7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066800"/>
            <a:ext cx="20955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066800"/>
            <a:ext cx="61341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27213-47E1-4967-888E-2F915BE8F6CC}"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81000" y="1066800"/>
            <a:ext cx="83820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5630D430-A248-4E86-AA80-67F70109F5F4}" type="slidenum">
              <a:rPr lang="en-US"/>
              <a:pPr>
                <a:defRPr/>
              </a:pPr>
              <a:t>‹#›</a:t>
            </a:fld>
            <a:endParaRPr lang="en-US"/>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0"/>
            <a:ext cx="8534400" cy="762000"/>
          </a:xfrm>
        </p:spPr>
        <p:txBody>
          <a:bodyPr/>
          <a:lstStyle>
            <a:lvl1pPr>
              <a:lnSpc>
                <a:spcPct val="90000"/>
              </a:lnSpc>
              <a:defRPr/>
            </a:lvl1pPr>
          </a:lstStyle>
          <a:p>
            <a:r>
              <a:rPr lang="en-US"/>
              <a:t>Click to edit Master title style</a:t>
            </a:r>
          </a:p>
        </p:txBody>
      </p:sp>
      <p:sp>
        <p:nvSpPr>
          <p:cNvPr id="3075" name="Rectangle 3"/>
          <p:cNvSpPr>
            <a:spLocks noGrp="1" noChangeArrowheads="1"/>
          </p:cNvSpPr>
          <p:nvPr>
            <p:ph type="subTitle" idx="1"/>
          </p:nvPr>
        </p:nvSpPr>
        <p:spPr>
          <a:xfrm>
            <a:off x="304800" y="838200"/>
            <a:ext cx="8534400" cy="5334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a:xfrm>
            <a:off x="228600" y="6248400"/>
            <a:ext cx="1447800" cy="457200"/>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981200" y="6248400"/>
            <a:ext cx="3352800" cy="457200"/>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7391400" y="6248400"/>
            <a:ext cx="1524000" cy="457200"/>
          </a:xfrm>
        </p:spPr>
        <p:txBody>
          <a:bodyPr/>
          <a:lstStyle>
            <a:lvl1pPr>
              <a:defRPr/>
            </a:lvl1pPr>
          </a:lstStyle>
          <a:p>
            <a:pPr>
              <a:defRPr/>
            </a:pPr>
            <a:fld id="{3034177A-9AA2-4F54-8B96-2D269B513711}"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9BCE6B-4CDE-4514-A25C-D7286FCFCE94}"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24C120-6E99-4663-BA9D-621296FE17B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F5C0E93-8FA4-4938-BE4B-751E5A05366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0574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F5C0E93-8FA4-4938-BE4B-751E5A053662}"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4B41638-E660-4ED7-9EF5-C5804B8151F7}"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1F012F0-B1C2-4859-95C1-1F1EFE57DE4D}"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DB57E5-2E8A-423A-85DC-64FF2194CDC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02D7DB2-A976-4D66-8B98-F1485BA2B54E}"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9A58FF-7D31-4ADE-9338-F0CF06587A22}"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E2E9C8-78C1-4A87-9899-69AD1C9D4E7A}"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066800"/>
            <a:ext cx="209550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066800"/>
            <a:ext cx="61341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1327213-47E1-4967-888E-2F915BE8F6C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81000" y="1066800"/>
            <a:ext cx="83820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5630D430-A248-4E86-AA80-67F70109F5F4}" type="slidenum">
              <a:rPr lang="en-US"/>
              <a:pPr>
                <a:defRPr/>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4B41638-E660-4ED7-9EF5-C5804B8151F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1F012F0-B1C2-4859-95C1-1F1EFE57DE4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8DB57E5-2E8A-423A-85DC-64FF2194CDC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02D7DB2-A976-4D66-8B98-F1485BA2B54E}"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59A58FF-7D31-4ADE-9338-F0CF06587A22}" type="slidenum">
              <a:rPr lang="en-US"/>
              <a:pPr>
                <a:defRPr/>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1066800"/>
            <a:ext cx="83820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381000" y="2057400"/>
            <a:ext cx="8382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9718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419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74676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Arial" charset="0"/>
              </a:defRPr>
            </a:lvl1pPr>
          </a:lstStyle>
          <a:p>
            <a:pPr>
              <a:defRPr/>
            </a:pPr>
            <a:fld id="{B170584A-FCD1-4EFE-951C-2C8C625ABEF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53"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Black" pitchFamily="34" charset="0"/>
        </a:defRPr>
      </a:lvl2pPr>
      <a:lvl3pPr algn="l" rtl="0" eaLnBrk="0" fontAlgn="base" hangingPunct="0">
        <a:spcBef>
          <a:spcPct val="0"/>
        </a:spcBef>
        <a:spcAft>
          <a:spcPct val="0"/>
        </a:spcAft>
        <a:defRPr sz="4000">
          <a:solidFill>
            <a:schemeClr val="tx2"/>
          </a:solidFill>
          <a:latin typeface="Arial Black" pitchFamily="34" charset="0"/>
        </a:defRPr>
      </a:lvl3pPr>
      <a:lvl4pPr algn="l" rtl="0" eaLnBrk="0" fontAlgn="base" hangingPunct="0">
        <a:spcBef>
          <a:spcPct val="0"/>
        </a:spcBef>
        <a:spcAft>
          <a:spcPct val="0"/>
        </a:spcAft>
        <a:defRPr sz="4000">
          <a:solidFill>
            <a:schemeClr val="tx2"/>
          </a:solidFill>
          <a:latin typeface="Arial Black" pitchFamily="34" charset="0"/>
        </a:defRPr>
      </a:lvl4pPr>
      <a:lvl5pPr algn="l" rtl="0" eaLnBrk="0" fontAlgn="base" hangingPunct="0">
        <a:spcBef>
          <a:spcPct val="0"/>
        </a:spcBef>
        <a:spcAft>
          <a:spcPct val="0"/>
        </a:spcAft>
        <a:defRPr sz="4000">
          <a:solidFill>
            <a:schemeClr val="tx2"/>
          </a:solidFill>
          <a:latin typeface="Arial Black" pitchFamily="34" charset="0"/>
        </a:defRPr>
      </a:lvl5pPr>
      <a:lvl6pPr marL="457200" algn="l" rtl="0" fontAlgn="base">
        <a:spcBef>
          <a:spcPct val="0"/>
        </a:spcBef>
        <a:spcAft>
          <a:spcPct val="0"/>
        </a:spcAft>
        <a:defRPr sz="4000">
          <a:solidFill>
            <a:schemeClr val="tx2"/>
          </a:solidFill>
          <a:latin typeface="Arial Black" pitchFamily="34" charset="0"/>
        </a:defRPr>
      </a:lvl6pPr>
      <a:lvl7pPr marL="914400" algn="l" rtl="0" fontAlgn="base">
        <a:spcBef>
          <a:spcPct val="0"/>
        </a:spcBef>
        <a:spcAft>
          <a:spcPct val="0"/>
        </a:spcAft>
        <a:defRPr sz="4000">
          <a:solidFill>
            <a:schemeClr val="tx2"/>
          </a:solidFill>
          <a:latin typeface="Arial Black" pitchFamily="34" charset="0"/>
        </a:defRPr>
      </a:lvl7pPr>
      <a:lvl8pPr marL="1371600" algn="l" rtl="0" fontAlgn="base">
        <a:spcBef>
          <a:spcPct val="0"/>
        </a:spcBef>
        <a:spcAft>
          <a:spcPct val="0"/>
        </a:spcAft>
        <a:defRPr sz="4000">
          <a:solidFill>
            <a:schemeClr val="tx2"/>
          </a:solidFill>
          <a:latin typeface="Arial Black" pitchFamily="34" charset="0"/>
        </a:defRPr>
      </a:lvl8pPr>
      <a:lvl9pPr marL="1828800" algn="l" rtl="0" fontAlgn="base">
        <a:spcBef>
          <a:spcPct val="0"/>
        </a:spcBef>
        <a:spcAft>
          <a:spcPct val="0"/>
        </a:spcAft>
        <a:defRPr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1066800"/>
            <a:ext cx="83820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381000" y="2057400"/>
            <a:ext cx="8382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9718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419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74676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Arial" charset="0"/>
              </a:defRPr>
            </a:lvl1pPr>
          </a:lstStyle>
          <a:p>
            <a:pPr>
              <a:defRPr/>
            </a:pPr>
            <a:fld id="{B170584A-FCD1-4EFE-951C-2C8C625ABEF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iming>
    <p:tnLst>
      <p:par>
        <p:cTn id="1" dur="indefinite" restart="never" nodeType="tmRoot"/>
      </p:par>
    </p:tnLst>
  </p:timing>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Black" pitchFamily="34" charset="0"/>
        </a:defRPr>
      </a:lvl2pPr>
      <a:lvl3pPr algn="l" rtl="0" eaLnBrk="0" fontAlgn="base" hangingPunct="0">
        <a:spcBef>
          <a:spcPct val="0"/>
        </a:spcBef>
        <a:spcAft>
          <a:spcPct val="0"/>
        </a:spcAft>
        <a:defRPr sz="4000">
          <a:solidFill>
            <a:schemeClr val="tx2"/>
          </a:solidFill>
          <a:latin typeface="Arial Black" pitchFamily="34" charset="0"/>
        </a:defRPr>
      </a:lvl3pPr>
      <a:lvl4pPr algn="l" rtl="0" eaLnBrk="0" fontAlgn="base" hangingPunct="0">
        <a:spcBef>
          <a:spcPct val="0"/>
        </a:spcBef>
        <a:spcAft>
          <a:spcPct val="0"/>
        </a:spcAft>
        <a:defRPr sz="4000">
          <a:solidFill>
            <a:schemeClr val="tx2"/>
          </a:solidFill>
          <a:latin typeface="Arial Black" pitchFamily="34" charset="0"/>
        </a:defRPr>
      </a:lvl4pPr>
      <a:lvl5pPr algn="l" rtl="0" eaLnBrk="0" fontAlgn="base" hangingPunct="0">
        <a:spcBef>
          <a:spcPct val="0"/>
        </a:spcBef>
        <a:spcAft>
          <a:spcPct val="0"/>
        </a:spcAft>
        <a:defRPr sz="4000">
          <a:solidFill>
            <a:schemeClr val="tx2"/>
          </a:solidFill>
          <a:latin typeface="Arial Black" pitchFamily="34" charset="0"/>
        </a:defRPr>
      </a:lvl5pPr>
      <a:lvl6pPr marL="457200" algn="l" rtl="0" fontAlgn="base">
        <a:spcBef>
          <a:spcPct val="0"/>
        </a:spcBef>
        <a:spcAft>
          <a:spcPct val="0"/>
        </a:spcAft>
        <a:defRPr sz="4000">
          <a:solidFill>
            <a:schemeClr val="tx2"/>
          </a:solidFill>
          <a:latin typeface="Arial Black" pitchFamily="34" charset="0"/>
        </a:defRPr>
      </a:lvl6pPr>
      <a:lvl7pPr marL="914400" algn="l" rtl="0" fontAlgn="base">
        <a:spcBef>
          <a:spcPct val="0"/>
        </a:spcBef>
        <a:spcAft>
          <a:spcPct val="0"/>
        </a:spcAft>
        <a:defRPr sz="4000">
          <a:solidFill>
            <a:schemeClr val="tx2"/>
          </a:solidFill>
          <a:latin typeface="Arial Black" pitchFamily="34" charset="0"/>
        </a:defRPr>
      </a:lvl7pPr>
      <a:lvl8pPr marL="1371600" algn="l" rtl="0" fontAlgn="base">
        <a:spcBef>
          <a:spcPct val="0"/>
        </a:spcBef>
        <a:spcAft>
          <a:spcPct val="0"/>
        </a:spcAft>
        <a:defRPr sz="4000">
          <a:solidFill>
            <a:schemeClr val="tx2"/>
          </a:solidFill>
          <a:latin typeface="Arial Black" pitchFamily="34" charset="0"/>
        </a:defRPr>
      </a:lvl8pPr>
      <a:lvl9pPr marL="1828800" algn="l" rtl="0" fontAlgn="base">
        <a:spcBef>
          <a:spcPct val="0"/>
        </a:spcBef>
        <a:spcAft>
          <a:spcPct val="0"/>
        </a:spcAft>
        <a:defRPr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1066800"/>
            <a:ext cx="83820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381000" y="2057400"/>
            <a:ext cx="8382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9718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419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74676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Arial" charset="0"/>
              </a:defRPr>
            </a:lvl1pPr>
          </a:lstStyle>
          <a:p>
            <a:pPr>
              <a:defRPr/>
            </a:pPr>
            <a:fld id="{B170584A-FCD1-4EFE-951C-2C8C625ABEF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Lst>
  <p:timing>
    <p:tnLst>
      <p:par>
        <p:cTn id="1" dur="indefinite" restart="never" nodeType="tmRoot"/>
      </p:par>
    </p:tnLst>
  </p:timing>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Black" pitchFamily="34" charset="0"/>
        </a:defRPr>
      </a:lvl2pPr>
      <a:lvl3pPr algn="l" rtl="0" eaLnBrk="0" fontAlgn="base" hangingPunct="0">
        <a:spcBef>
          <a:spcPct val="0"/>
        </a:spcBef>
        <a:spcAft>
          <a:spcPct val="0"/>
        </a:spcAft>
        <a:defRPr sz="4000">
          <a:solidFill>
            <a:schemeClr val="tx2"/>
          </a:solidFill>
          <a:latin typeface="Arial Black" pitchFamily="34" charset="0"/>
        </a:defRPr>
      </a:lvl3pPr>
      <a:lvl4pPr algn="l" rtl="0" eaLnBrk="0" fontAlgn="base" hangingPunct="0">
        <a:spcBef>
          <a:spcPct val="0"/>
        </a:spcBef>
        <a:spcAft>
          <a:spcPct val="0"/>
        </a:spcAft>
        <a:defRPr sz="4000">
          <a:solidFill>
            <a:schemeClr val="tx2"/>
          </a:solidFill>
          <a:latin typeface="Arial Black" pitchFamily="34" charset="0"/>
        </a:defRPr>
      </a:lvl4pPr>
      <a:lvl5pPr algn="l" rtl="0" eaLnBrk="0" fontAlgn="base" hangingPunct="0">
        <a:spcBef>
          <a:spcPct val="0"/>
        </a:spcBef>
        <a:spcAft>
          <a:spcPct val="0"/>
        </a:spcAft>
        <a:defRPr sz="4000">
          <a:solidFill>
            <a:schemeClr val="tx2"/>
          </a:solidFill>
          <a:latin typeface="Arial Black" pitchFamily="34" charset="0"/>
        </a:defRPr>
      </a:lvl5pPr>
      <a:lvl6pPr marL="457200" algn="l" rtl="0" fontAlgn="base">
        <a:spcBef>
          <a:spcPct val="0"/>
        </a:spcBef>
        <a:spcAft>
          <a:spcPct val="0"/>
        </a:spcAft>
        <a:defRPr sz="4000">
          <a:solidFill>
            <a:schemeClr val="tx2"/>
          </a:solidFill>
          <a:latin typeface="Arial Black" pitchFamily="34" charset="0"/>
        </a:defRPr>
      </a:lvl6pPr>
      <a:lvl7pPr marL="914400" algn="l" rtl="0" fontAlgn="base">
        <a:spcBef>
          <a:spcPct val="0"/>
        </a:spcBef>
        <a:spcAft>
          <a:spcPct val="0"/>
        </a:spcAft>
        <a:defRPr sz="4000">
          <a:solidFill>
            <a:schemeClr val="tx2"/>
          </a:solidFill>
          <a:latin typeface="Arial Black" pitchFamily="34" charset="0"/>
        </a:defRPr>
      </a:lvl7pPr>
      <a:lvl8pPr marL="1371600" algn="l" rtl="0" fontAlgn="base">
        <a:spcBef>
          <a:spcPct val="0"/>
        </a:spcBef>
        <a:spcAft>
          <a:spcPct val="0"/>
        </a:spcAft>
        <a:defRPr sz="4000">
          <a:solidFill>
            <a:schemeClr val="tx2"/>
          </a:solidFill>
          <a:latin typeface="Arial Black" pitchFamily="34" charset="0"/>
        </a:defRPr>
      </a:lvl8pPr>
      <a:lvl9pPr marL="1828800" algn="l" rtl="0" fontAlgn="base">
        <a:spcBef>
          <a:spcPct val="0"/>
        </a:spcBef>
        <a:spcAft>
          <a:spcPct val="0"/>
        </a:spcAft>
        <a:defRPr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1066800"/>
            <a:ext cx="83820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381000" y="2057400"/>
            <a:ext cx="8382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9718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4196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7467600" y="6248400"/>
            <a:ext cx="1295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Arial" charset="0"/>
              </a:defRPr>
            </a:lvl1pPr>
          </a:lstStyle>
          <a:p>
            <a:pPr>
              <a:defRPr/>
            </a:pPr>
            <a:fld id="{B170584A-FCD1-4EFE-951C-2C8C625ABEF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timing>
    <p:tnLst>
      <p:par>
        <p:cTn id="1" dur="indefinite" restart="never" nodeType="tmRoot"/>
      </p:par>
    </p:tnLst>
  </p:timing>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Black" pitchFamily="34" charset="0"/>
        </a:defRPr>
      </a:lvl2pPr>
      <a:lvl3pPr algn="l" rtl="0" eaLnBrk="0" fontAlgn="base" hangingPunct="0">
        <a:spcBef>
          <a:spcPct val="0"/>
        </a:spcBef>
        <a:spcAft>
          <a:spcPct val="0"/>
        </a:spcAft>
        <a:defRPr sz="4000">
          <a:solidFill>
            <a:schemeClr val="tx2"/>
          </a:solidFill>
          <a:latin typeface="Arial Black" pitchFamily="34" charset="0"/>
        </a:defRPr>
      </a:lvl3pPr>
      <a:lvl4pPr algn="l" rtl="0" eaLnBrk="0" fontAlgn="base" hangingPunct="0">
        <a:spcBef>
          <a:spcPct val="0"/>
        </a:spcBef>
        <a:spcAft>
          <a:spcPct val="0"/>
        </a:spcAft>
        <a:defRPr sz="4000">
          <a:solidFill>
            <a:schemeClr val="tx2"/>
          </a:solidFill>
          <a:latin typeface="Arial Black" pitchFamily="34" charset="0"/>
        </a:defRPr>
      </a:lvl4pPr>
      <a:lvl5pPr algn="l" rtl="0" eaLnBrk="0" fontAlgn="base" hangingPunct="0">
        <a:spcBef>
          <a:spcPct val="0"/>
        </a:spcBef>
        <a:spcAft>
          <a:spcPct val="0"/>
        </a:spcAft>
        <a:defRPr sz="4000">
          <a:solidFill>
            <a:schemeClr val="tx2"/>
          </a:solidFill>
          <a:latin typeface="Arial Black" pitchFamily="34" charset="0"/>
        </a:defRPr>
      </a:lvl5pPr>
      <a:lvl6pPr marL="457200" algn="l" rtl="0" fontAlgn="base">
        <a:spcBef>
          <a:spcPct val="0"/>
        </a:spcBef>
        <a:spcAft>
          <a:spcPct val="0"/>
        </a:spcAft>
        <a:defRPr sz="4000">
          <a:solidFill>
            <a:schemeClr val="tx2"/>
          </a:solidFill>
          <a:latin typeface="Arial Black" pitchFamily="34" charset="0"/>
        </a:defRPr>
      </a:lvl6pPr>
      <a:lvl7pPr marL="914400" algn="l" rtl="0" fontAlgn="base">
        <a:spcBef>
          <a:spcPct val="0"/>
        </a:spcBef>
        <a:spcAft>
          <a:spcPct val="0"/>
        </a:spcAft>
        <a:defRPr sz="4000">
          <a:solidFill>
            <a:schemeClr val="tx2"/>
          </a:solidFill>
          <a:latin typeface="Arial Black" pitchFamily="34" charset="0"/>
        </a:defRPr>
      </a:lvl7pPr>
      <a:lvl8pPr marL="1371600" algn="l" rtl="0" fontAlgn="base">
        <a:spcBef>
          <a:spcPct val="0"/>
        </a:spcBef>
        <a:spcAft>
          <a:spcPct val="0"/>
        </a:spcAft>
        <a:defRPr sz="4000">
          <a:solidFill>
            <a:schemeClr val="tx2"/>
          </a:solidFill>
          <a:latin typeface="Arial Black" pitchFamily="34" charset="0"/>
        </a:defRPr>
      </a:lvl8pPr>
      <a:lvl9pPr marL="1828800" algn="l" rtl="0" fontAlgn="base">
        <a:spcBef>
          <a:spcPct val="0"/>
        </a:spcBef>
        <a:spcAft>
          <a:spcPct val="0"/>
        </a:spcAft>
        <a:defRPr sz="40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35.jpeg"/><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gif"/><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5.jpeg"/></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5.jpeg"/></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5.jpeg"/></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jpeg"/></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jpeg"/></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57.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jpeg"/></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jpeg"/></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jpeg"/></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jpeg"/></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5.jpeg"/></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5.jpeg"/></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5.jpeg"/></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5.jpeg"/></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5.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5.jpeg"/></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5.jpeg"/></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2.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24.jpeg"/><Relationship Id="rId4" Type="http://schemas.openxmlformats.org/officeDocument/2006/relationships/image" Target="../media/image5.jpeg"/></Relationships>
</file>

<file path=ppt/slides/_rels/slide56.xml.rels><?xml version="1.0" encoding="UTF-8" standalone="yes"?>
<Relationships xmlns="http://schemas.openxmlformats.org/package/2006/relationships"><Relationship Id="rId8" Type="http://schemas.openxmlformats.org/officeDocument/2006/relationships/hyperlink" Target="http://cas.bellarmine.edu/tietjen/RootWeb/Chiroptera.jpg" TargetMode="External"/><Relationship Id="rId3" Type="http://schemas.openxmlformats.org/officeDocument/2006/relationships/image" Target="../media/image4.jpeg"/><Relationship Id="rId7" Type="http://schemas.openxmlformats.org/officeDocument/2006/relationships/hyperlink" Target="http://cas.bellarmine.edu/tietjen/RootWeb/Pholidota.jpg"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cas.bellarmine.edu/tietjen/RootWeb/Cetacea.jpg" TargetMode="External"/><Relationship Id="rId11" Type="http://schemas.openxmlformats.org/officeDocument/2006/relationships/hyperlink" Target="http://cas.bellarmine.edu/tietjen/RootWeb/Tubulidentata.jpg" TargetMode="External"/><Relationship Id="rId5" Type="http://schemas.openxmlformats.org/officeDocument/2006/relationships/hyperlink" Target="http://cas.bellarmine.edu/tietjen/RootWeb/Carnivora%201.jpg" TargetMode="External"/><Relationship Id="rId10" Type="http://schemas.openxmlformats.org/officeDocument/2006/relationships/hyperlink" Target="http://cas.bellarmine.edu/tietjen/RootWeb/Sirenia.jpg" TargetMode="External"/><Relationship Id="rId4" Type="http://schemas.openxmlformats.org/officeDocument/2006/relationships/image" Target="../media/image5.jpeg"/><Relationship Id="rId9" Type="http://schemas.openxmlformats.org/officeDocument/2006/relationships/hyperlink" Target="http://cas.bellarmine.edu/tietjen/RootWeb/Rodentia.jpg"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image" Target="../media/image81.jpeg"/><Relationship Id="rId3" Type="http://schemas.openxmlformats.org/officeDocument/2006/relationships/image" Target="../media/image73.jpeg"/><Relationship Id="rId7" Type="http://schemas.openxmlformats.org/officeDocument/2006/relationships/image" Target="../media/image76.jpeg"/><Relationship Id="rId12" Type="http://schemas.openxmlformats.org/officeDocument/2006/relationships/image" Target="../media/image80.jpeg"/><Relationship Id="rId2" Type="http://schemas.openxmlformats.org/officeDocument/2006/relationships/image" Target="../media/image14.png"/><Relationship Id="rId16" Type="http://schemas.openxmlformats.org/officeDocument/2006/relationships/image" Target="../media/image84.jpeg"/><Relationship Id="rId1" Type="http://schemas.openxmlformats.org/officeDocument/2006/relationships/slideLayout" Target="../slideLayouts/slideLayout1.xml"/><Relationship Id="rId6" Type="http://schemas.openxmlformats.org/officeDocument/2006/relationships/image" Target="../media/image24.jpeg"/><Relationship Id="rId11" Type="http://schemas.openxmlformats.org/officeDocument/2006/relationships/image" Target="../media/image5.jpeg"/><Relationship Id="rId5" Type="http://schemas.openxmlformats.org/officeDocument/2006/relationships/image" Target="../media/image75.jpeg"/><Relationship Id="rId15" Type="http://schemas.openxmlformats.org/officeDocument/2006/relationships/image" Target="../media/image83.jpeg"/><Relationship Id="rId10" Type="http://schemas.openxmlformats.org/officeDocument/2006/relationships/image" Target="../media/image79.jpeg"/><Relationship Id="rId4" Type="http://schemas.openxmlformats.org/officeDocument/2006/relationships/image" Target="../media/image74.jpeg"/><Relationship Id="rId9" Type="http://schemas.openxmlformats.org/officeDocument/2006/relationships/image" Target="../media/image78.jpeg"/><Relationship Id="rId14" Type="http://schemas.openxmlformats.org/officeDocument/2006/relationships/image" Target="../media/image82.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304800" y="1219200"/>
            <a:ext cx="8458200" cy="5170646"/>
          </a:xfrm>
          <a:prstGeom prst="rect">
            <a:avLst/>
          </a:prstGeom>
          <a:noFill/>
          <a:ln w="9525">
            <a:noFill/>
            <a:miter lim="800000"/>
            <a:headEnd/>
            <a:tailEnd/>
          </a:ln>
          <a:effectLst/>
        </p:spPr>
        <p:txBody>
          <a:bodyPr wrap="square">
            <a:spAutoFit/>
          </a:bodyPr>
          <a:lstStyle/>
          <a:p>
            <a:pPr algn="ctr"/>
            <a:r>
              <a:rPr lang="en-US" sz="2000" b="1" dirty="0" smtClean="0">
                <a:solidFill>
                  <a:srgbClr val="FF0000"/>
                </a:solidFill>
                <a:cs typeface="Times" charset="0"/>
              </a:rPr>
              <a:t>UNIFYING THEMES</a:t>
            </a:r>
          </a:p>
          <a:p>
            <a:endParaRPr lang="en-US" sz="2000" dirty="0" smtClean="0">
              <a:solidFill>
                <a:srgbClr val="080808"/>
              </a:solidFill>
              <a:cs typeface="Times" charset="0"/>
            </a:endParaRPr>
          </a:p>
          <a:p>
            <a:r>
              <a:rPr lang="en-US" sz="2000" b="1" dirty="0" smtClean="0">
                <a:solidFill>
                  <a:srgbClr val="FF0000"/>
                </a:solidFill>
                <a:cs typeface="Times" charset="0"/>
              </a:rPr>
              <a:t>It is a history of innovations that is built upon major invertebrate traits.</a:t>
            </a:r>
          </a:p>
          <a:p>
            <a:r>
              <a:rPr lang="en-US" sz="2000" i="1" dirty="0" smtClean="0">
                <a:solidFill>
                  <a:srgbClr val="080808"/>
                </a:solidFill>
                <a:cs typeface="Times" charset="0"/>
              </a:rPr>
              <a:t>They display many of the basic traits that first evolved in the invertebrates: bilateral symmetry, </a:t>
            </a:r>
            <a:r>
              <a:rPr lang="en-US" sz="2000" i="1" dirty="0" err="1" smtClean="0">
                <a:solidFill>
                  <a:srgbClr val="080808"/>
                </a:solidFill>
                <a:cs typeface="Times" charset="0"/>
              </a:rPr>
              <a:t>cephalization</a:t>
            </a:r>
            <a:r>
              <a:rPr lang="en-US" sz="2000" i="1" dirty="0" smtClean="0">
                <a:solidFill>
                  <a:srgbClr val="080808"/>
                </a:solidFill>
                <a:cs typeface="Times" charset="0"/>
              </a:rPr>
              <a:t>, segmentation, </a:t>
            </a:r>
            <a:r>
              <a:rPr lang="en-US" sz="2000" i="1" dirty="0" err="1" smtClean="0">
                <a:solidFill>
                  <a:srgbClr val="080808"/>
                </a:solidFill>
                <a:cs typeface="Times" charset="0"/>
              </a:rPr>
              <a:t>coelom</a:t>
            </a:r>
            <a:r>
              <a:rPr lang="en-US" sz="2000" i="1" dirty="0" smtClean="0">
                <a:solidFill>
                  <a:srgbClr val="080808"/>
                </a:solidFill>
                <a:cs typeface="Times" charset="0"/>
              </a:rPr>
              <a:t>, "gut" tube, etc.</a:t>
            </a:r>
          </a:p>
          <a:p>
            <a:endParaRPr lang="en-US" sz="2000" dirty="0" smtClean="0">
              <a:solidFill>
                <a:srgbClr val="080808"/>
              </a:solidFill>
              <a:cs typeface="Times" charset="0"/>
            </a:endParaRPr>
          </a:p>
          <a:p>
            <a:r>
              <a:rPr lang="en-US" sz="2000" b="1" dirty="0" smtClean="0">
                <a:solidFill>
                  <a:srgbClr val="FF0000"/>
                </a:solidFill>
                <a:cs typeface="Times" charset="0"/>
              </a:rPr>
              <a:t>It is marked by physical and behavioral specializations. </a:t>
            </a:r>
          </a:p>
          <a:p>
            <a:r>
              <a:rPr lang="en-US" sz="2000" i="1" dirty="0" smtClean="0">
                <a:solidFill>
                  <a:srgbClr val="080808"/>
                </a:solidFill>
                <a:cs typeface="Times" charset="0"/>
              </a:rPr>
              <a:t>For example the forelimb of mammals has a wide range of structural variation, specialized by natural selection.</a:t>
            </a:r>
          </a:p>
          <a:p>
            <a:endParaRPr lang="en-US" sz="2000" dirty="0" smtClean="0">
              <a:solidFill>
                <a:srgbClr val="080808"/>
              </a:solidFill>
              <a:cs typeface="Times" charset="0"/>
            </a:endParaRPr>
          </a:p>
          <a:p>
            <a:r>
              <a:rPr lang="en-US" sz="2000" b="1" dirty="0" smtClean="0">
                <a:solidFill>
                  <a:srgbClr val="FF0000"/>
                </a:solidFill>
                <a:cs typeface="Times" charset="0"/>
              </a:rPr>
              <a:t>Evolutionary innovations and specializations led to </a:t>
            </a:r>
            <a:r>
              <a:rPr lang="en-US" sz="2000" b="1" i="1" dirty="0" smtClean="0">
                <a:solidFill>
                  <a:srgbClr val="FF0000"/>
                </a:solidFill>
                <a:cs typeface="Times" charset="0"/>
              </a:rPr>
              <a:t>adaptive radiations -</a:t>
            </a:r>
            <a:r>
              <a:rPr lang="en-US" sz="2000" b="1" dirty="0" smtClean="0">
                <a:solidFill>
                  <a:srgbClr val="FF0000"/>
                </a:solidFill>
                <a:cs typeface="Times" charset="0"/>
              </a:rPr>
              <a:t> the development of a variety of forms from a single ancestral group.</a:t>
            </a:r>
          </a:p>
          <a:p>
            <a:pPr lvl="1">
              <a:spcBef>
                <a:spcPct val="50000"/>
              </a:spcBef>
              <a:spcAft>
                <a:spcPts val="600"/>
              </a:spcAft>
              <a:defRPr/>
            </a:pP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Evolution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33400" y="5410200"/>
            <a:ext cx="8610600" cy="1015663"/>
          </a:xfrm>
          <a:prstGeom prst="rect">
            <a:avLst/>
          </a:prstGeom>
          <a:noFill/>
          <a:ln w="9525">
            <a:noFill/>
            <a:miter lim="800000"/>
            <a:headEnd/>
            <a:tailEnd/>
          </a:ln>
          <a:effectLst/>
        </p:spPr>
        <p:txBody>
          <a:bodyPr wrap="square">
            <a:spAutoFit/>
          </a:bodyPr>
          <a:lstStyle/>
          <a:p>
            <a:r>
              <a:rPr lang="en-US" sz="2000" dirty="0" smtClean="0">
                <a:solidFill>
                  <a:srgbClr val="080808"/>
                </a:solidFill>
                <a:cs typeface="Times" charset="0"/>
              </a:rPr>
              <a:t>Settle head first on hard substrates and undergo a dramatic metamorphosis (e.g., tail, notochord, muscle segments, and nerve cord disappear)</a:t>
            </a: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Urochordata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3" descr="ascidian.jpg                                                   00019613Macintosh HD                   ABA78158:"/>
          <p:cNvPicPr>
            <a:picLocks noChangeAspect="1" noChangeArrowheads="1"/>
          </p:cNvPicPr>
          <p:nvPr/>
        </p:nvPicPr>
        <p:blipFill>
          <a:blip r:embed="rId5"/>
          <a:srcRect/>
          <a:stretch>
            <a:fillRect/>
          </a:stretch>
        </p:blipFill>
        <p:spPr bwMode="auto">
          <a:xfrm>
            <a:off x="609600" y="1143000"/>
            <a:ext cx="5410200" cy="4057650"/>
          </a:xfrm>
          <a:prstGeom prst="rect">
            <a:avLst/>
          </a:prstGeom>
          <a:noFill/>
        </p:spPr>
      </p:pic>
      <p:pic>
        <p:nvPicPr>
          <p:cNvPr id="13" name="Picture 29" descr="ng_salps"/>
          <p:cNvPicPr>
            <a:picLocks noChangeAspect="1" noChangeArrowheads="1"/>
          </p:cNvPicPr>
          <p:nvPr/>
        </p:nvPicPr>
        <p:blipFill>
          <a:blip r:embed="rId6"/>
          <a:srcRect/>
          <a:stretch>
            <a:fillRect/>
          </a:stretch>
        </p:blipFill>
        <p:spPr bwMode="auto">
          <a:xfrm>
            <a:off x="6248400" y="1371600"/>
            <a:ext cx="2287588" cy="3733800"/>
          </a:xfrm>
          <a:prstGeom prst="rect">
            <a:avLst/>
          </a:prstGeom>
          <a:noFill/>
        </p:spPr>
      </p:pic>
      <p:sp>
        <p:nvSpPr>
          <p:cNvPr id="14" name="Rectangle 13"/>
          <p:cNvSpPr/>
          <p:nvPr/>
        </p:nvSpPr>
        <p:spPr bwMode="auto">
          <a:xfrm>
            <a:off x="3581400" y="1219200"/>
            <a:ext cx="2438400" cy="685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par>
                                <p:cTn id="22" presetID="55"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strVal val="#ppt_w*0.70"/>
                                          </p:val>
                                        </p:tav>
                                        <p:tav tm="100000">
                                          <p:val>
                                            <p:strVal val="#ppt_w"/>
                                          </p:val>
                                        </p:tav>
                                      </p:tavLst>
                                    </p:anim>
                                    <p:anim calcmode="lin" valueType="num">
                                      <p:cBhvr>
                                        <p:cTn id="25" dur="1000" fill="hold"/>
                                        <p:tgtEl>
                                          <p:spTgt spid="11"/>
                                        </p:tgtEl>
                                        <p:attrNameLst>
                                          <p:attrName>ppt_h</p:attrName>
                                        </p:attrNameLst>
                                      </p:cBhvr>
                                      <p:tavLst>
                                        <p:tav tm="0">
                                          <p:val>
                                            <p:strVal val="#ppt_h"/>
                                          </p:val>
                                        </p:tav>
                                        <p:tav tm="100000">
                                          <p:val>
                                            <p:strVal val="#ppt_h"/>
                                          </p:val>
                                        </p:tav>
                                      </p:tavLst>
                                    </p:anim>
                                    <p:animEffect transition="in" filter="fade">
                                      <p:cBhvr>
                                        <p:cTn id="26" dur="1000"/>
                                        <p:tgtEl>
                                          <p:spTgt spid="11"/>
                                        </p:tgtEl>
                                      </p:cBhvr>
                                    </p:animEffect>
                                  </p:childTnLst>
                                </p:cTn>
                              </p:par>
                              <p:par>
                                <p:cTn id="27" presetID="55"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strVal val="#ppt_w*0.70"/>
                                          </p:val>
                                        </p:tav>
                                        <p:tav tm="100000">
                                          <p:val>
                                            <p:strVal val="#ppt_w"/>
                                          </p:val>
                                        </p:tav>
                                      </p:tavLst>
                                    </p:anim>
                                    <p:anim calcmode="lin" valueType="num">
                                      <p:cBhvr>
                                        <p:cTn id="30" dur="1000" fill="hold"/>
                                        <p:tgtEl>
                                          <p:spTgt spid="13"/>
                                        </p:tgtEl>
                                        <p:attrNameLst>
                                          <p:attrName>ppt_h</p:attrName>
                                        </p:attrNameLst>
                                      </p:cBhvr>
                                      <p:tavLst>
                                        <p:tav tm="0">
                                          <p:val>
                                            <p:strVal val="#ppt_h"/>
                                          </p:val>
                                        </p:tav>
                                        <p:tav tm="100000">
                                          <p:val>
                                            <p:strVal val="#ppt_h"/>
                                          </p:val>
                                        </p:tav>
                                      </p:tavLst>
                                    </p:anim>
                                    <p:animEffect transition="in" filter="fade">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105400" y="1295400"/>
            <a:ext cx="3429000" cy="5324535"/>
          </a:xfrm>
          <a:prstGeom prst="rect">
            <a:avLst/>
          </a:prstGeom>
          <a:noFill/>
          <a:ln w="9525">
            <a:noFill/>
            <a:miter lim="800000"/>
            <a:headEnd/>
            <a:tailEnd/>
          </a:ln>
          <a:effectLst/>
        </p:spPr>
        <p:txBody>
          <a:bodyPr wrap="square">
            <a:spAutoFit/>
          </a:bodyPr>
          <a:lstStyle/>
          <a:p>
            <a:r>
              <a:rPr lang="en-US" sz="2000" dirty="0" smtClean="0">
                <a:solidFill>
                  <a:srgbClr val="080808"/>
                </a:solidFill>
                <a:cs typeface="Times" charset="0"/>
              </a:rPr>
              <a:t>Adult body is covered by an outer envelope  called tunic. </a:t>
            </a:r>
          </a:p>
          <a:p>
            <a:endParaRPr lang="en-US" sz="2000" dirty="0" smtClean="0">
              <a:solidFill>
                <a:srgbClr val="080808"/>
              </a:solidFill>
              <a:cs typeface="Times" charset="0"/>
            </a:endParaRPr>
          </a:p>
          <a:p>
            <a:r>
              <a:rPr lang="en-US" sz="2000" dirty="0" smtClean="0">
                <a:solidFill>
                  <a:srgbClr val="080808"/>
                </a:solidFill>
                <a:cs typeface="Times" charset="0"/>
              </a:rPr>
              <a:t>Tunic is composed of fibers of </a:t>
            </a:r>
            <a:r>
              <a:rPr lang="en-US" sz="2000" dirty="0" err="1" smtClean="0">
                <a:solidFill>
                  <a:srgbClr val="080808"/>
                </a:solidFill>
                <a:cs typeface="Times" charset="0"/>
              </a:rPr>
              <a:t>tunicin</a:t>
            </a:r>
            <a:r>
              <a:rPr lang="en-US" sz="2000" b="1" dirty="0" smtClean="0">
                <a:solidFill>
                  <a:srgbClr val="080808"/>
                </a:solidFill>
                <a:cs typeface="Times" charset="0"/>
              </a:rPr>
              <a:t> </a:t>
            </a:r>
            <a:r>
              <a:rPr lang="en-US" sz="2000" dirty="0" smtClean="0">
                <a:solidFill>
                  <a:srgbClr val="080808"/>
                </a:solidFill>
                <a:cs typeface="Times" charset="0"/>
              </a:rPr>
              <a:t>embedded in a </a:t>
            </a:r>
            <a:r>
              <a:rPr lang="en-US" sz="2000" dirty="0" err="1" smtClean="0">
                <a:solidFill>
                  <a:srgbClr val="080808"/>
                </a:solidFill>
                <a:cs typeface="Times" charset="0"/>
              </a:rPr>
              <a:t>mucopolysaccharide</a:t>
            </a:r>
            <a:r>
              <a:rPr lang="en-US" sz="2000" dirty="0" smtClean="0">
                <a:solidFill>
                  <a:srgbClr val="080808"/>
                </a:solidFill>
                <a:cs typeface="Times" charset="0"/>
              </a:rPr>
              <a:t> matrix.</a:t>
            </a:r>
          </a:p>
          <a:p>
            <a:endParaRPr lang="en-US" sz="2000" dirty="0" smtClean="0">
              <a:solidFill>
                <a:srgbClr val="080808"/>
              </a:solidFill>
              <a:cs typeface="Times" charset="0"/>
            </a:endParaRPr>
          </a:p>
          <a:p>
            <a:r>
              <a:rPr lang="en-US" sz="2000" dirty="0" smtClean="0">
                <a:solidFill>
                  <a:srgbClr val="080808"/>
                </a:solidFill>
                <a:cs typeface="Times" charset="0"/>
              </a:rPr>
              <a:t>Tunic encloses a basket-like pharynx, that is perforated by gill slits.</a:t>
            </a:r>
          </a:p>
          <a:p>
            <a:endParaRPr lang="en-US" sz="2000" dirty="0" smtClean="0">
              <a:solidFill>
                <a:srgbClr val="080808"/>
              </a:solidFill>
              <a:cs typeface="Times" charset="0"/>
            </a:endParaRPr>
          </a:p>
          <a:p>
            <a:r>
              <a:rPr lang="en-US" sz="2000" dirty="0" smtClean="0">
                <a:solidFill>
                  <a:srgbClr val="080808"/>
                </a:solidFill>
                <a:cs typeface="Times" charset="0"/>
              </a:rPr>
              <a:t>Tunicates are filter feeders; plankton is trapped in a sheet of mucus and cilia later direct the food-laden mucus to the stomach.</a:t>
            </a:r>
          </a:p>
          <a:p>
            <a:pPr>
              <a:buFontTx/>
              <a:buChar char="•"/>
            </a:pPr>
            <a:endParaRPr lang="en-US" sz="2000" dirty="0" smtClean="0">
              <a:solidFill>
                <a:srgbClr val="080808"/>
              </a:solidFill>
              <a:cs typeface="Times" charset="0"/>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Urochordata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1027" descr="urochordate.jpg                                                00019613Macintosh HD                   ABA78158:"/>
          <p:cNvPicPr>
            <a:picLocks noChangeAspect="1" noChangeArrowheads="1"/>
          </p:cNvPicPr>
          <p:nvPr/>
        </p:nvPicPr>
        <p:blipFill>
          <a:blip r:embed="rId5"/>
          <a:srcRect/>
          <a:stretch>
            <a:fillRect/>
          </a:stretch>
        </p:blipFill>
        <p:spPr bwMode="auto">
          <a:xfrm>
            <a:off x="228600" y="1371600"/>
            <a:ext cx="4535488" cy="472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953000" y="1524000"/>
            <a:ext cx="3352800" cy="4247317"/>
          </a:xfrm>
          <a:prstGeom prst="rect">
            <a:avLst/>
          </a:prstGeom>
          <a:noFill/>
          <a:ln w="9525">
            <a:noFill/>
            <a:miter lim="800000"/>
            <a:headEnd/>
            <a:tailEnd/>
          </a:ln>
          <a:effectLst/>
        </p:spPr>
        <p:txBody>
          <a:bodyPr wrap="square">
            <a:spAutoFit/>
          </a:bodyPr>
          <a:lstStyle/>
          <a:p>
            <a:pPr>
              <a:lnSpc>
                <a:spcPct val="90000"/>
              </a:lnSpc>
            </a:pPr>
            <a:r>
              <a:rPr lang="en-US" sz="2000" dirty="0" err="1" smtClean="0">
                <a:solidFill>
                  <a:srgbClr val="080808"/>
                </a:solidFill>
              </a:rPr>
              <a:t>Urochordates</a:t>
            </a:r>
            <a:r>
              <a:rPr lang="en-US" sz="2000" dirty="0" smtClean="0">
                <a:solidFill>
                  <a:srgbClr val="080808"/>
                </a:solidFill>
              </a:rPr>
              <a:t> have a notochord that extends from just behind the tail to the head (rather than from head to tail; </a:t>
            </a:r>
          </a:p>
          <a:p>
            <a:pPr>
              <a:lnSpc>
                <a:spcPct val="90000"/>
              </a:lnSpc>
            </a:pPr>
            <a:endParaRPr lang="en-US" sz="2000" dirty="0" smtClean="0">
              <a:solidFill>
                <a:srgbClr val="080808"/>
              </a:solidFill>
            </a:endParaRPr>
          </a:p>
          <a:p>
            <a:pPr>
              <a:lnSpc>
                <a:spcPct val="90000"/>
              </a:lnSpc>
            </a:pPr>
            <a:r>
              <a:rPr lang="en-US" sz="2000" dirty="0" err="1" smtClean="0">
                <a:solidFill>
                  <a:srgbClr val="080808"/>
                </a:solidFill>
              </a:rPr>
              <a:t>Urochordata</a:t>
            </a:r>
            <a:r>
              <a:rPr lang="en-US" sz="2000" dirty="0" smtClean="0">
                <a:solidFill>
                  <a:srgbClr val="080808"/>
                </a:solidFill>
              </a:rPr>
              <a:t> means "tail-cord")</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Many </a:t>
            </a:r>
            <a:r>
              <a:rPr lang="en-US" sz="2000" dirty="0" err="1" smtClean="0">
                <a:solidFill>
                  <a:srgbClr val="080808"/>
                </a:solidFill>
              </a:rPr>
              <a:t>urochordates</a:t>
            </a:r>
            <a:r>
              <a:rPr lang="en-US" sz="2000" dirty="0" smtClean="0">
                <a:solidFill>
                  <a:srgbClr val="080808"/>
                </a:solidFill>
              </a:rPr>
              <a:t> are more commonly referred to as “sea squirts”</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Contain cancer-fighting chemicals</a:t>
            </a:r>
            <a:endParaRPr lang="en-US" sz="2000" dirty="0" smtClean="0">
              <a:solidFill>
                <a:srgbClr val="080808"/>
              </a:solidFill>
              <a:cs typeface="Times" charset="0"/>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Urochordata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2" name="Picture 31" descr="urochordata"/>
          <p:cNvPicPr>
            <a:picLocks noChangeAspect="1" noChangeArrowheads="1"/>
          </p:cNvPicPr>
          <p:nvPr/>
        </p:nvPicPr>
        <p:blipFill>
          <a:blip r:embed="rId5"/>
          <a:srcRect/>
          <a:stretch>
            <a:fillRect/>
          </a:stretch>
        </p:blipFill>
        <p:spPr bwMode="auto">
          <a:xfrm>
            <a:off x="2514600" y="1371600"/>
            <a:ext cx="1981200" cy="2133600"/>
          </a:xfrm>
          <a:prstGeom prst="rect">
            <a:avLst/>
          </a:prstGeom>
          <a:noFill/>
        </p:spPr>
      </p:pic>
      <p:pic>
        <p:nvPicPr>
          <p:cNvPr id="13" name="Picture 30" descr="tunicate"/>
          <p:cNvPicPr>
            <a:picLocks noChangeAspect="1" noChangeArrowheads="1"/>
          </p:cNvPicPr>
          <p:nvPr/>
        </p:nvPicPr>
        <p:blipFill>
          <a:blip r:embed="rId6"/>
          <a:srcRect/>
          <a:stretch>
            <a:fillRect/>
          </a:stretch>
        </p:blipFill>
        <p:spPr bwMode="auto">
          <a:xfrm>
            <a:off x="533400" y="3581400"/>
            <a:ext cx="3962400" cy="2286000"/>
          </a:xfrm>
          <a:prstGeom prst="rect">
            <a:avLst/>
          </a:prstGeom>
          <a:noFill/>
        </p:spPr>
      </p:pic>
      <p:pic>
        <p:nvPicPr>
          <p:cNvPr id="15" name="Picture 29" descr="NG_Ascidians_00"/>
          <p:cNvPicPr>
            <a:picLocks noChangeAspect="1" noChangeArrowheads="1"/>
          </p:cNvPicPr>
          <p:nvPr/>
        </p:nvPicPr>
        <p:blipFill>
          <a:blip r:embed="rId7" cstate="print"/>
          <a:srcRect/>
          <a:stretch>
            <a:fillRect/>
          </a:stretch>
        </p:blipFill>
        <p:spPr bwMode="auto">
          <a:xfrm>
            <a:off x="533400" y="1371600"/>
            <a:ext cx="1905000"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09600" y="5029200"/>
            <a:ext cx="8077200" cy="1200329"/>
          </a:xfrm>
          <a:prstGeom prst="rect">
            <a:avLst/>
          </a:prstGeom>
          <a:noFill/>
          <a:ln w="9525">
            <a:noFill/>
            <a:miter lim="800000"/>
            <a:headEnd/>
            <a:tailEnd/>
          </a:ln>
          <a:effectLst/>
        </p:spPr>
        <p:txBody>
          <a:bodyPr wrap="square">
            <a:spAutoFit/>
          </a:bodyPr>
          <a:lstStyle/>
          <a:p>
            <a:pPr>
              <a:lnSpc>
                <a:spcPct val="90000"/>
              </a:lnSpc>
            </a:pPr>
            <a:r>
              <a:rPr lang="en-US" sz="2000" dirty="0" smtClean="0">
                <a:solidFill>
                  <a:srgbClr val="080808"/>
                </a:solidFill>
              </a:rPr>
              <a:t>The body of an adult tunicate is quite simple, being essentially a sack with large gill structures that form two siphons through which water enters and exits. Water is filtered inside the sack-shaped body.</a:t>
            </a:r>
          </a:p>
          <a:p>
            <a:pPr>
              <a:lnSpc>
                <a:spcPct val="90000"/>
              </a:lnSpc>
            </a:pPr>
            <a:endParaRPr lang="en-US" sz="2000" dirty="0" smtClean="0">
              <a:solidFill>
                <a:srgbClr val="080808"/>
              </a:solidFill>
              <a:cs typeface="Times" charset="0"/>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Urochordata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6" name="Picture 30" descr="34-03-Tunicate-L"/>
          <p:cNvPicPr>
            <a:picLocks noChangeAspect="1" noChangeArrowheads="1"/>
          </p:cNvPicPr>
          <p:nvPr/>
        </p:nvPicPr>
        <p:blipFill>
          <a:blip r:embed="rId5"/>
          <a:srcRect/>
          <a:stretch>
            <a:fillRect/>
          </a:stretch>
        </p:blipFill>
        <p:spPr bwMode="auto">
          <a:xfrm>
            <a:off x="685800" y="1600200"/>
            <a:ext cx="7772400"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09600" y="4648200"/>
            <a:ext cx="7772400" cy="1785104"/>
          </a:xfrm>
          <a:prstGeom prst="rect">
            <a:avLst/>
          </a:prstGeom>
          <a:noFill/>
          <a:ln w="9525">
            <a:noFill/>
            <a:miter lim="800000"/>
            <a:headEnd/>
            <a:tailEnd/>
          </a:ln>
          <a:effectLst/>
        </p:spPr>
        <p:txBody>
          <a:bodyPr wrap="square">
            <a:spAutoFit/>
          </a:bodyPr>
          <a:lstStyle/>
          <a:p>
            <a:pPr>
              <a:buFont typeface="Arial" pitchFamily="34" charset="0"/>
              <a:buChar char="•"/>
            </a:pPr>
            <a:r>
              <a:rPr lang="en-US" sz="2000" dirty="0" smtClean="0">
                <a:solidFill>
                  <a:srgbClr val="080808"/>
                </a:solidFill>
                <a:cs typeface="Times" charset="0"/>
              </a:rPr>
              <a:t>  Exclusively marine animals </a:t>
            </a:r>
          </a:p>
          <a:p>
            <a:pPr>
              <a:lnSpc>
                <a:spcPct val="90000"/>
              </a:lnSpc>
              <a:buFont typeface="Arial" pitchFamily="34" charset="0"/>
              <a:buChar char="•"/>
            </a:pPr>
            <a:r>
              <a:rPr lang="en-US" sz="2000" dirty="0" smtClean="0">
                <a:solidFill>
                  <a:srgbClr val="080808"/>
                </a:solidFill>
              </a:rPr>
              <a:t>  Unlike the </a:t>
            </a:r>
            <a:r>
              <a:rPr lang="en-US" sz="2000" dirty="0" err="1" smtClean="0">
                <a:solidFill>
                  <a:srgbClr val="080808"/>
                </a:solidFill>
              </a:rPr>
              <a:t>urochordates</a:t>
            </a:r>
            <a:r>
              <a:rPr lang="en-US" sz="2000" dirty="0" smtClean="0">
                <a:solidFill>
                  <a:srgbClr val="080808"/>
                </a:solidFill>
              </a:rPr>
              <a:t>, the notochord extends along the entire</a:t>
            </a:r>
          </a:p>
          <a:p>
            <a:pPr>
              <a:lnSpc>
                <a:spcPct val="90000"/>
              </a:lnSpc>
            </a:pPr>
            <a:r>
              <a:rPr lang="en-US" sz="2000" dirty="0" smtClean="0">
                <a:solidFill>
                  <a:srgbClr val="080808"/>
                </a:solidFill>
              </a:rPr>
              <a:t>    length of their body. </a:t>
            </a:r>
          </a:p>
          <a:p>
            <a:pPr>
              <a:lnSpc>
                <a:spcPct val="90000"/>
              </a:lnSpc>
              <a:buFont typeface="Arial" pitchFamily="34" charset="0"/>
              <a:buChar char="•"/>
            </a:pPr>
            <a:r>
              <a:rPr lang="en-US" sz="2000" dirty="0" smtClean="0">
                <a:solidFill>
                  <a:srgbClr val="080808"/>
                </a:solidFill>
              </a:rPr>
              <a:t>  This structure imparts rigidity to their body and permits more </a:t>
            </a:r>
          </a:p>
          <a:p>
            <a:pPr>
              <a:lnSpc>
                <a:spcPct val="90000"/>
              </a:lnSpc>
            </a:pPr>
            <a:r>
              <a:rPr lang="en-US" sz="2000" dirty="0" smtClean="0">
                <a:solidFill>
                  <a:srgbClr val="080808"/>
                </a:solidFill>
              </a:rPr>
              <a:t>    coordinated swimming movements. </a:t>
            </a:r>
          </a:p>
          <a:p>
            <a:pPr>
              <a:lnSpc>
                <a:spcPct val="90000"/>
              </a:lnSpc>
            </a:pPr>
            <a:endParaRPr lang="en-US" sz="2000" dirty="0" smtClean="0">
              <a:solidFill>
                <a:srgbClr val="080808"/>
              </a:solidFill>
              <a:cs typeface="Times" charset="0"/>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Cephalochordata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4" descr="amphioxus3.jpg                                                 00019613Macintosh HD                   ABA78158:"/>
          <p:cNvPicPr>
            <a:picLocks noChangeAspect="1" noChangeArrowheads="1"/>
          </p:cNvPicPr>
          <p:nvPr/>
        </p:nvPicPr>
        <p:blipFill>
          <a:blip r:embed="rId5"/>
          <a:srcRect/>
          <a:stretch>
            <a:fillRect/>
          </a:stretch>
        </p:blipFill>
        <p:spPr bwMode="auto">
          <a:xfrm>
            <a:off x="685800" y="1371601"/>
            <a:ext cx="7666038" cy="2971800"/>
          </a:xfrm>
          <a:prstGeom prst="rect">
            <a:avLst/>
          </a:prstGeom>
          <a:noFill/>
        </p:spPr>
      </p:pic>
      <p:sp>
        <p:nvSpPr>
          <p:cNvPr id="12" name="TextBox 11"/>
          <p:cNvSpPr txBox="1"/>
          <p:nvPr/>
        </p:nvSpPr>
        <p:spPr>
          <a:xfrm>
            <a:off x="6858000" y="1524000"/>
            <a:ext cx="1371600" cy="369332"/>
          </a:xfrm>
          <a:prstGeom prst="rect">
            <a:avLst/>
          </a:prstGeom>
          <a:noFill/>
        </p:spPr>
        <p:txBody>
          <a:bodyPr wrap="square" rtlCol="0">
            <a:spAutoFit/>
          </a:bodyPr>
          <a:lstStyle/>
          <a:p>
            <a:r>
              <a:rPr lang="en-US" dirty="0" smtClean="0"/>
              <a:t>LANCELET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Cephalochordata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3" name="Picture 28" descr="34-04b-Lancelet"/>
          <p:cNvPicPr>
            <a:picLocks noChangeAspect="1" noChangeArrowheads="1"/>
          </p:cNvPicPr>
          <p:nvPr/>
        </p:nvPicPr>
        <p:blipFill>
          <a:blip r:embed="rId5"/>
          <a:srcRect/>
          <a:stretch>
            <a:fillRect/>
          </a:stretch>
        </p:blipFill>
        <p:spPr bwMode="auto">
          <a:xfrm>
            <a:off x="1371600" y="1371600"/>
            <a:ext cx="3212933" cy="3305056"/>
          </a:xfrm>
          <a:prstGeom prst="rect">
            <a:avLst/>
          </a:prstGeom>
          <a:noFill/>
        </p:spPr>
      </p:pic>
      <p:pic>
        <p:nvPicPr>
          <p:cNvPr id="16" name="Picture 5" descr="34-04a-LanceletAnatomy-L"/>
          <p:cNvPicPr>
            <a:picLocks noChangeAspect="1" noChangeArrowheads="1"/>
          </p:cNvPicPr>
          <p:nvPr/>
        </p:nvPicPr>
        <p:blipFill>
          <a:blip r:embed="rId6"/>
          <a:srcRect/>
          <a:stretch>
            <a:fillRect/>
          </a:stretch>
        </p:blipFill>
        <p:spPr bwMode="auto">
          <a:xfrm>
            <a:off x="4572000" y="1295400"/>
            <a:ext cx="3429000" cy="3733800"/>
          </a:xfrm>
          <a:prstGeom prst="rect">
            <a:avLst/>
          </a:prstGeom>
          <a:noFill/>
        </p:spPr>
      </p:pic>
      <p:sp>
        <p:nvSpPr>
          <p:cNvPr id="17" name="Rectangle 16"/>
          <p:cNvSpPr/>
          <p:nvPr/>
        </p:nvSpPr>
        <p:spPr bwMode="auto">
          <a:xfrm>
            <a:off x="838200" y="4724400"/>
            <a:ext cx="7467600" cy="6858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8" name="Rectangle 2"/>
          <p:cNvSpPr>
            <a:spLocks noChangeArrowheads="1"/>
          </p:cNvSpPr>
          <p:nvPr/>
        </p:nvSpPr>
        <p:spPr bwMode="auto">
          <a:xfrm>
            <a:off x="990600" y="4876800"/>
            <a:ext cx="7543800" cy="1754326"/>
          </a:xfrm>
          <a:prstGeom prst="rect">
            <a:avLst/>
          </a:prstGeom>
          <a:noFill/>
          <a:ln w="9525">
            <a:noFill/>
            <a:miter lim="800000"/>
            <a:headEnd/>
            <a:tailEnd/>
          </a:ln>
          <a:effectLst/>
        </p:spPr>
        <p:txBody>
          <a:bodyPr wrap="square">
            <a:spAutoFit/>
          </a:bodyPr>
          <a:lstStyle/>
          <a:p>
            <a:pPr>
              <a:lnSpc>
                <a:spcPct val="90000"/>
              </a:lnSpc>
            </a:pPr>
            <a:r>
              <a:rPr lang="en-US" sz="2000" dirty="0" smtClean="0">
                <a:solidFill>
                  <a:srgbClr val="080808"/>
                </a:solidFill>
              </a:rPr>
              <a:t>Lancelets are common bottom-dwelling forms that possess all four chordate characteristics.</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They dig into the sand and lie with their anterior end protruding from the burrow. </a:t>
            </a:r>
          </a:p>
          <a:p>
            <a:pPr>
              <a:lnSpc>
                <a:spcPct val="90000"/>
              </a:lnSpc>
            </a:pPr>
            <a:endParaRPr lang="en-US" sz="2000" dirty="0" smtClean="0">
              <a:solidFill>
                <a:srgbClr val="080808"/>
              </a:solidFill>
              <a:cs typeface="Time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55"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85800" y="4267200"/>
            <a:ext cx="8077200" cy="2031325"/>
          </a:xfrm>
          <a:prstGeom prst="rect">
            <a:avLst/>
          </a:prstGeom>
          <a:noFill/>
          <a:ln w="9525">
            <a:noFill/>
            <a:miter lim="800000"/>
            <a:headEnd/>
            <a:tailEnd/>
          </a:ln>
          <a:effectLst/>
        </p:spPr>
        <p:txBody>
          <a:bodyPr wrap="square">
            <a:spAutoFit/>
          </a:bodyPr>
          <a:lstStyle/>
          <a:p>
            <a:pPr>
              <a:buFontTx/>
              <a:buChar char="•"/>
            </a:pPr>
            <a:r>
              <a:rPr lang="en-US" dirty="0" smtClean="0">
                <a:solidFill>
                  <a:srgbClr val="080808"/>
                </a:solidFill>
                <a:cs typeface="Times" charset="0"/>
              </a:rPr>
              <a:t>  They are filter feeders: inside of the oral hood is lined with cilia  -</a:t>
            </a:r>
            <a:r>
              <a:rPr lang="en-US" b="1" dirty="0" smtClean="0">
                <a:solidFill>
                  <a:srgbClr val="080808"/>
                </a:solidFill>
                <a:cs typeface="Times" charset="0"/>
              </a:rPr>
              <a:t>wheel </a:t>
            </a:r>
          </a:p>
          <a:p>
            <a:r>
              <a:rPr lang="en-US" b="1" dirty="0" smtClean="0">
                <a:solidFill>
                  <a:srgbClr val="080808"/>
                </a:solidFill>
                <a:cs typeface="Times" charset="0"/>
              </a:rPr>
              <a:t>    organ</a:t>
            </a:r>
            <a:endParaRPr lang="en-US" dirty="0" smtClean="0">
              <a:solidFill>
                <a:srgbClr val="080808"/>
              </a:solidFill>
              <a:cs typeface="Times" charset="0"/>
            </a:endParaRPr>
          </a:p>
          <a:p>
            <a:pPr>
              <a:buFontTx/>
              <a:buChar char="•"/>
            </a:pPr>
            <a:r>
              <a:rPr lang="en-US" dirty="0" smtClean="0">
                <a:solidFill>
                  <a:srgbClr val="080808"/>
                </a:solidFill>
                <a:cs typeface="Times" charset="0"/>
              </a:rPr>
              <a:t>  These cilia, plus cilia in the pharynx help generate a water current </a:t>
            </a:r>
          </a:p>
          <a:p>
            <a:r>
              <a:rPr lang="en-US" dirty="0" smtClean="0">
                <a:solidFill>
                  <a:srgbClr val="080808"/>
                </a:solidFill>
                <a:cs typeface="Times" charset="0"/>
              </a:rPr>
              <a:t>    water and suspended food particles pass through the </a:t>
            </a:r>
            <a:r>
              <a:rPr lang="en-US" b="1" dirty="0" smtClean="0">
                <a:solidFill>
                  <a:srgbClr val="080808"/>
                </a:solidFill>
                <a:cs typeface="Times" charset="0"/>
              </a:rPr>
              <a:t>oral hood</a:t>
            </a:r>
            <a:r>
              <a:rPr lang="en-US" dirty="0" smtClean="0">
                <a:solidFill>
                  <a:srgbClr val="080808"/>
                </a:solidFill>
                <a:cs typeface="Times" charset="0"/>
              </a:rPr>
              <a:t>, equipped</a:t>
            </a:r>
          </a:p>
          <a:p>
            <a:r>
              <a:rPr lang="en-US" dirty="0" smtClean="0">
                <a:solidFill>
                  <a:srgbClr val="080808"/>
                </a:solidFill>
                <a:cs typeface="Times" charset="0"/>
              </a:rPr>
              <a:t>    with projections called </a:t>
            </a:r>
            <a:r>
              <a:rPr lang="en-US" b="1" dirty="0" smtClean="0">
                <a:solidFill>
                  <a:srgbClr val="080808"/>
                </a:solidFill>
                <a:cs typeface="Times" charset="0"/>
              </a:rPr>
              <a:t>cirri </a:t>
            </a:r>
            <a:r>
              <a:rPr lang="en-US" dirty="0" smtClean="0">
                <a:solidFill>
                  <a:srgbClr val="080808"/>
                </a:solidFill>
                <a:cs typeface="Times" charset="0"/>
              </a:rPr>
              <a:t>that strain larger particles</a:t>
            </a:r>
          </a:p>
          <a:p>
            <a:pPr>
              <a:buFontTx/>
              <a:buChar char="•"/>
            </a:pPr>
            <a:r>
              <a:rPr lang="en-US" dirty="0" smtClean="0">
                <a:solidFill>
                  <a:srgbClr val="080808"/>
                </a:solidFill>
                <a:cs typeface="Times" charset="0"/>
              </a:rPr>
              <a:t>   Feed by secreting a mucous net across the gill slits to filter out food </a:t>
            </a:r>
          </a:p>
          <a:p>
            <a:r>
              <a:rPr lang="en-US" dirty="0" smtClean="0">
                <a:solidFill>
                  <a:srgbClr val="080808"/>
                </a:solidFill>
                <a:cs typeface="Times" charset="0"/>
              </a:rPr>
              <a:t>    particles that are present in the water.</a:t>
            </a:r>
            <a:endParaRPr lang="en-US"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Cephalochordata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5" name="Picture 1027" descr="&#10;amphioxus.jpg                                                  00019613Macintosh HD                   ABA78158:"/>
          <p:cNvPicPr>
            <a:picLocks noChangeAspect="1" noChangeArrowheads="1"/>
          </p:cNvPicPr>
          <p:nvPr/>
        </p:nvPicPr>
        <p:blipFill>
          <a:blip r:embed="rId5"/>
          <a:srcRect/>
          <a:stretch>
            <a:fillRect/>
          </a:stretch>
        </p:blipFill>
        <p:spPr bwMode="auto">
          <a:xfrm>
            <a:off x="1447800" y="1371600"/>
            <a:ext cx="6629400" cy="27445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Verterbrata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8434" name="Picture 2"/>
          <p:cNvPicPr>
            <a:picLocks noChangeAspect="1" noChangeArrowheads="1"/>
          </p:cNvPicPr>
          <p:nvPr/>
        </p:nvPicPr>
        <p:blipFill>
          <a:blip r:embed="rId5"/>
          <a:srcRect/>
          <a:stretch>
            <a:fillRect/>
          </a:stretch>
        </p:blipFill>
        <p:spPr bwMode="auto">
          <a:xfrm>
            <a:off x="4572000" y="1371600"/>
            <a:ext cx="4168933" cy="4876800"/>
          </a:xfrm>
          <a:prstGeom prst="rect">
            <a:avLst/>
          </a:prstGeom>
          <a:noFill/>
          <a:ln w="9525">
            <a:noFill/>
            <a:miter lim="800000"/>
            <a:headEnd/>
            <a:tailEnd/>
          </a:ln>
          <a:effectLst/>
        </p:spPr>
      </p:pic>
      <p:sp>
        <p:nvSpPr>
          <p:cNvPr id="12" name="Rectangle 2"/>
          <p:cNvSpPr>
            <a:spLocks noChangeArrowheads="1"/>
          </p:cNvSpPr>
          <p:nvPr/>
        </p:nvSpPr>
        <p:spPr bwMode="auto">
          <a:xfrm>
            <a:off x="457200" y="1600200"/>
            <a:ext cx="4419600" cy="4093428"/>
          </a:xfrm>
          <a:prstGeom prst="rect">
            <a:avLst/>
          </a:prstGeom>
          <a:noFill/>
          <a:ln w="9525">
            <a:noFill/>
            <a:miter lim="800000"/>
            <a:headEnd/>
            <a:tailEnd/>
          </a:ln>
          <a:effectLst/>
        </p:spPr>
        <p:txBody>
          <a:bodyPr wrap="square">
            <a:spAutoFit/>
          </a:bodyPr>
          <a:lstStyle/>
          <a:p>
            <a:pPr>
              <a:buFontTx/>
              <a:buChar char="•"/>
            </a:pPr>
            <a:r>
              <a:rPr lang="en-US" sz="2000" dirty="0" smtClean="0">
                <a:solidFill>
                  <a:srgbClr val="080808"/>
                </a:solidFill>
                <a:cs typeface="Times" charset="0"/>
              </a:rPr>
              <a:t>   Exhibit all 4 chordate </a:t>
            </a:r>
          </a:p>
          <a:p>
            <a:r>
              <a:rPr lang="en-US" sz="2000" dirty="0" smtClean="0">
                <a:solidFill>
                  <a:srgbClr val="080808"/>
                </a:solidFill>
                <a:cs typeface="Times" charset="0"/>
              </a:rPr>
              <a:t>    characteristics at sometime in their</a:t>
            </a:r>
          </a:p>
          <a:p>
            <a:r>
              <a:rPr lang="en-US" sz="2000" dirty="0" smtClean="0">
                <a:solidFill>
                  <a:srgbClr val="080808"/>
                </a:solidFill>
                <a:cs typeface="Times" charset="0"/>
              </a:rPr>
              <a:t>    life history.</a:t>
            </a:r>
          </a:p>
          <a:p>
            <a:pPr>
              <a:buFontTx/>
              <a:buChar char="•"/>
            </a:pPr>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Usually well </a:t>
            </a:r>
            <a:r>
              <a:rPr lang="en-US" sz="2000" dirty="0" err="1" smtClean="0">
                <a:solidFill>
                  <a:srgbClr val="080808"/>
                </a:solidFill>
                <a:cs typeface="Times" charset="0"/>
              </a:rPr>
              <a:t>cephalized</a:t>
            </a:r>
            <a:r>
              <a:rPr lang="en-US" sz="2000" dirty="0" smtClean="0">
                <a:solidFill>
                  <a:srgbClr val="080808"/>
                </a:solidFill>
                <a:cs typeface="Times" charset="0"/>
              </a:rPr>
              <a:t>, including</a:t>
            </a:r>
          </a:p>
          <a:p>
            <a:r>
              <a:rPr lang="en-US" sz="2000" dirty="0" smtClean="0">
                <a:solidFill>
                  <a:srgbClr val="080808"/>
                </a:solidFill>
                <a:cs typeface="Times" charset="0"/>
              </a:rPr>
              <a:t>    a well developed brain and a </a:t>
            </a:r>
          </a:p>
          <a:p>
            <a:r>
              <a:rPr lang="en-US" sz="2000" dirty="0" smtClean="0">
                <a:solidFill>
                  <a:srgbClr val="080808"/>
                </a:solidFill>
                <a:cs typeface="Times" charset="0"/>
              </a:rPr>
              <a:t>    number of anterior sensory </a:t>
            </a:r>
          </a:p>
          <a:p>
            <a:r>
              <a:rPr lang="en-US" sz="2000" dirty="0" smtClean="0">
                <a:solidFill>
                  <a:srgbClr val="080808"/>
                </a:solidFill>
                <a:cs typeface="Times" charset="0"/>
              </a:rPr>
              <a:t>    structures.</a:t>
            </a:r>
          </a:p>
          <a:p>
            <a:pPr>
              <a:buFontTx/>
              <a:buChar char="•"/>
            </a:pPr>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Brain is usually encased in a  </a:t>
            </a:r>
            <a:r>
              <a:rPr lang="en-US" sz="2000" b="1" dirty="0" smtClean="0">
                <a:solidFill>
                  <a:srgbClr val="080808"/>
                </a:solidFill>
                <a:cs typeface="Times" charset="0"/>
              </a:rPr>
              <a:t>skull,</a:t>
            </a:r>
          </a:p>
          <a:p>
            <a:r>
              <a:rPr lang="en-US" sz="2000" b="1" dirty="0" smtClean="0">
                <a:solidFill>
                  <a:srgbClr val="080808"/>
                </a:solidFill>
                <a:cs typeface="Times" charset="0"/>
              </a:rPr>
              <a:t>    </a:t>
            </a:r>
            <a:r>
              <a:rPr lang="en-US" sz="2000" dirty="0" smtClean="0">
                <a:solidFill>
                  <a:srgbClr val="080808"/>
                </a:solidFill>
                <a:cs typeface="Times" charset="0"/>
              </a:rPr>
              <a:t>made of hard bone or a cartilage.</a:t>
            </a:r>
          </a:p>
          <a:p>
            <a:pPr>
              <a:buFontTx/>
              <a:buChar char="•"/>
            </a:pPr>
            <a:endParaRPr lang="en-US" sz="2000" dirty="0" smtClean="0">
              <a:solidFill>
                <a:srgbClr val="080808"/>
              </a:solidFill>
              <a:cs typeface="Times" charset="0"/>
            </a:endParaRPr>
          </a:p>
          <a:p>
            <a:pPr>
              <a:buFontTx/>
              <a:buChar char="•"/>
            </a:pPr>
            <a:endParaRPr lang="en-US" sz="2000" dirty="0">
              <a:solidFill>
                <a:srgbClr val="080808"/>
              </a:solidFill>
              <a:cs typeface="Time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55"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Verterbrata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Rectangle 13"/>
          <p:cNvSpPr/>
          <p:nvPr/>
        </p:nvSpPr>
        <p:spPr bwMode="auto">
          <a:xfrm>
            <a:off x="0" y="1143000"/>
            <a:ext cx="4267200" cy="30479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9459" name="Picture 3"/>
          <p:cNvPicPr>
            <a:picLocks noChangeAspect="1" noChangeArrowheads="1"/>
          </p:cNvPicPr>
          <p:nvPr/>
        </p:nvPicPr>
        <p:blipFill>
          <a:blip r:embed="rId5"/>
          <a:srcRect/>
          <a:stretch>
            <a:fillRect/>
          </a:stretch>
        </p:blipFill>
        <p:spPr bwMode="auto">
          <a:xfrm>
            <a:off x="3810000" y="3657600"/>
            <a:ext cx="5038222" cy="2871787"/>
          </a:xfrm>
          <a:prstGeom prst="rect">
            <a:avLst/>
          </a:prstGeom>
          <a:noFill/>
          <a:ln w="9525">
            <a:noFill/>
            <a:miter lim="800000"/>
            <a:headEnd/>
            <a:tailEnd/>
          </a:ln>
          <a:effectLst/>
        </p:spPr>
      </p:pic>
      <p:sp>
        <p:nvSpPr>
          <p:cNvPr id="12" name="Rectangle 2"/>
          <p:cNvSpPr>
            <a:spLocks noChangeArrowheads="1"/>
          </p:cNvSpPr>
          <p:nvPr/>
        </p:nvSpPr>
        <p:spPr bwMode="auto">
          <a:xfrm>
            <a:off x="457200" y="1752600"/>
            <a:ext cx="8077200" cy="3785652"/>
          </a:xfrm>
          <a:prstGeom prst="rect">
            <a:avLst/>
          </a:prstGeom>
          <a:noFill/>
          <a:ln w="9525">
            <a:noFill/>
            <a:miter lim="800000"/>
            <a:headEnd/>
            <a:tailEnd/>
          </a:ln>
          <a:effectLst/>
        </p:spPr>
        <p:txBody>
          <a:bodyPr wrap="square">
            <a:spAutoFit/>
          </a:bodyPr>
          <a:lstStyle/>
          <a:p>
            <a:pPr>
              <a:buFontTx/>
              <a:buChar char="•"/>
            </a:pPr>
            <a:r>
              <a:rPr lang="en-US" sz="2000" dirty="0" smtClean="0">
                <a:solidFill>
                  <a:srgbClr val="080808"/>
                </a:solidFill>
                <a:cs typeface="Times" charset="0"/>
              </a:rPr>
              <a:t>  Closed circulatory system with a well developed muscular heart; </a:t>
            </a:r>
          </a:p>
          <a:p>
            <a:r>
              <a:rPr lang="en-US" sz="2000" dirty="0" smtClean="0">
                <a:solidFill>
                  <a:srgbClr val="080808"/>
                </a:solidFill>
                <a:cs typeface="Times" charset="0"/>
              </a:rPr>
              <a:t>    blood is oxygenated as it flows through </a:t>
            </a:r>
            <a:r>
              <a:rPr lang="en-US" sz="2000" dirty="0" err="1" smtClean="0">
                <a:solidFill>
                  <a:srgbClr val="080808"/>
                </a:solidFill>
                <a:cs typeface="Times" charset="0"/>
              </a:rPr>
              <a:t>vascularized</a:t>
            </a:r>
            <a:r>
              <a:rPr lang="en-US" sz="2000" dirty="0" smtClean="0">
                <a:solidFill>
                  <a:srgbClr val="080808"/>
                </a:solidFill>
                <a:cs typeface="Times" charset="0"/>
              </a:rPr>
              <a:t> skin, gills or </a:t>
            </a:r>
          </a:p>
          <a:p>
            <a:r>
              <a:rPr lang="en-US" sz="2000" dirty="0" smtClean="0">
                <a:solidFill>
                  <a:srgbClr val="080808"/>
                </a:solidFill>
                <a:cs typeface="Times" charset="0"/>
              </a:rPr>
              <a:t>    lungs.</a:t>
            </a:r>
          </a:p>
          <a:p>
            <a:pPr>
              <a:buFontTx/>
              <a:buChar char="•"/>
            </a:pPr>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Possess a distinctive endoskeleton consisting of vertebral column,</a:t>
            </a:r>
          </a:p>
          <a:p>
            <a:r>
              <a:rPr lang="en-US" sz="2000" dirty="0" smtClean="0">
                <a:solidFill>
                  <a:srgbClr val="080808"/>
                </a:solidFill>
                <a:cs typeface="Times" charset="0"/>
              </a:rPr>
              <a:t>    limb girdles, two pairs of jointed appendages, and a head skeleton.</a:t>
            </a:r>
          </a:p>
          <a:p>
            <a:pPr>
              <a:buFontTx/>
              <a:buChar char="•"/>
            </a:pPr>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Muscles are attached to the </a:t>
            </a:r>
          </a:p>
          <a:p>
            <a:r>
              <a:rPr lang="en-US" sz="2000" dirty="0" smtClean="0">
                <a:solidFill>
                  <a:srgbClr val="080808"/>
                </a:solidFill>
                <a:cs typeface="Times" charset="0"/>
              </a:rPr>
              <a:t>    skeleton to provide </a:t>
            </a:r>
          </a:p>
          <a:p>
            <a:r>
              <a:rPr lang="en-US" sz="2000" dirty="0" smtClean="0">
                <a:solidFill>
                  <a:srgbClr val="080808"/>
                </a:solidFill>
                <a:cs typeface="Times" charset="0"/>
              </a:rPr>
              <a:t>    movement.</a:t>
            </a:r>
          </a:p>
          <a:p>
            <a:pPr>
              <a:buFontTx/>
              <a:buChar char="•"/>
            </a:pPr>
            <a:endParaRPr lang="en-US" sz="2000" dirty="0" smtClean="0">
              <a:solidFill>
                <a:srgbClr val="080808"/>
              </a:solidFill>
              <a:cs typeface="Times" charset="0"/>
            </a:endParaRPr>
          </a:p>
          <a:p>
            <a:pPr>
              <a:buFontTx/>
              <a:buChar char="•"/>
            </a:pPr>
            <a:endParaRPr lang="en-US" sz="2000" dirty="0">
              <a:solidFill>
                <a:srgbClr val="080808"/>
              </a:solidFill>
              <a:cs typeface="Times" charset="0"/>
            </a:endParaRPr>
          </a:p>
        </p:txBody>
      </p:sp>
      <p:sp>
        <p:nvSpPr>
          <p:cNvPr id="13" name="Rectangle 12"/>
          <p:cNvSpPr/>
          <p:nvPr/>
        </p:nvSpPr>
        <p:spPr bwMode="auto">
          <a:xfrm>
            <a:off x="7315200" y="5410200"/>
            <a:ext cx="1447800" cy="12192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55"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Verterbrata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3" name="Rectangle 12"/>
          <p:cNvSpPr/>
          <p:nvPr/>
        </p:nvSpPr>
        <p:spPr bwMode="auto">
          <a:xfrm>
            <a:off x="7315200" y="5410200"/>
            <a:ext cx="1447800" cy="12192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32" descr="anmwi056_2"/>
          <p:cNvPicPr>
            <a:picLocks noChangeAspect="1" noChangeArrowheads="1"/>
          </p:cNvPicPr>
          <p:nvPr/>
        </p:nvPicPr>
        <p:blipFill>
          <a:blip r:embed="rId5">
            <a:lum bright="18000" contrast="39000"/>
          </a:blip>
          <a:srcRect/>
          <a:stretch>
            <a:fillRect/>
          </a:stretch>
        </p:blipFill>
        <p:spPr bwMode="auto">
          <a:xfrm>
            <a:off x="533400" y="1219200"/>
            <a:ext cx="3733800" cy="4572000"/>
          </a:xfrm>
          <a:prstGeom prst="rect">
            <a:avLst/>
          </a:prstGeom>
          <a:noFill/>
        </p:spPr>
      </p:pic>
      <p:sp>
        <p:nvSpPr>
          <p:cNvPr id="15" name="Rectangle 2"/>
          <p:cNvSpPr>
            <a:spLocks noChangeArrowheads="1"/>
          </p:cNvSpPr>
          <p:nvPr/>
        </p:nvSpPr>
        <p:spPr bwMode="auto">
          <a:xfrm>
            <a:off x="4495800" y="1524000"/>
            <a:ext cx="3962400" cy="4739759"/>
          </a:xfrm>
          <a:prstGeom prst="rect">
            <a:avLst/>
          </a:prstGeom>
          <a:noFill/>
          <a:ln w="9525">
            <a:noFill/>
            <a:miter lim="800000"/>
            <a:headEnd/>
            <a:tailEnd/>
          </a:ln>
          <a:effectLst/>
        </p:spPr>
        <p:txBody>
          <a:bodyPr wrap="square">
            <a:spAutoFit/>
          </a:bodyPr>
          <a:lstStyle/>
          <a:p>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Often have a muscular  </a:t>
            </a:r>
          </a:p>
          <a:p>
            <a:r>
              <a:rPr lang="en-US" sz="2000" dirty="0" smtClean="0">
                <a:solidFill>
                  <a:srgbClr val="080808"/>
                </a:solidFill>
                <a:cs typeface="Times" charset="0"/>
              </a:rPr>
              <a:t>     perforated pharynx.</a:t>
            </a:r>
          </a:p>
          <a:p>
            <a:endParaRPr lang="en-US" sz="2000" dirty="0" smtClean="0">
              <a:solidFill>
                <a:srgbClr val="080808"/>
              </a:solidFill>
              <a:cs typeface="Times" charset="0"/>
            </a:endParaRPr>
          </a:p>
          <a:p>
            <a:pPr>
              <a:buFontTx/>
              <a:buChar char="•"/>
            </a:pPr>
            <a:r>
              <a:rPr lang="en-US" sz="2000" dirty="0" smtClean="0">
                <a:solidFill>
                  <a:srgbClr val="080808"/>
                </a:solidFill>
                <a:cs typeface="Times" charset="0"/>
              </a:rPr>
              <a:t>    In most vertebrates, the </a:t>
            </a:r>
          </a:p>
          <a:p>
            <a:r>
              <a:rPr lang="en-US" sz="2000" dirty="0" smtClean="0">
                <a:solidFill>
                  <a:srgbClr val="080808"/>
                </a:solidFill>
                <a:cs typeface="Times" charset="0"/>
              </a:rPr>
              <a:t>     embryonic notochord is </a:t>
            </a:r>
          </a:p>
          <a:p>
            <a:r>
              <a:rPr lang="en-US" sz="2000" dirty="0" smtClean="0">
                <a:solidFill>
                  <a:srgbClr val="080808"/>
                </a:solidFill>
                <a:cs typeface="Times" charset="0"/>
              </a:rPr>
              <a:t>     replaced by a </a:t>
            </a:r>
          </a:p>
          <a:p>
            <a:r>
              <a:rPr lang="en-US" sz="2000" b="1" dirty="0" smtClean="0">
                <a:solidFill>
                  <a:srgbClr val="080808"/>
                </a:solidFill>
                <a:cs typeface="Times" charset="0"/>
              </a:rPr>
              <a:t>     vertebral column.</a:t>
            </a:r>
            <a:r>
              <a:rPr lang="en-US" sz="2000" dirty="0" smtClean="0">
                <a:solidFill>
                  <a:srgbClr val="080808"/>
                </a:solidFill>
                <a:cs typeface="Times" charset="0"/>
              </a:rPr>
              <a:t> </a:t>
            </a:r>
          </a:p>
          <a:p>
            <a:endParaRPr lang="en-US" sz="2000" dirty="0" smtClean="0">
              <a:solidFill>
                <a:srgbClr val="080808"/>
              </a:solidFill>
            </a:endParaRPr>
          </a:p>
          <a:p>
            <a:pPr>
              <a:buFont typeface="Arial" pitchFamily="34" charset="0"/>
              <a:buChar char="•"/>
            </a:pPr>
            <a:r>
              <a:rPr lang="en-US" sz="2000" dirty="0" smtClean="0">
                <a:solidFill>
                  <a:srgbClr val="080808"/>
                </a:solidFill>
              </a:rPr>
              <a:t>    Representative Animals:</a:t>
            </a:r>
          </a:p>
          <a:p>
            <a:r>
              <a:rPr lang="en-US" sz="2000" dirty="0" smtClean="0"/>
              <a:t>          </a:t>
            </a:r>
            <a:r>
              <a:rPr lang="en-US" sz="2000" dirty="0" err="1" smtClean="0">
                <a:solidFill>
                  <a:srgbClr val="080808"/>
                </a:solidFill>
              </a:rPr>
              <a:t>Superclass</a:t>
            </a:r>
            <a:r>
              <a:rPr lang="en-US" sz="2000" dirty="0" smtClean="0">
                <a:solidFill>
                  <a:srgbClr val="080808"/>
                </a:solidFill>
              </a:rPr>
              <a:t> </a:t>
            </a:r>
            <a:r>
              <a:rPr lang="en-US" sz="2000" dirty="0" err="1" smtClean="0">
                <a:solidFill>
                  <a:srgbClr val="080808"/>
                </a:solidFill>
              </a:rPr>
              <a:t>Agnatha</a:t>
            </a:r>
            <a:endParaRPr lang="en-US" sz="2000" dirty="0" smtClean="0">
              <a:solidFill>
                <a:srgbClr val="080808"/>
              </a:solidFill>
            </a:endParaRPr>
          </a:p>
          <a:p>
            <a:pPr marL="0" lvl="1"/>
            <a:r>
              <a:rPr lang="en-US" sz="2400" dirty="0" smtClean="0">
                <a:solidFill>
                  <a:srgbClr val="080808"/>
                </a:solidFill>
              </a:rPr>
              <a:t>        </a:t>
            </a:r>
            <a:r>
              <a:rPr lang="en-US" sz="2000" dirty="0" err="1" smtClean="0">
                <a:solidFill>
                  <a:srgbClr val="080808"/>
                </a:solidFill>
              </a:rPr>
              <a:t>Superclass</a:t>
            </a:r>
            <a:r>
              <a:rPr lang="en-US" sz="2000" dirty="0" smtClean="0">
                <a:solidFill>
                  <a:srgbClr val="080808"/>
                </a:solidFill>
              </a:rPr>
              <a:t> </a:t>
            </a:r>
            <a:r>
              <a:rPr lang="en-US" sz="2000" dirty="0" err="1" smtClean="0">
                <a:solidFill>
                  <a:srgbClr val="080808"/>
                </a:solidFill>
              </a:rPr>
              <a:t>Gnathostomata</a:t>
            </a:r>
            <a:endParaRPr lang="en-US" sz="2000" dirty="0" smtClean="0">
              <a:solidFill>
                <a:srgbClr val="080808"/>
              </a:solidFill>
            </a:endParaRPr>
          </a:p>
          <a:p>
            <a:pPr marL="0" lvl="1"/>
            <a:r>
              <a:rPr lang="en-US" sz="2000" dirty="0" smtClean="0">
                <a:solidFill>
                  <a:srgbClr val="080808"/>
                </a:solidFill>
              </a:rPr>
              <a:t>          </a:t>
            </a:r>
            <a:r>
              <a:rPr lang="en-US" sz="2000" dirty="0" err="1" smtClean="0">
                <a:solidFill>
                  <a:srgbClr val="080808"/>
                </a:solidFill>
              </a:rPr>
              <a:t>Superclass</a:t>
            </a:r>
            <a:r>
              <a:rPr lang="en-US" sz="2000" dirty="0" smtClean="0">
                <a:solidFill>
                  <a:srgbClr val="080808"/>
                </a:solidFill>
              </a:rPr>
              <a:t> </a:t>
            </a:r>
            <a:r>
              <a:rPr lang="en-US" sz="2000" dirty="0" err="1" smtClean="0">
                <a:solidFill>
                  <a:srgbClr val="080808"/>
                </a:solidFill>
              </a:rPr>
              <a:t>Tetrapoda</a:t>
            </a:r>
            <a:endParaRPr lang="en-US" sz="2000" dirty="0" smtClean="0">
              <a:solidFill>
                <a:srgbClr val="080808"/>
              </a:solidFill>
            </a:endParaRPr>
          </a:p>
          <a:p>
            <a:endParaRPr lang="en-US" sz="2000" dirty="0" smtClean="0">
              <a:solidFill>
                <a:srgbClr val="080808"/>
              </a:solidFill>
              <a:cs typeface="Times" charset="0"/>
            </a:endParaRPr>
          </a:p>
          <a:p>
            <a:pPr>
              <a:buFontTx/>
              <a:buChar char="•"/>
            </a:pPr>
            <a:endParaRPr lang="en-US" sz="2000" dirty="0">
              <a:solidFill>
                <a:srgbClr val="080808"/>
              </a:solidFill>
              <a:cs typeface="Time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to="" calcmode="lin" valueType="num">
                                      <p:cBhvr>
                                        <p:cTn id="19" dur="1" fill="hold"/>
                                        <p:tgtEl>
                                          <p:spTgt spid="11"/>
                                        </p:tgtEl>
                                        <p:attrNameLst>
                                          <p:attrName/>
                                        </p:attrNameLst>
                                      </p:cBhvr>
                                    </p:anim>
                                  </p:childTnLst>
                                </p:cTn>
                              </p:par>
                              <p:par>
                                <p:cTn id="20" presetID="5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strVal val="#ppt_w*0.70"/>
                                          </p:val>
                                        </p:tav>
                                        <p:tav tm="100000">
                                          <p:val>
                                            <p:strVal val="#ppt_w"/>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animEffect transition="in" filter="fade">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11" name="Rectangle 10"/>
          <p:cNvSpPr/>
          <p:nvPr/>
        </p:nvSpPr>
        <p:spPr bwMode="auto">
          <a:xfrm>
            <a:off x="0" y="0"/>
            <a:ext cx="9144000" cy="9906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2" name="Picture 2"/>
          <p:cNvPicPr>
            <a:picLocks noChangeAspect="1" noChangeArrowheads="1"/>
          </p:cNvPicPr>
          <p:nvPr/>
        </p:nvPicPr>
        <p:blipFill>
          <a:blip r:embed="rId2">
            <a:lum bright="-13000" contrast="12000"/>
          </a:blip>
          <a:srcRect/>
          <a:stretch>
            <a:fillRect/>
          </a:stretch>
        </p:blipFill>
        <p:spPr bwMode="auto">
          <a:xfrm>
            <a:off x="609600" y="-11566"/>
            <a:ext cx="4572000" cy="6869566"/>
          </a:xfrm>
          <a:prstGeom prst="rect">
            <a:avLst/>
          </a:prstGeom>
          <a:noFill/>
          <a:ln w="9525">
            <a:noFill/>
            <a:miter lim="800000"/>
            <a:headEnd/>
            <a:tailEnd/>
          </a:ln>
          <a:effectLst/>
        </p:spPr>
      </p:pic>
      <p:sp>
        <p:nvSpPr>
          <p:cNvPr id="13" name="Rectangle 2"/>
          <p:cNvSpPr>
            <a:spLocks noChangeArrowheads="1"/>
          </p:cNvSpPr>
          <p:nvPr/>
        </p:nvSpPr>
        <p:spPr bwMode="auto">
          <a:xfrm>
            <a:off x="5486400" y="838200"/>
            <a:ext cx="3200400" cy="5373779"/>
          </a:xfrm>
          <a:prstGeom prst="rect">
            <a:avLst/>
          </a:prstGeom>
          <a:noFill/>
          <a:ln w="9525">
            <a:noFill/>
            <a:miter lim="800000"/>
            <a:headEnd/>
            <a:tailEnd/>
          </a:ln>
          <a:effectLst/>
        </p:spPr>
        <p:txBody>
          <a:bodyPr wrap="square">
            <a:spAutoFit/>
          </a:bodyPr>
          <a:lstStyle/>
          <a:p>
            <a:pPr>
              <a:lnSpc>
                <a:spcPct val="80000"/>
              </a:lnSpc>
            </a:pPr>
            <a:r>
              <a:rPr lang="en-US" sz="2400" dirty="0" smtClean="0">
                <a:solidFill>
                  <a:srgbClr val="080808"/>
                </a:solidFill>
                <a:latin typeface="+mn-lt"/>
              </a:rPr>
              <a:t>B</a:t>
            </a:r>
            <a:r>
              <a:rPr lang="en-US" sz="2400" dirty="0" smtClean="0">
                <a:solidFill>
                  <a:srgbClr val="080808"/>
                </a:solidFill>
              </a:rPr>
              <a:t>ased on embryological evidence, the Echinoderms appear to be the most-likely ancestors to the early Chordates.</a:t>
            </a:r>
          </a:p>
          <a:p>
            <a:pPr>
              <a:lnSpc>
                <a:spcPct val="80000"/>
              </a:lnSpc>
            </a:pPr>
            <a:endParaRPr lang="en-US" sz="2400" dirty="0" smtClean="0">
              <a:solidFill>
                <a:srgbClr val="080808"/>
              </a:solidFill>
            </a:endParaRPr>
          </a:p>
          <a:p>
            <a:pPr>
              <a:lnSpc>
                <a:spcPct val="80000"/>
              </a:lnSpc>
            </a:pPr>
            <a:r>
              <a:rPr lang="en-US" sz="2400" dirty="0" smtClean="0">
                <a:solidFill>
                  <a:srgbClr val="080808"/>
                </a:solidFill>
              </a:rPr>
              <a:t>Primitive stemmed echinoderms are thought to have shifted from arm-feeding to filter-feeding acquiring a body plan similar to </a:t>
            </a:r>
            <a:r>
              <a:rPr lang="en-US" sz="2400" dirty="0" err="1" smtClean="0">
                <a:solidFill>
                  <a:srgbClr val="080808"/>
                </a:solidFill>
              </a:rPr>
              <a:t>Urochordates</a:t>
            </a:r>
            <a:r>
              <a:rPr lang="en-US" sz="2400" dirty="0" smtClean="0">
                <a:solidFill>
                  <a:srgbClr val="080808"/>
                </a:solidFill>
              </a:rPr>
              <a:t>.</a:t>
            </a:r>
          </a:p>
          <a:p>
            <a:pPr lvl="1">
              <a:spcBef>
                <a:spcPct val="50000"/>
              </a:spcBef>
              <a:spcAft>
                <a:spcPts val="600"/>
              </a:spcAft>
              <a:defRPr/>
            </a:pPr>
            <a:endParaRPr lang="en-US" sz="2400" dirty="0">
              <a:solidFill>
                <a:srgbClr val="080808"/>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724400" y="1600200"/>
            <a:ext cx="3962400" cy="4247317"/>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“Jawless fish”  are primitive fishes with a fibrous skeleton and an eel-like body</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They lack a jaw as well as the scales and paired fins we usually associate with fish</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err="1" smtClean="0">
                <a:solidFill>
                  <a:srgbClr val="080808"/>
                </a:solidFill>
              </a:rPr>
              <a:t>Agnathans</a:t>
            </a:r>
            <a:r>
              <a:rPr lang="en-US" sz="2000" dirty="0" smtClean="0">
                <a:solidFill>
                  <a:srgbClr val="080808"/>
                </a:solidFill>
              </a:rPr>
              <a:t> are mostly represented as heavily armored fossil forms, but today’s living species are smooth-skinned, completely unprotected by armor. </a:t>
            </a:r>
          </a:p>
          <a:p>
            <a:pPr lvl="1">
              <a:spcBef>
                <a:spcPct val="50000"/>
              </a:spcBef>
              <a:spcAft>
                <a:spcPts val="600"/>
              </a:spcAft>
              <a:defRPr/>
            </a:pP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152400" y="228600"/>
            <a:ext cx="5257800" cy="461665"/>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Agnatha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3" name="Picture 27" descr="AGNA002P"/>
          <p:cNvPicPr>
            <a:picLocks noChangeAspect="1" noChangeArrowheads="1"/>
          </p:cNvPicPr>
          <p:nvPr/>
        </p:nvPicPr>
        <p:blipFill>
          <a:blip r:embed="rId5"/>
          <a:srcRect/>
          <a:stretch>
            <a:fillRect/>
          </a:stretch>
        </p:blipFill>
        <p:spPr bwMode="auto">
          <a:xfrm>
            <a:off x="457200" y="1447800"/>
            <a:ext cx="3962400" cy="4343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665"/>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Agnatha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648200" y="1524000"/>
            <a:ext cx="4114800" cy="4038600"/>
          </a:xfrm>
          <a:prstGeom prst="rect">
            <a:avLst/>
          </a:prstGeom>
        </p:spPr>
        <p:txBody>
          <a:bodyPr/>
          <a:lstStyle/>
          <a:p>
            <a:pPr marL="342900" marR="0" lvl="0" indent="-342900" algn="l" defTabSz="914400" rtl="0" eaLnBrk="0" fontAlgn="base" latinLnBrk="0" hangingPunct="0">
              <a:lnSpc>
                <a:spcPct val="9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080808"/>
                </a:solidFill>
                <a:effectLst/>
                <a:uLnTx/>
                <a:uFillTx/>
                <a:latin typeface="+mn-lt"/>
                <a:ea typeface="+mn-ea"/>
                <a:cs typeface="+mn-cs"/>
              </a:rPr>
              <a:t>Many species are parasitic (they attach to the outer surface of a fish with their sucker-like mouth)</a:t>
            </a:r>
          </a:p>
          <a:p>
            <a:pPr marL="342900" marR="0" lvl="0" indent="-342900" algn="l" defTabSz="914400" rtl="0" eaLnBrk="0" fontAlgn="base" latinLnBrk="0" hangingPunct="0">
              <a:lnSpc>
                <a:spcPct val="90000"/>
              </a:lnSpc>
              <a:spcBef>
                <a:spcPct val="20000"/>
              </a:spcBef>
              <a:spcAft>
                <a:spcPct val="0"/>
              </a:spcAft>
              <a:buClrTx/>
              <a:buSzTx/>
              <a:buFontTx/>
              <a:buChar char="•"/>
              <a:tabLst/>
              <a:defRPr/>
            </a:pPr>
            <a:endParaRPr kumimoji="0" lang="en-US" sz="2000" b="0" i="0" u="none" strike="noStrike" kern="0" cap="none" spc="0" normalizeH="0" baseline="0" noProof="0" dirty="0" smtClean="0">
              <a:ln>
                <a:noFill/>
              </a:ln>
              <a:solidFill>
                <a:srgbClr val="080808"/>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080808"/>
                </a:solidFill>
                <a:effectLst/>
                <a:uLnTx/>
                <a:uFillTx/>
                <a:latin typeface="+mn-lt"/>
                <a:ea typeface="+mn-ea"/>
                <a:cs typeface="+mn-cs"/>
              </a:rPr>
              <a:t>Rasping teeth (arranged in a whorl) cut into the host. The lamprey then sucks blood from the wound (a fish hickey?). </a:t>
            </a:r>
          </a:p>
          <a:p>
            <a:pPr marL="342900" marR="0" lvl="0" indent="-342900" algn="l" defTabSz="914400" rtl="0" eaLnBrk="0" fontAlgn="base" latinLnBrk="0" hangingPunct="0">
              <a:lnSpc>
                <a:spcPct val="90000"/>
              </a:lnSpc>
              <a:spcBef>
                <a:spcPct val="20000"/>
              </a:spcBef>
              <a:spcAft>
                <a:spcPct val="0"/>
              </a:spcAft>
              <a:buClrTx/>
              <a:buSzTx/>
              <a:buFontTx/>
              <a:buChar char="•"/>
              <a:tabLst/>
              <a:defRPr/>
            </a:pPr>
            <a:endParaRPr kumimoji="0" lang="en-US" sz="2000" b="0" i="0" u="none" strike="noStrike" kern="0" cap="none" spc="0" normalizeH="0" baseline="0" noProof="0" dirty="0" smtClean="0">
              <a:ln>
                <a:noFill/>
              </a:ln>
              <a:solidFill>
                <a:srgbClr val="080808"/>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Char char="•"/>
              <a:tabLst/>
              <a:defRPr/>
            </a:pPr>
            <a:r>
              <a:rPr kumimoji="0" lang="en-US" sz="2000" b="0" i="0" u="none" strike="noStrike" kern="0" cap="none" spc="0" normalizeH="0" baseline="0" noProof="0" dirty="0" smtClean="0">
                <a:ln>
                  <a:noFill/>
                </a:ln>
                <a:solidFill>
                  <a:srgbClr val="080808"/>
                </a:solidFill>
                <a:effectLst/>
                <a:uLnTx/>
                <a:uFillTx/>
                <a:latin typeface="+mn-lt"/>
                <a:ea typeface="+mn-ea"/>
                <a:cs typeface="+mn-cs"/>
              </a:rPr>
              <a:t>When it is finished its </a:t>
            </a:r>
            <a:r>
              <a:rPr kumimoji="0" lang="en-US" sz="2000" b="0" i="0" u="none" strike="noStrike" kern="0" cap="none" spc="0" normalizeH="0" baseline="0" noProof="0" dirty="0" err="1" smtClean="0">
                <a:ln>
                  <a:noFill/>
                </a:ln>
                <a:solidFill>
                  <a:srgbClr val="080808"/>
                </a:solidFill>
                <a:effectLst/>
                <a:uLnTx/>
                <a:uFillTx/>
                <a:latin typeface="+mn-lt"/>
                <a:ea typeface="+mn-ea"/>
                <a:cs typeface="+mn-cs"/>
              </a:rPr>
              <a:t>bloodmeal</a:t>
            </a:r>
            <a:r>
              <a:rPr kumimoji="0" lang="en-US" sz="2000" b="0" i="0" u="none" strike="noStrike" kern="0" cap="none" spc="0" normalizeH="0" baseline="0" noProof="0" dirty="0" smtClean="0">
                <a:ln>
                  <a:noFill/>
                </a:ln>
                <a:solidFill>
                  <a:srgbClr val="080808"/>
                </a:solidFill>
                <a:effectLst/>
                <a:uLnTx/>
                <a:uFillTx/>
                <a:latin typeface="+mn-lt"/>
                <a:ea typeface="+mn-ea"/>
                <a:cs typeface="+mn-cs"/>
              </a:rPr>
              <a:t>, the fish is released. The injured fish usually dies from blood loss or infection.</a:t>
            </a:r>
            <a:r>
              <a:rPr kumimoji="0" lang="en-US" sz="2800" b="0" i="0" u="none" strike="noStrike" kern="0" cap="none" spc="0" normalizeH="0" baseline="0" noProof="0" dirty="0" smtClean="0">
                <a:ln>
                  <a:noFill/>
                </a:ln>
                <a:solidFill>
                  <a:srgbClr val="080808"/>
                </a:solidFill>
                <a:effectLst/>
                <a:uLnTx/>
                <a:uFillTx/>
                <a:latin typeface="+mn-lt"/>
                <a:ea typeface="+mn-ea"/>
                <a:cs typeface="+mn-cs"/>
              </a:rPr>
              <a:t> </a:t>
            </a:r>
            <a:endParaRPr kumimoji="0" lang="en-US" sz="2800" b="0" i="0" u="none" strike="noStrike" kern="0" cap="none" spc="0" normalizeH="0" baseline="0" noProof="0" dirty="0">
              <a:ln>
                <a:noFill/>
              </a:ln>
              <a:solidFill>
                <a:srgbClr val="080808"/>
              </a:solidFill>
              <a:effectLst/>
              <a:uLnTx/>
              <a:uFillTx/>
              <a:latin typeface="+mn-lt"/>
              <a:ea typeface="+mn-ea"/>
              <a:cs typeface="+mn-cs"/>
            </a:endParaRPr>
          </a:p>
        </p:txBody>
      </p:sp>
      <p:pic>
        <p:nvPicPr>
          <p:cNvPr id="12" name="Picture 32" descr="agnath2"/>
          <p:cNvPicPr>
            <a:picLocks noChangeAspect="1" noChangeArrowheads="1"/>
          </p:cNvPicPr>
          <p:nvPr/>
        </p:nvPicPr>
        <p:blipFill>
          <a:blip r:embed="rId5"/>
          <a:srcRect/>
          <a:stretch>
            <a:fillRect/>
          </a:stretch>
        </p:blipFill>
        <p:spPr bwMode="auto">
          <a:xfrm>
            <a:off x="533400" y="1600200"/>
            <a:ext cx="3886200" cy="2133600"/>
          </a:xfrm>
          <a:prstGeom prst="rect">
            <a:avLst/>
          </a:prstGeom>
          <a:noFill/>
        </p:spPr>
      </p:pic>
      <p:pic>
        <p:nvPicPr>
          <p:cNvPr id="15" name="Picture 34" descr="AGNA001P"/>
          <p:cNvPicPr>
            <a:picLocks noChangeAspect="1" noChangeArrowheads="1"/>
          </p:cNvPicPr>
          <p:nvPr/>
        </p:nvPicPr>
        <p:blipFill>
          <a:blip r:embed="rId6"/>
          <a:srcRect/>
          <a:stretch>
            <a:fillRect/>
          </a:stretch>
        </p:blipFill>
        <p:spPr bwMode="auto">
          <a:xfrm>
            <a:off x="533400" y="3733800"/>
            <a:ext cx="3886200" cy="2028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Agnatha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5791200" y="1447800"/>
            <a:ext cx="2971800" cy="4648200"/>
          </a:xfrm>
          <a:prstGeom prst="rect">
            <a:avLst/>
          </a:prstGeom>
        </p:spPr>
        <p:txBody>
          <a:bodyPr/>
          <a:lstStyle/>
          <a:p>
            <a:pPr>
              <a:lnSpc>
                <a:spcPct val="90000"/>
              </a:lnSpc>
            </a:pPr>
            <a:r>
              <a:rPr lang="en-US" dirty="0" smtClean="0">
                <a:solidFill>
                  <a:srgbClr val="080808"/>
                </a:solidFill>
              </a:rPr>
              <a:t>The </a:t>
            </a:r>
            <a:r>
              <a:rPr lang="en-US" dirty="0" err="1" smtClean="0">
                <a:solidFill>
                  <a:srgbClr val="080808"/>
                </a:solidFill>
              </a:rPr>
              <a:t>agnathans</a:t>
            </a:r>
            <a:r>
              <a:rPr lang="en-US" dirty="0" smtClean="0">
                <a:solidFill>
                  <a:srgbClr val="080808"/>
                </a:solidFill>
              </a:rPr>
              <a:t> are considered to be an evolutionary dead end, a side branch in the </a:t>
            </a:r>
            <a:r>
              <a:rPr lang="en-US" dirty="0" err="1" smtClean="0">
                <a:solidFill>
                  <a:srgbClr val="080808"/>
                </a:solidFill>
              </a:rPr>
              <a:t>phyletic</a:t>
            </a:r>
            <a:r>
              <a:rPr lang="en-US" dirty="0" smtClean="0">
                <a:solidFill>
                  <a:srgbClr val="080808"/>
                </a:solidFill>
              </a:rPr>
              <a:t> tree that did not lead to the more advanced fish </a:t>
            </a:r>
          </a:p>
          <a:p>
            <a:pPr>
              <a:lnSpc>
                <a:spcPct val="90000"/>
              </a:lnSpc>
            </a:pPr>
            <a:endParaRPr lang="en-US" dirty="0" smtClean="0">
              <a:solidFill>
                <a:srgbClr val="080808"/>
              </a:solidFill>
            </a:endParaRPr>
          </a:p>
          <a:p>
            <a:pPr>
              <a:lnSpc>
                <a:spcPct val="90000"/>
              </a:lnSpc>
            </a:pPr>
            <a:r>
              <a:rPr lang="en-US" dirty="0" smtClean="0">
                <a:solidFill>
                  <a:srgbClr val="080808"/>
                </a:solidFill>
              </a:rPr>
              <a:t>Though extinct, they give us clues into how vertebrates evolved from the cephalochordates</a:t>
            </a:r>
          </a:p>
          <a:p>
            <a:pPr>
              <a:lnSpc>
                <a:spcPct val="90000"/>
              </a:lnSpc>
            </a:pPr>
            <a:endParaRPr lang="en-US" dirty="0" smtClean="0">
              <a:solidFill>
                <a:srgbClr val="080808"/>
              </a:solidFill>
            </a:endParaRPr>
          </a:p>
          <a:p>
            <a:r>
              <a:rPr lang="en-US" dirty="0" smtClean="0">
                <a:solidFill>
                  <a:srgbClr val="080808"/>
                </a:solidFill>
              </a:rPr>
              <a:t>2 main classes: </a:t>
            </a:r>
          </a:p>
          <a:p>
            <a:r>
              <a:rPr lang="en-US" b="1" dirty="0" smtClean="0">
                <a:solidFill>
                  <a:srgbClr val="080808"/>
                </a:solidFill>
              </a:rPr>
              <a:t>    Class </a:t>
            </a:r>
            <a:r>
              <a:rPr lang="en-US" b="1" dirty="0" err="1" smtClean="0">
                <a:solidFill>
                  <a:srgbClr val="080808"/>
                </a:solidFill>
              </a:rPr>
              <a:t>Petromyzontes</a:t>
            </a:r>
            <a:r>
              <a:rPr lang="en-US" dirty="0" smtClean="0">
                <a:solidFill>
                  <a:srgbClr val="080808"/>
                </a:solidFill>
              </a:rPr>
              <a:t>  </a:t>
            </a:r>
          </a:p>
          <a:p>
            <a:r>
              <a:rPr lang="en-US" dirty="0" smtClean="0">
                <a:solidFill>
                  <a:srgbClr val="080808"/>
                </a:solidFill>
              </a:rPr>
              <a:t>    (lampreys)</a:t>
            </a:r>
            <a:endParaRPr lang="en-US" b="1" dirty="0" smtClean="0">
              <a:solidFill>
                <a:srgbClr val="080808"/>
              </a:solidFill>
            </a:endParaRPr>
          </a:p>
          <a:p>
            <a:r>
              <a:rPr lang="en-US" b="1" dirty="0" smtClean="0">
                <a:solidFill>
                  <a:srgbClr val="080808"/>
                </a:solidFill>
              </a:rPr>
              <a:t>    Class </a:t>
            </a:r>
            <a:r>
              <a:rPr lang="en-US" b="1" dirty="0" err="1" smtClean="0">
                <a:solidFill>
                  <a:srgbClr val="080808"/>
                </a:solidFill>
              </a:rPr>
              <a:t>Myxini</a:t>
            </a:r>
            <a:r>
              <a:rPr lang="en-US" dirty="0" smtClean="0">
                <a:solidFill>
                  <a:srgbClr val="080808"/>
                </a:solidFill>
              </a:rPr>
              <a:t> (hagfish)</a:t>
            </a:r>
          </a:p>
          <a:p>
            <a:pPr>
              <a:lnSpc>
                <a:spcPct val="90000"/>
              </a:lnSpc>
            </a:pPr>
            <a:endParaRPr lang="en-US" dirty="0">
              <a:solidFill>
                <a:srgbClr val="080808"/>
              </a:solidFill>
            </a:endParaRPr>
          </a:p>
        </p:txBody>
      </p:sp>
      <p:pic>
        <p:nvPicPr>
          <p:cNvPr id="13" name="Picture 30" descr="ostracoderm3"/>
          <p:cNvPicPr>
            <a:picLocks noChangeAspect="1" noChangeArrowheads="1"/>
          </p:cNvPicPr>
          <p:nvPr/>
        </p:nvPicPr>
        <p:blipFill>
          <a:blip r:embed="rId5">
            <a:lum bright="-10000" contrast="8000"/>
          </a:blip>
          <a:srcRect/>
          <a:stretch>
            <a:fillRect/>
          </a:stretch>
        </p:blipFill>
        <p:spPr bwMode="auto">
          <a:xfrm>
            <a:off x="685800" y="1371600"/>
            <a:ext cx="5029200" cy="4495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Gnathostomata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5105400" y="1524000"/>
            <a:ext cx="3276600" cy="4648200"/>
          </a:xfrm>
          <a:prstGeom prst="rect">
            <a:avLst/>
          </a:prstGeom>
        </p:spPr>
        <p:txBody>
          <a:bodyPr/>
          <a:lstStyle/>
          <a:p>
            <a:pPr>
              <a:lnSpc>
                <a:spcPct val="80000"/>
              </a:lnSpc>
            </a:pPr>
            <a:r>
              <a:rPr lang="en-US" sz="2000" dirty="0" smtClean="0">
                <a:solidFill>
                  <a:srgbClr val="080808"/>
                </a:solidFill>
              </a:rPr>
              <a:t>“Jawed fish”  contain a </a:t>
            </a:r>
            <a:r>
              <a:rPr lang="en-US" sz="2000" dirty="0" err="1" smtClean="0">
                <a:solidFill>
                  <a:srgbClr val="080808"/>
                </a:solidFill>
              </a:rPr>
              <a:t>verticle</a:t>
            </a:r>
            <a:r>
              <a:rPr lang="en-US" sz="2000" dirty="0" smtClean="0">
                <a:solidFill>
                  <a:srgbClr val="080808"/>
                </a:solidFill>
              </a:rPr>
              <a:t> biting appendage</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Jaws are what makes it possible for some </a:t>
            </a:r>
            <a:r>
              <a:rPr lang="en-US" sz="2000" dirty="0" err="1" smtClean="0">
                <a:solidFill>
                  <a:srgbClr val="080808"/>
                </a:solidFill>
              </a:rPr>
              <a:t>gnathostomes</a:t>
            </a:r>
            <a:r>
              <a:rPr lang="en-US" sz="2000" dirty="0" smtClean="0">
                <a:solidFill>
                  <a:srgbClr val="080808"/>
                </a:solidFill>
              </a:rPr>
              <a:t> to crack nuts, rip of sections of meat, and even crop grass.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Teeth have modified into a wide range of forms, from teeth designed to bite off and chew, to teeth designed to strip bark, to teeth designed to inject poison, to teeth grown out into defensive tusks. </a:t>
            </a:r>
          </a:p>
          <a:p>
            <a:pPr>
              <a:lnSpc>
                <a:spcPct val="90000"/>
              </a:lnSpc>
            </a:pPr>
            <a:endParaRPr lang="en-US" sz="2000" dirty="0">
              <a:solidFill>
                <a:srgbClr val="080808"/>
              </a:solidFill>
            </a:endParaRPr>
          </a:p>
        </p:txBody>
      </p:sp>
      <p:pic>
        <p:nvPicPr>
          <p:cNvPr id="12" name="Picture 28" descr="142013_Gnathostomata"/>
          <p:cNvPicPr>
            <a:picLocks noChangeAspect="1" noChangeArrowheads="1"/>
          </p:cNvPicPr>
          <p:nvPr/>
        </p:nvPicPr>
        <p:blipFill>
          <a:blip r:embed="rId5"/>
          <a:srcRect/>
          <a:stretch>
            <a:fillRect/>
          </a:stretch>
        </p:blipFill>
        <p:spPr bwMode="auto">
          <a:xfrm>
            <a:off x="533400" y="1371600"/>
            <a:ext cx="4419600" cy="4876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Gnathostomata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pic>
        <p:nvPicPr>
          <p:cNvPr id="20482" name="Picture 2"/>
          <p:cNvPicPr>
            <a:picLocks noChangeAspect="1" noChangeArrowheads="1"/>
          </p:cNvPicPr>
          <p:nvPr/>
        </p:nvPicPr>
        <p:blipFill>
          <a:blip r:embed="rId5"/>
          <a:srcRect/>
          <a:stretch>
            <a:fillRect/>
          </a:stretch>
        </p:blipFill>
        <p:spPr bwMode="auto">
          <a:xfrm rot="431246">
            <a:off x="4613734" y="4960074"/>
            <a:ext cx="3901078" cy="2130194"/>
          </a:xfrm>
          <a:prstGeom prst="rect">
            <a:avLst/>
          </a:prstGeom>
          <a:noFill/>
          <a:ln w="9525">
            <a:noFill/>
            <a:miter lim="800000"/>
            <a:headEnd/>
            <a:tailEnd/>
          </a:ln>
          <a:effectLst/>
        </p:spPr>
      </p:pic>
      <p:pic>
        <p:nvPicPr>
          <p:cNvPr id="20484" name="Picture 4"/>
          <p:cNvPicPr>
            <a:picLocks noChangeAspect="1" noChangeArrowheads="1"/>
          </p:cNvPicPr>
          <p:nvPr/>
        </p:nvPicPr>
        <p:blipFill>
          <a:blip r:embed="rId6">
            <a:lum bright="18000" contrast="32000"/>
          </a:blip>
          <a:srcRect/>
          <a:stretch>
            <a:fillRect/>
          </a:stretch>
        </p:blipFill>
        <p:spPr bwMode="auto">
          <a:xfrm rot="18044201">
            <a:off x="-325613" y="1649508"/>
            <a:ext cx="3791851" cy="3659136"/>
          </a:xfrm>
          <a:prstGeom prst="rect">
            <a:avLst/>
          </a:prstGeom>
          <a:noFill/>
          <a:ln w="9525">
            <a:noFill/>
            <a:miter lim="800000"/>
            <a:headEnd/>
            <a:tailEnd/>
          </a:ln>
          <a:effectLst/>
        </p:spPr>
      </p:pic>
      <p:sp>
        <p:nvSpPr>
          <p:cNvPr id="15" name="Rectangle 5"/>
          <p:cNvSpPr txBox="1">
            <a:spLocks noChangeArrowheads="1"/>
          </p:cNvSpPr>
          <p:nvPr/>
        </p:nvSpPr>
        <p:spPr>
          <a:xfrm>
            <a:off x="381000" y="1524000"/>
            <a:ext cx="8763000" cy="3962400"/>
          </a:xfrm>
          <a:prstGeom prst="rect">
            <a:avLst/>
          </a:prstGeom>
        </p:spPr>
        <p:txBody>
          <a:bodyPr/>
          <a:lstStyle/>
          <a:p>
            <a:pPr lvl="1">
              <a:buFontTx/>
              <a:buNone/>
            </a:pPr>
            <a:r>
              <a:rPr lang="en-US" sz="2000" dirty="0" smtClean="0">
                <a:solidFill>
                  <a:srgbClr val="080808"/>
                </a:solidFill>
              </a:rPr>
              <a:t>                                  </a:t>
            </a:r>
            <a:r>
              <a:rPr lang="en-US" sz="2000" dirty="0" err="1" smtClean="0">
                <a:solidFill>
                  <a:srgbClr val="080808"/>
                </a:solidFill>
              </a:rPr>
              <a:t>Superclass</a:t>
            </a:r>
            <a:r>
              <a:rPr lang="en-US" sz="2000" dirty="0" smtClean="0">
                <a:solidFill>
                  <a:srgbClr val="080808"/>
                </a:solidFill>
              </a:rPr>
              <a:t> </a:t>
            </a:r>
            <a:r>
              <a:rPr lang="en-US" sz="2000" dirty="0" err="1" smtClean="0">
                <a:solidFill>
                  <a:srgbClr val="080808"/>
                </a:solidFill>
              </a:rPr>
              <a:t>Gnathostomata</a:t>
            </a:r>
            <a:r>
              <a:rPr lang="en-US" sz="2000" dirty="0" smtClean="0">
                <a:solidFill>
                  <a:srgbClr val="080808"/>
                </a:solidFill>
              </a:rPr>
              <a:t> can be broken</a:t>
            </a:r>
          </a:p>
          <a:p>
            <a:pPr lvl="1">
              <a:buFontTx/>
              <a:buNone/>
            </a:pPr>
            <a:r>
              <a:rPr lang="en-US" sz="2000" dirty="0" smtClean="0">
                <a:solidFill>
                  <a:srgbClr val="080808"/>
                </a:solidFill>
              </a:rPr>
              <a:t>                                       down into the following classes:</a:t>
            </a:r>
          </a:p>
          <a:p>
            <a:pPr lvl="1">
              <a:buFontTx/>
              <a:buNone/>
            </a:pPr>
            <a:endParaRPr lang="en-US" sz="2000" dirty="0" smtClean="0">
              <a:solidFill>
                <a:srgbClr val="080808"/>
              </a:solidFill>
            </a:endParaRPr>
          </a:p>
          <a:p>
            <a:pPr lvl="2"/>
            <a:r>
              <a:rPr lang="en-US" sz="2000" dirty="0" smtClean="0">
                <a:solidFill>
                  <a:srgbClr val="080808"/>
                </a:solidFill>
              </a:rPr>
              <a:t>                            Class </a:t>
            </a:r>
            <a:r>
              <a:rPr lang="en-US" sz="2000" dirty="0" err="1" smtClean="0">
                <a:solidFill>
                  <a:srgbClr val="080808"/>
                </a:solidFill>
              </a:rPr>
              <a:t>Placodermi</a:t>
            </a:r>
            <a:r>
              <a:rPr lang="en-US" sz="2000" dirty="0" smtClean="0">
                <a:solidFill>
                  <a:srgbClr val="080808"/>
                </a:solidFill>
              </a:rPr>
              <a:t> – </a:t>
            </a:r>
            <a:r>
              <a:rPr lang="en-US" sz="2000" i="1" dirty="0" smtClean="0">
                <a:solidFill>
                  <a:srgbClr val="080808"/>
                </a:solidFill>
              </a:rPr>
              <a:t>First Jawed Fish (Fossils)</a:t>
            </a:r>
          </a:p>
          <a:p>
            <a:pPr lvl="2"/>
            <a:r>
              <a:rPr lang="en-US" sz="2000" dirty="0" smtClean="0">
                <a:solidFill>
                  <a:srgbClr val="080808"/>
                </a:solidFill>
              </a:rPr>
              <a:t>                            Class </a:t>
            </a:r>
            <a:r>
              <a:rPr lang="en-US" sz="2000" dirty="0" err="1" smtClean="0">
                <a:solidFill>
                  <a:srgbClr val="080808"/>
                </a:solidFill>
              </a:rPr>
              <a:t>Chondricthyes</a:t>
            </a:r>
            <a:r>
              <a:rPr lang="en-US" sz="2000" dirty="0" smtClean="0">
                <a:solidFill>
                  <a:srgbClr val="080808"/>
                </a:solidFill>
              </a:rPr>
              <a:t> </a:t>
            </a:r>
            <a:r>
              <a:rPr lang="en-US" sz="2000" i="1" dirty="0" smtClean="0">
                <a:solidFill>
                  <a:srgbClr val="080808"/>
                </a:solidFill>
              </a:rPr>
              <a:t>– </a:t>
            </a:r>
            <a:r>
              <a:rPr lang="en-US" sz="2000" i="1" dirty="0" err="1" smtClean="0">
                <a:solidFill>
                  <a:srgbClr val="080808"/>
                </a:solidFill>
              </a:rPr>
              <a:t>Cartilagenous</a:t>
            </a:r>
            <a:r>
              <a:rPr lang="en-US" sz="2000" i="1" dirty="0" smtClean="0">
                <a:solidFill>
                  <a:srgbClr val="080808"/>
                </a:solidFill>
              </a:rPr>
              <a:t> Fish;   </a:t>
            </a:r>
          </a:p>
          <a:p>
            <a:pPr lvl="2"/>
            <a:r>
              <a:rPr lang="en-US" sz="2000" i="1" dirty="0" smtClean="0">
                <a:solidFill>
                  <a:srgbClr val="080808"/>
                </a:solidFill>
              </a:rPr>
              <a:t>                                                                 Sharks; Rays</a:t>
            </a:r>
          </a:p>
          <a:p>
            <a:pPr lvl="2"/>
            <a:r>
              <a:rPr lang="en-US" sz="2000" dirty="0" smtClean="0">
                <a:solidFill>
                  <a:srgbClr val="080808"/>
                </a:solidFill>
              </a:rPr>
              <a:t>                            Class </a:t>
            </a:r>
            <a:r>
              <a:rPr lang="en-US" sz="2000" dirty="0" err="1" smtClean="0">
                <a:solidFill>
                  <a:srgbClr val="080808"/>
                </a:solidFill>
              </a:rPr>
              <a:t>Osteicthyes</a:t>
            </a:r>
            <a:endParaRPr lang="en-US" sz="2000" dirty="0" smtClean="0">
              <a:solidFill>
                <a:srgbClr val="080808"/>
              </a:solidFill>
            </a:endParaRPr>
          </a:p>
          <a:p>
            <a:pPr lvl="3"/>
            <a:r>
              <a:rPr lang="en-US" sz="2000" dirty="0" smtClean="0">
                <a:solidFill>
                  <a:srgbClr val="080808"/>
                </a:solidFill>
              </a:rPr>
              <a:t>                                Subclass </a:t>
            </a:r>
            <a:r>
              <a:rPr lang="en-US" sz="2000" dirty="0" err="1" smtClean="0">
                <a:solidFill>
                  <a:srgbClr val="080808"/>
                </a:solidFill>
              </a:rPr>
              <a:t>Actinopterygii</a:t>
            </a:r>
            <a:r>
              <a:rPr lang="en-US" sz="2000" dirty="0" smtClean="0">
                <a:solidFill>
                  <a:srgbClr val="080808"/>
                </a:solidFill>
              </a:rPr>
              <a:t> </a:t>
            </a:r>
          </a:p>
          <a:p>
            <a:pPr lvl="3"/>
            <a:r>
              <a:rPr lang="en-US" sz="2000" i="1" dirty="0" smtClean="0">
                <a:solidFill>
                  <a:srgbClr val="080808"/>
                </a:solidFill>
              </a:rPr>
              <a:t>                                     Ray-finned Fish; Goldfish; Sea Horse</a:t>
            </a:r>
          </a:p>
          <a:p>
            <a:pPr lvl="3"/>
            <a:r>
              <a:rPr lang="en-US" sz="2000" dirty="0" smtClean="0">
                <a:solidFill>
                  <a:srgbClr val="080808"/>
                </a:solidFill>
              </a:rPr>
              <a:t>                                Subclass </a:t>
            </a:r>
            <a:r>
              <a:rPr lang="en-US" sz="2000" dirty="0" err="1" smtClean="0">
                <a:solidFill>
                  <a:srgbClr val="080808"/>
                </a:solidFill>
              </a:rPr>
              <a:t>Sarcopterygii</a:t>
            </a:r>
            <a:r>
              <a:rPr lang="en-US" sz="2000" dirty="0" smtClean="0">
                <a:solidFill>
                  <a:srgbClr val="080808"/>
                </a:solidFill>
              </a:rPr>
              <a:t> </a:t>
            </a:r>
          </a:p>
          <a:p>
            <a:pPr lvl="3"/>
            <a:r>
              <a:rPr lang="en-US" sz="2000" dirty="0" smtClean="0">
                <a:solidFill>
                  <a:srgbClr val="080808"/>
                </a:solidFill>
              </a:rPr>
              <a:t>                                     </a:t>
            </a:r>
            <a:r>
              <a:rPr lang="en-US" sz="2000" i="1" dirty="0" smtClean="0">
                <a:solidFill>
                  <a:srgbClr val="080808"/>
                </a:solidFill>
              </a:rPr>
              <a:t>Lobe-finned Fish; </a:t>
            </a:r>
            <a:r>
              <a:rPr lang="en-US" sz="2000" i="1" dirty="0" err="1" smtClean="0">
                <a:solidFill>
                  <a:srgbClr val="080808"/>
                </a:solidFill>
              </a:rPr>
              <a:t>Coelocanth</a:t>
            </a:r>
            <a:endParaRPr lang="en-US" sz="2000" i="1" dirty="0" smtClean="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Placodermi</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953000" y="1295400"/>
            <a:ext cx="3733800" cy="4648200"/>
          </a:xfrm>
          <a:prstGeom prst="rect">
            <a:avLst/>
          </a:prstGeom>
        </p:spPr>
        <p:txBody>
          <a:bodyPr/>
          <a:lstStyle/>
          <a:p>
            <a:pPr>
              <a:lnSpc>
                <a:spcPct val="80000"/>
              </a:lnSpc>
            </a:pPr>
            <a:r>
              <a:rPr lang="en-US" sz="2000" dirty="0" smtClean="0">
                <a:solidFill>
                  <a:srgbClr val="080808"/>
                </a:solidFill>
              </a:rPr>
              <a:t>The </a:t>
            </a:r>
            <a:r>
              <a:rPr lang="en-US" sz="2000" dirty="0" err="1" smtClean="0">
                <a:solidFill>
                  <a:srgbClr val="080808"/>
                </a:solidFill>
              </a:rPr>
              <a:t>Placodermi</a:t>
            </a:r>
            <a:r>
              <a:rPr lang="en-US" sz="2000" dirty="0" smtClean="0">
                <a:solidFill>
                  <a:srgbClr val="080808"/>
                </a:solidFill>
              </a:rPr>
              <a:t> are characterized by a dermal armor consisting of a head armor and a thoracic armor.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In the thoracic armor, the foremost dermal plates form a complete "ring" around the body and always include at least one median dorsal plate</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Jaws probably developed from the anterior visceral arch that first served to support the gills. The presence of jaws and development of paired appendages resulted in efficient eating and locomotion</a:t>
            </a:r>
          </a:p>
          <a:p>
            <a:pPr>
              <a:lnSpc>
                <a:spcPct val="80000"/>
              </a:lnSpc>
            </a:pPr>
            <a:endParaRPr lang="en-US" sz="2000" dirty="0">
              <a:solidFill>
                <a:srgbClr val="080808"/>
              </a:solidFill>
            </a:endParaRPr>
          </a:p>
        </p:txBody>
      </p:sp>
      <p:pic>
        <p:nvPicPr>
          <p:cNvPr id="13" name="Picture 27" descr="placoderm_330_mybp"/>
          <p:cNvPicPr>
            <a:picLocks noChangeAspect="1" noChangeArrowheads="1"/>
          </p:cNvPicPr>
          <p:nvPr/>
        </p:nvPicPr>
        <p:blipFill>
          <a:blip r:embed="rId5"/>
          <a:srcRect/>
          <a:stretch>
            <a:fillRect/>
          </a:stretch>
        </p:blipFill>
        <p:spPr bwMode="auto">
          <a:xfrm>
            <a:off x="762000" y="1295400"/>
            <a:ext cx="3699701" cy="2362200"/>
          </a:xfrm>
          <a:prstGeom prst="rect">
            <a:avLst/>
          </a:prstGeom>
          <a:noFill/>
        </p:spPr>
      </p:pic>
      <p:pic>
        <p:nvPicPr>
          <p:cNvPr id="15" name="Picture 29" descr="placodermi"/>
          <p:cNvPicPr>
            <a:picLocks noChangeAspect="1" noChangeArrowheads="1"/>
          </p:cNvPicPr>
          <p:nvPr/>
        </p:nvPicPr>
        <p:blipFill>
          <a:blip r:embed="rId6"/>
          <a:srcRect/>
          <a:stretch>
            <a:fillRect/>
          </a:stretch>
        </p:blipFill>
        <p:spPr bwMode="auto">
          <a:xfrm>
            <a:off x="762000" y="3733800"/>
            <a:ext cx="3733800"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Chondricthyes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5029200" y="1447800"/>
            <a:ext cx="3505200" cy="4648200"/>
          </a:xfrm>
          <a:prstGeom prst="rect">
            <a:avLst/>
          </a:prstGeom>
        </p:spPr>
        <p:txBody>
          <a:bodyPr/>
          <a:lstStyle/>
          <a:p>
            <a:pPr>
              <a:lnSpc>
                <a:spcPct val="80000"/>
              </a:lnSpc>
            </a:pPr>
            <a:r>
              <a:rPr lang="en-US" sz="2000" dirty="0" smtClean="0">
                <a:solidFill>
                  <a:srgbClr val="080808"/>
                </a:solidFill>
              </a:rPr>
              <a:t>Sharks, skates, rays, and chimaeras are all members of the </a:t>
            </a:r>
            <a:r>
              <a:rPr lang="en-US" sz="2000" b="1" dirty="0" smtClean="0">
                <a:solidFill>
                  <a:srgbClr val="080808"/>
                </a:solidFill>
              </a:rPr>
              <a:t>Class</a:t>
            </a:r>
            <a:r>
              <a:rPr lang="en-US" sz="2000" dirty="0" smtClean="0">
                <a:solidFill>
                  <a:srgbClr val="080808"/>
                </a:solidFill>
              </a:rPr>
              <a:t> </a:t>
            </a:r>
            <a:r>
              <a:rPr lang="en-US" sz="2000" b="1" dirty="0" err="1" smtClean="0">
                <a:solidFill>
                  <a:srgbClr val="080808"/>
                </a:solidFill>
              </a:rPr>
              <a:t>Chondrichthyes</a:t>
            </a:r>
            <a:r>
              <a:rPr lang="en-US" sz="2000" dirty="0" smtClean="0">
                <a:solidFill>
                  <a:srgbClr val="080808"/>
                </a:solidFill>
              </a:rPr>
              <a:t>.</a:t>
            </a:r>
          </a:p>
          <a:p>
            <a:pPr>
              <a:lnSpc>
                <a:spcPct val="80000"/>
              </a:lnSpc>
            </a:pPr>
            <a:endParaRPr lang="en-US" sz="2000" dirty="0" smtClean="0">
              <a:solidFill>
                <a:srgbClr val="080808"/>
              </a:solidFill>
            </a:endParaRPr>
          </a:p>
          <a:p>
            <a:pPr lvl="1">
              <a:lnSpc>
                <a:spcPct val="80000"/>
              </a:lnSpc>
            </a:pPr>
            <a:endParaRPr lang="en-US" sz="1600" dirty="0" smtClean="0">
              <a:solidFill>
                <a:srgbClr val="080808"/>
              </a:solidFill>
            </a:endParaRPr>
          </a:p>
          <a:p>
            <a:pPr>
              <a:lnSpc>
                <a:spcPct val="80000"/>
              </a:lnSpc>
            </a:pPr>
            <a:r>
              <a:rPr lang="en-US" sz="2000" dirty="0" smtClean="0">
                <a:solidFill>
                  <a:srgbClr val="080808"/>
                </a:solidFill>
              </a:rPr>
              <a:t>Their endoskeleton is entirely cartilaginous (</a:t>
            </a:r>
            <a:r>
              <a:rPr lang="en-US" sz="2000" i="1" dirty="0" err="1" smtClean="0">
                <a:solidFill>
                  <a:srgbClr val="080808"/>
                </a:solidFill>
              </a:rPr>
              <a:t>Chondros</a:t>
            </a:r>
            <a:r>
              <a:rPr lang="en-US" sz="2000" dirty="0" smtClean="0">
                <a:solidFill>
                  <a:srgbClr val="080808"/>
                </a:solidFill>
              </a:rPr>
              <a:t> = "cartilage"; "</a:t>
            </a:r>
            <a:r>
              <a:rPr lang="en-US" sz="2000" i="1" dirty="0" err="1" smtClean="0">
                <a:solidFill>
                  <a:srgbClr val="080808"/>
                </a:solidFill>
              </a:rPr>
              <a:t>icthys</a:t>
            </a:r>
            <a:r>
              <a:rPr lang="en-US" sz="2000" dirty="0" smtClean="0">
                <a:solidFill>
                  <a:srgbClr val="080808"/>
                </a:solidFill>
              </a:rPr>
              <a:t>" = "fish") and all are carnivorous (as exemplified by the great white shark. </a:t>
            </a:r>
          </a:p>
          <a:p>
            <a:pPr>
              <a:lnSpc>
                <a:spcPct val="80000"/>
              </a:lnSpc>
            </a:pPr>
            <a:endParaRPr lang="en-US" sz="1600" dirty="0" smtClean="0">
              <a:solidFill>
                <a:srgbClr val="080808"/>
              </a:solidFill>
            </a:endParaRPr>
          </a:p>
          <a:p>
            <a:pPr>
              <a:lnSpc>
                <a:spcPct val="80000"/>
              </a:lnSpc>
            </a:pPr>
            <a:endParaRPr lang="en-US" sz="1600" dirty="0" smtClean="0">
              <a:solidFill>
                <a:srgbClr val="080808"/>
              </a:solidFill>
            </a:endParaRPr>
          </a:p>
          <a:p>
            <a:pPr>
              <a:lnSpc>
                <a:spcPct val="80000"/>
              </a:lnSpc>
            </a:pPr>
            <a:r>
              <a:rPr lang="en-US" sz="2000" dirty="0" smtClean="0">
                <a:solidFill>
                  <a:srgbClr val="080808"/>
                </a:solidFill>
              </a:rPr>
              <a:t>The </a:t>
            </a:r>
            <a:r>
              <a:rPr lang="en-US" sz="2000" dirty="0" err="1" smtClean="0">
                <a:solidFill>
                  <a:srgbClr val="080808"/>
                </a:solidFill>
              </a:rPr>
              <a:t>notocord</a:t>
            </a:r>
            <a:r>
              <a:rPr lang="en-US" sz="2000" dirty="0" smtClean="0">
                <a:solidFill>
                  <a:srgbClr val="080808"/>
                </a:solidFill>
              </a:rPr>
              <a:t> persists into the adult, and they have both median and paired fins </a:t>
            </a:r>
          </a:p>
          <a:p>
            <a:pPr>
              <a:lnSpc>
                <a:spcPct val="80000"/>
              </a:lnSpc>
            </a:pPr>
            <a:endParaRPr lang="en-US" sz="2000" dirty="0">
              <a:solidFill>
                <a:srgbClr val="080808"/>
              </a:solidFill>
            </a:endParaRPr>
          </a:p>
        </p:txBody>
      </p:sp>
      <p:pic>
        <p:nvPicPr>
          <p:cNvPr id="21506" name="Picture 2"/>
          <p:cNvPicPr>
            <a:picLocks noChangeAspect="1" noChangeArrowheads="1"/>
          </p:cNvPicPr>
          <p:nvPr/>
        </p:nvPicPr>
        <p:blipFill>
          <a:blip r:embed="rId5"/>
          <a:srcRect/>
          <a:stretch>
            <a:fillRect/>
          </a:stretch>
        </p:blipFill>
        <p:spPr bwMode="auto">
          <a:xfrm>
            <a:off x="762000" y="1371600"/>
            <a:ext cx="3670199" cy="503159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Chondricthyes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876800" y="1447800"/>
            <a:ext cx="3886200" cy="4648200"/>
          </a:xfrm>
          <a:prstGeom prst="rect">
            <a:avLst/>
          </a:prstGeom>
        </p:spPr>
        <p:txBody>
          <a:bodyPr/>
          <a:lstStyle/>
          <a:p>
            <a:pPr>
              <a:lnSpc>
                <a:spcPct val="80000"/>
              </a:lnSpc>
            </a:pPr>
            <a:r>
              <a:rPr lang="en-US" sz="2000" dirty="0" smtClean="0">
                <a:solidFill>
                  <a:srgbClr val="080808"/>
                </a:solidFill>
              </a:rPr>
              <a:t>They have two-chambered hearts (one auricle, one ventricle).  Only deoxygenated venous blood flows through the heart (which is then pumped through gills before going to the rest of the body).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Red blood cells are present, but they're nucleated and oval.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Respiration is by five to seven pairs of gills, each located in a cleft and supported by cartilaginous visceral arches.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Sexes are separate (</a:t>
            </a:r>
            <a:r>
              <a:rPr lang="en-US" sz="2000" dirty="0" err="1" smtClean="0">
                <a:solidFill>
                  <a:srgbClr val="080808"/>
                </a:solidFill>
              </a:rPr>
              <a:t>dioecious</a:t>
            </a:r>
            <a:r>
              <a:rPr lang="en-US" sz="2000" dirty="0" smtClean="0">
                <a:solidFill>
                  <a:srgbClr val="080808"/>
                </a:solidFill>
              </a:rPr>
              <a:t>), and the gonads are usually paired. </a:t>
            </a:r>
            <a:endParaRPr lang="en-US" sz="2000" dirty="0">
              <a:solidFill>
                <a:srgbClr val="080808"/>
              </a:solidFill>
            </a:endParaRPr>
          </a:p>
        </p:txBody>
      </p:sp>
      <p:pic>
        <p:nvPicPr>
          <p:cNvPr id="12" name="Picture 29" descr="p47a%20Manta%20rays"/>
          <p:cNvPicPr>
            <a:picLocks noChangeAspect="1" noChangeArrowheads="1"/>
          </p:cNvPicPr>
          <p:nvPr/>
        </p:nvPicPr>
        <p:blipFill>
          <a:blip r:embed="rId5"/>
          <a:srcRect/>
          <a:stretch>
            <a:fillRect/>
          </a:stretch>
        </p:blipFill>
        <p:spPr bwMode="auto">
          <a:xfrm>
            <a:off x="228600" y="2209800"/>
            <a:ext cx="4343400" cy="3810000"/>
          </a:xfrm>
          <a:prstGeom prst="rect">
            <a:avLst/>
          </a:prstGeom>
          <a:noFill/>
        </p:spPr>
      </p:pic>
      <p:pic>
        <p:nvPicPr>
          <p:cNvPr id="13" name="Picture 26" descr="crunch"/>
          <p:cNvPicPr>
            <a:picLocks noChangeAspect="1" noChangeArrowheads="1" noCrop="1"/>
          </p:cNvPicPr>
          <p:nvPr/>
        </p:nvPicPr>
        <p:blipFill>
          <a:blip r:embed="rId6"/>
          <a:srcRect/>
          <a:stretch>
            <a:fillRect/>
          </a:stretch>
        </p:blipFill>
        <p:spPr bwMode="auto">
          <a:xfrm rot="1740994">
            <a:off x="1353034" y="874890"/>
            <a:ext cx="1749257" cy="131867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Chondricthyes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876800" y="1447800"/>
            <a:ext cx="3886200" cy="4648200"/>
          </a:xfrm>
          <a:prstGeom prst="rect">
            <a:avLst/>
          </a:prstGeom>
        </p:spPr>
        <p:txBody>
          <a:bodyPr/>
          <a:lstStyle/>
          <a:p>
            <a:pPr>
              <a:lnSpc>
                <a:spcPct val="80000"/>
              </a:lnSpc>
            </a:pPr>
            <a:r>
              <a:rPr lang="en-US" sz="2000" dirty="0" smtClean="0">
                <a:solidFill>
                  <a:srgbClr val="080808"/>
                </a:solidFill>
              </a:rPr>
              <a:t>The caudal fin of sharks is asymmetrical. This </a:t>
            </a:r>
            <a:r>
              <a:rPr lang="en-US" sz="2000" dirty="0" err="1" smtClean="0">
                <a:solidFill>
                  <a:srgbClr val="080808"/>
                </a:solidFill>
              </a:rPr>
              <a:t>heterocercal</a:t>
            </a:r>
            <a:r>
              <a:rPr lang="en-US" sz="2000" dirty="0" smtClean="0">
                <a:solidFill>
                  <a:srgbClr val="080808"/>
                </a:solidFill>
              </a:rPr>
              <a:t> fin provides both lift and forward thrust for the animal when swimming .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Although there are many rows of teeth, only the outer row or two is functional. The inner rows are replacement teeth, which move forward when outer teeth break off.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 outer skin layer is the epidermis, beneath which a thick, fibrous dermis can be seen. The outer, hard portion of the scale is </a:t>
            </a:r>
            <a:r>
              <a:rPr lang="en-US" sz="2000" dirty="0" err="1" smtClean="0">
                <a:solidFill>
                  <a:srgbClr val="080808"/>
                </a:solidFill>
              </a:rPr>
              <a:t>enameloid</a:t>
            </a:r>
            <a:r>
              <a:rPr lang="en-US" sz="2000" dirty="0" smtClean="0">
                <a:solidFill>
                  <a:srgbClr val="080808"/>
                </a:solidFill>
              </a:rPr>
              <a:t>, one of the toughest materials produced in the animal kingdom.</a:t>
            </a:r>
          </a:p>
        </p:txBody>
      </p:sp>
      <p:pic>
        <p:nvPicPr>
          <p:cNvPr id="13" name="Picture 26" descr="crunch"/>
          <p:cNvPicPr>
            <a:picLocks noChangeAspect="1" noChangeArrowheads="1" noCrop="1"/>
          </p:cNvPicPr>
          <p:nvPr/>
        </p:nvPicPr>
        <p:blipFill>
          <a:blip r:embed="rId5"/>
          <a:srcRect/>
          <a:stretch>
            <a:fillRect/>
          </a:stretch>
        </p:blipFill>
        <p:spPr bwMode="auto">
          <a:xfrm rot="574022">
            <a:off x="1350626" y="903667"/>
            <a:ext cx="2095552" cy="1318671"/>
          </a:xfrm>
          <a:prstGeom prst="rect">
            <a:avLst/>
          </a:prstGeom>
          <a:noFill/>
        </p:spPr>
      </p:pic>
      <p:pic>
        <p:nvPicPr>
          <p:cNvPr id="15" name="Picture 30" descr="creature9"/>
          <p:cNvPicPr>
            <a:picLocks noChangeAspect="1" noChangeArrowheads="1"/>
          </p:cNvPicPr>
          <p:nvPr/>
        </p:nvPicPr>
        <p:blipFill>
          <a:blip r:embed="rId6"/>
          <a:srcRect/>
          <a:stretch>
            <a:fillRect/>
          </a:stretch>
        </p:blipFill>
        <p:spPr bwMode="auto">
          <a:xfrm>
            <a:off x="381000" y="2209800"/>
            <a:ext cx="4114800"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Osteicthyes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876800" y="1600200"/>
            <a:ext cx="3886200" cy="4648200"/>
          </a:xfrm>
          <a:prstGeom prst="rect">
            <a:avLst/>
          </a:prstGeom>
        </p:spPr>
        <p:txBody>
          <a:bodyPr/>
          <a:lstStyle/>
          <a:p>
            <a:pPr>
              <a:lnSpc>
                <a:spcPct val="80000"/>
              </a:lnSpc>
            </a:pPr>
            <a:r>
              <a:rPr lang="en-US" sz="2000" dirty="0" smtClean="0">
                <a:solidFill>
                  <a:srgbClr val="080808"/>
                </a:solidFill>
              </a:rPr>
              <a:t>The bony fish (</a:t>
            </a:r>
            <a:r>
              <a:rPr lang="en-US" sz="2000" i="1" dirty="0" err="1" smtClean="0">
                <a:solidFill>
                  <a:srgbClr val="080808"/>
                </a:solidFill>
              </a:rPr>
              <a:t>Osteon</a:t>
            </a:r>
            <a:r>
              <a:rPr lang="en-US" sz="2000" dirty="0" smtClean="0">
                <a:solidFill>
                  <a:srgbClr val="080808"/>
                </a:solidFill>
              </a:rPr>
              <a:t> = "bone"; "</a:t>
            </a:r>
            <a:r>
              <a:rPr lang="en-US" sz="2000" i="1" dirty="0" err="1" smtClean="0">
                <a:solidFill>
                  <a:srgbClr val="080808"/>
                </a:solidFill>
              </a:rPr>
              <a:t>icthys</a:t>
            </a:r>
            <a:r>
              <a:rPr lang="en-US" sz="2000" dirty="0" smtClean="0">
                <a:solidFill>
                  <a:srgbClr val="080808"/>
                </a:solidFill>
              </a:rPr>
              <a:t>" = "fish") are the most diverse and numerous of all vertebrates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They differ from most of the cartilaginous fishes in having a terminal mouth and a flap (operculum) covering the gills.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In addition, most have a swim bladder, which is ordinarily used to adjust their buoyancy, although among the air-breathing fishes it is attached to the pharynx and serves as a simple lung. </a:t>
            </a:r>
            <a:endParaRPr lang="en-US" sz="2000" dirty="0">
              <a:solidFill>
                <a:srgbClr val="080808"/>
              </a:solidFill>
            </a:endParaRPr>
          </a:p>
        </p:txBody>
      </p:sp>
      <p:pic>
        <p:nvPicPr>
          <p:cNvPr id="12" name="Picture 29" descr="Galfish6"/>
          <p:cNvPicPr>
            <a:picLocks noChangeAspect="1" noChangeArrowheads="1"/>
          </p:cNvPicPr>
          <p:nvPr/>
        </p:nvPicPr>
        <p:blipFill>
          <a:blip r:embed="rId5"/>
          <a:srcRect/>
          <a:stretch>
            <a:fillRect/>
          </a:stretch>
        </p:blipFill>
        <p:spPr bwMode="auto">
          <a:xfrm>
            <a:off x="381000" y="1447800"/>
            <a:ext cx="4095750"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85800" y="5105400"/>
            <a:ext cx="7924800" cy="1384995"/>
          </a:xfrm>
          <a:prstGeom prst="rect">
            <a:avLst/>
          </a:prstGeom>
          <a:noFill/>
          <a:ln w="9525">
            <a:noFill/>
            <a:miter lim="800000"/>
            <a:headEnd/>
            <a:tailEnd/>
          </a:ln>
          <a:effectLst/>
        </p:spPr>
        <p:txBody>
          <a:bodyPr wrap="square">
            <a:spAutoFit/>
          </a:bodyPr>
          <a:lstStyle/>
          <a:p>
            <a:pPr lvl="1">
              <a:lnSpc>
                <a:spcPct val="90000"/>
              </a:lnSpc>
            </a:pPr>
            <a:endParaRPr lang="en-US" sz="2000" dirty="0" smtClean="0">
              <a:solidFill>
                <a:srgbClr val="080808"/>
              </a:solidFill>
            </a:endParaRPr>
          </a:p>
          <a:p>
            <a:pPr>
              <a:lnSpc>
                <a:spcPct val="90000"/>
              </a:lnSpc>
            </a:pPr>
            <a:r>
              <a:rPr lang="en-US" sz="2000" dirty="0" smtClean="0">
                <a:solidFill>
                  <a:srgbClr val="080808"/>
                </a:solidFill>
              </a:rPr>
              <a:t>These attributes are always found in the larval forms or early embryo (although they may be absent in the adult). </a:t>
            </a:r>
          </a:p>
          <a:p>
            <a:pPr lvl="1">
              <a:spcBef>
                <a:spcPct val="50000"/>
              </a:spcBef>
              <a:spcAft>
                <a:spcPts val="600"/>
              </a:spcAft>
              <a:defRPr/>
            </a:pP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4" descr="chordate.jpg                                                   00019613Macintosh HD                   ABA78158:"/>
          <p:cNvPicPr>
            <a:picLocks noChangeAspect="1" noChangeArrowheads="1"/>
          </p:cNvPicPr>
          <p:nvPr/>
        </p:nvPicPr>
        <p:blipFill>
          <a:blip r:embed="rId5"/>
          <a:srcRect/>
          <a:stretch>
            <a:fillRect/>
          </a:stretch>
        </p:blipFill>
        <p:spPr bwMode="auto">
          <a:xfrm>
            <a:off x="1905000" y="2057400"/>
            <a:ext cx="5181600" cy="2874305"/>
          </a:xfrm>
          <a:prstGeom prst="rect">
            <a:avLst/>
          </a:prstGeom>
          <a:noFill/>
        </p:spPr>
      </p:pic>
      <p:sp>
        <p:nvSpPr>
          <p:cNvPr id="12" name="Rectangle 11"/>
          <p:cNvSpPr/>
          <p:nvPr/>
        </p:nvSpPr>
        <p:spPr>
          <a:xfrm>
            <a:off x="457200" y="1371600"/>
            <a:ext cx="8229600" cy="369332"/>
          </a:xfrm>
          <a:prstGeom prst="rect">
            <a:avLst/>
          </a:prstGeom>
        </p:spPr>
        <p:txBody>
          <a:bodyPr wrap="square">
            <a:spAutoFit/>
          </a:bodyPr>
          <a:lstStyle/>
          <a:p>
            <a:pPr>
              <a:lnSpc>
                <a:spcPct val="90000"/>
              </a:lnSpc>
            </a:pPr>
            <a:r>
              <a:rPr lang="en-US" sz="2000" dirty="0" smtClean="0">
                <a:solidFill>
                  <a:srgbClr val="080808"/>
                </a:solidFill>
              </a:rPr>
              <a:t>Four structural characteristics set chordates apart from all other phyla: </a:t>
            </a:r>
          </a:p>
        </p:txBody>
      </p:sp>
      <p:sp>
        <p:nvSpPr>
          <p:cNvPr id="13" name="Oval 12"/>
          <p:cNvSpPr/>
          <p:nvPr/>
        </p:nvSpPr>
        <p:spPr bwMode="auto">
          <a:xfrm>
            <a:off x="5257800" y="1981200"/>
            <a:ext cx="990600" cy="6096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4876800" y="4267200"/>
            <a:ext cx="990600" cy="6096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1905000" y="4419600"/>
            <a:ext cx="990600" cy="6096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4114800" y="2438400"/>
            <a:ext cx="990600" cy="6096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7106"/>
                                        </p:tgtEl>
                                        <p:attrNameLst>
                                          <p:attrName>style.visibility</p:attrName>
                                        </p:attrNameLst>
                                      </p:cBhvr>
                                      <p:to>
                                        <p:strVal val="visible"/>
                                      </p:to>
                                    </p:set>
                                    <p:animEffect transition="in" filter="fade">
                                      <p:cBhvr>
                                        <p:cTn id="27" dur="2000"/>
                                        <p:tgtEl>
                                          <p:spTgt spid="47106"/>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6" grpId="1"/>
      <p:bldP spid="7" grpId="0"/>
      <p:bldP spid="12" grpId="0"/>
      <p:bldP spid="13" grpId="0" animBg="1"/>
      <p:bldP spid="14"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Osteicthyes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876800" y="1600200"/>
            <a:ext cx="3962400" cy="5029200"/>
          </a:xfrm>
          <a:prstGeom prst="rect">
            <a:avLst/>
          </a:prstGeom>
        </p:spPr>
        <p:txBody>
          <a:bodyPr/>
          <a:lstStyle/>
          <a:p>
            <a:pPr>
              <a:lnSpc>
                <a:spcPct val="80000"/>
              </a:lnSpc>
            </a:pPr>
            <a:r>
              <a:rPr lang="en-US" sz="2000" dirty="0" smtClean="0">
                <a:solidFill>
                  <a:srgbClr val="080808"/>
                </a:solidFill>
              </a:rPr>
              <a:t>The skin has many mucus glands and is usually adorned with dermal scales.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Jaws are well developed, articulated with the skull, and armed with teeth.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Two-chambered heart built on the same plan as the </a:t>
            </a:r>
            <a:r>
              <a:rPr lang="en-US" sz="2000" dirty="0" err="1" smtClean="0">
                <a:solidFill>
                  <a:srgbClr val="080808"/>
                </a:solidFill>
              </a:rPr>
              <a:t>Chondrichthyes</a:t>
            </a:r>
            <a:r>
              <a:rPr lang="en-US" sz="2000" dirty="0" smtClean="0">
                <a:solidFill>
                  <a:srgbClr val="080808"/>
                </a:solidFill>
              </a:rPr>
              <a:t>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 sexes are separate, most are oviparous, external fertilization.</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Subclasses: </a:t>
            </a:r>
          </a:p>
          <a:p>
            <a:pPr>
              <a:lnSpc>
                <a:spcPct val="80000"/>
              </a:lnSpc>
            </a:pPr>
            <a:r>
              <a:rPr lang="en-US" sz="2000" dirty="0" err="1" smtClean="0">
                <a:solidFill>
                  <a:srgbClr val="080808"/>
                </a:solidFill>
              </a:rPr>
              <a:t>Actinopterygii</a:t>
            </a:r>
            <a:r>
              <a:rPr lang="en-US" sz="2000" dirty="0" smtClean="0">
                <a:solidFill>
                  <a:srgbClr val="080808"/>
                </a:solidFill>
              </a:rPr>
              <a:t> &amp; </a:t>
            </a:r>
            <a:r>
              <a:rPr lang="en-US" sz="2000" dirty="0" err="1" smtClean="0">
                <a:solidFill>
                  <a:srgbClr val="080808"/>
                </a:solidFill>
              </a:rPr>
              <a:t>Sarcopterygii</a:t>
            </a:r>
            <a:endParaRPr lang="en-US" sz="2000" dirty="0" smtClean="0">
              <a:solidFill>
                <a:srgbClr val="080808"/>
              </a:solidFill>
            </a:endParaRPr>
          </a:p>
        </p:txBody>
      </p:sp>
      <p:pic>
        <p:nvPicPr>
          <p:cNvPr id="13" name="Picture 29" descr="fish"/>
          <p:cNvPicPr>
            <a:picLocks noChangeAspect="1" noChangeArrowheads="1"/>
          </p:cNvPicPr>
          <p:nvPr/>
        </p:nvPicPr>
        <p:blipFill>
          <a:blip r:embed="rId5"/>
          <a:srcRect/>
          <a:stretch>
            <a:fillRect/>
          </a:stretch>
        </p:blipFill>
        <p:spPr bwMode="auto">
          <a:xfrm>
            <a:off x="609600" y="1752600"/>
            <a:ext cx="3886200"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Actinopterygii</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sp>
        <p:nvSpPr>
          <p:cNvPr id="11" name="Rectangle 5"/>
          <p:cNvSpPr txBox="1">
            <a:spLocks noChangeArrowheads="1"/>
          </p:cNvSpPr>
          <p:nvPr/>
        </p:nvSpPr>
        <p:spPr>
          <a:xfrm>
            <a:off x="4495800" y="1371600"/>
            <a:ext cx="3581400" cy="5029200"/>
          </a:xfrm>
          <a:prstGeom prst="rect">
            <a:avLst/>
          </a:prstGeom>
        </p:spPr>
        <p:txBody>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Ray-finned fishes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These animals have slender fin rays </a:t>
            </a:r>
            <a:r>
              <a:rPr lang="en-US" sz="2000" dirty="0" err="1" smtClean="0">
                <a:solidFill>
                  <a:srgbClr val="080808"/>
                </a:solidFill>
              </a:rPr>
              <a:t>suporting</a:t>
            </a:r>
            <a:r>
              <a:rPr lang="en-US" sz="2000" dirty="0" smtClean="0">
                <a:solidFill>
                  <a:srgbClr val="080808"/>
                </a:solidFill>
              </a:rPr>
              <a:t> their fins and lack the odd appendages of the lobe-finned fish.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Most have a symmetrical caudal fin (</a:t>
            </a:r>
            <a:r>
              <a:rPr lang="en-US" sz="2000" dirty="0" err="1" smtClean="0">
                <a:solidFill>
                  <a:srgbClr val="080808"/>
                </a:solidFill>
              </a:rPr>
              <a:t>homocercal</a:t>
            </a:r>
            <a:r>
              <a:rPr lang="en-US" sz="2000" dirty="0" smtClean="0">
                <a:solidFill>
                  <a:srgbClr val="080808"/>
                </a:solidFill>
              </a:rPr>
              <a:t> tail) and a swim bladder.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This group includes most of the fishes with which you are familiar (bass, goldfish, guppies, sea horses, sturgeons, and tuna). </a:t>
            </a:r>
            <a:endParaRPr lang="en-US" sz="2000" dirty="0">
              <a:solidFill>
                <a:srgbClr val="080808"/>
              </a:solidFill>
            </a:endParaRPr>
          </a:p>
        </p:txBody>
      </p:sp>
      <p:pic>
        <p:nvPicPr>
          <p:cNvPr id="22530" name="Picture 2"/>
          <p:cNvPicPr>
            <a:picLocks noChangeAspect="1" noChangeArrowheads="1"/>
          </p:cNvPicPr>
          <p:nvPr/>
        </p:nvPicPr>
        <p:blipFill>
          <a:blip r:embed="rId5"/>
          <a:srcRect/>
          <a:stretch>
            <a:fillRect/>
          </a:stretch>
        </p:blipFill>
        <p:spPr bwMode="auto">
          <a:xfrm>
            <a:off x="990600" y="1371600"/>
            <a:ext cx="3048000" cy="477739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665"/>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Sarcopterygii</a:t>
            </a:r>
            <a:r>
              <a:rPr lang="en-US" sz="2400" dirty="0" smtClean="0">
                <a:solidFill>
                  <a:srgbClr val="080808"/>
                </a:solidFill>
              </a:rPr>
              <a:t> </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4" name="TextBox 13"/>
          <p:cNvSpPr txBox="1"/>
          <p:nvPr/>
        </p:nvSpPr>
        <p:spPr>
          <a:xfrm>
            <a:off x="457200" y="5257800"/>
            <a:ext cx="1752600" cy="369332"/>
          </a:xfrm>
          <a:prstGeom prst="rect">
            <a:avLst/>
          </a:prstGeom>
          <a:noFill/>
        </p:spPr>
        <p:txBody>
          <a:bodyPr wrap="square" rtlCol="0">
            <a:spAutoFit/>
          </a:bodyPr>
          <a:lstStyle/>
          <a:p>
            <a:r>
              <a:rPr lang="en-US" dirty="0" smtClean="0">
                <a:solidFill>
                  <a:srgbClr val="FFFFFF"/>
                </a:solidFill>
              </a:rPr>
              <a:t>LAMPREY</a:t>
            </a:r>
            <a:endParaRPr lang="en-US" dirty="0">
              <a:solidFill>
                <a:srgbClr val="FFFFFF"/>
              </a:solidFill>
            </a:endParaRPr>
          </a:p>
        </p:txBody>
      </p:sp>
      <p:pic>
        <p:nvPicPr>
          <p:cNvPr id="13" name="Picture 30" descr=" ">
            <a:hlinkClick r:id="" action="ppaction://noaction"/>
          </p:cNvPr>
          <p:cNvPicPr>
            <a:picLocks noChangeAspect="1" noChangeArrowheads="1"/>
          </p:cNvPicPr>
          <p:nvPr/>
        </p:nvPicPr>
        <p:blipFill>
          <a:blip r:embed="rId5"/>
          <a:srcRect/>
          <a:stretch>
            <a:fillRect/>
          </a:stretch>
        </p:blipFill>
        <p:spPr bwMode="auto">
          <a:xfrm rot="728826">
            <a:off x="2248727" y="1647716"/>
            <a:ext cx="5515730" cy="1905000"/>
          </a:xfrm>
          <a:prstGeom prst="rect">
            <a:avLst/>
          </a:prstGeom>
          <a:noFill/>
        </p:spPr>
      </p:pic>
      <p:sp>
        <p:nvSpPr>
          <p:cNvPr id="15" name="Rectangle 5"/>
          <p:cNvSpPr txBox="1">
            <a:spLocks noChangeArrowheads="1"/>
          </p:cNvSpPr>
          <p:nvPr/>
        </p:nvSpPr>
        <p:spPr>
          <a:xfrm>
            <a:off x="685800" y="3048000"/>
            <a:ext cx="8153400" cy="2286000"/>
          </a:xfrm>
          <a:prstGeom prst="rect">
            <a:avLst/>
          </a:prstGeom>
        </p:spPr>
        <p:txBody>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Lobe-finned fishes</a:t>
            </a:r>
          </a:p>
          <a:p>
            <a:pPr>
              <a:lnSpc>
                <a:spcPct val="80000"/>
              </a:lnSpc>
            </a:pPr>
            <a:endParaRPr lang="en-US" sz="2000" dirty="0" smtClean="0">
              <a:solidFill>
                <a:srgbClr val="080808"/>
              </a:solidFill>
            </a:endParaRPr>
          </a:p>
          <a:p>
            <a:pPr>
              <a:lnSpc>
                <a:spcPct val="80000"/>
              </a:lnSpc>
            </a:pPr>
            <a:r>
              <a:rPr lang="en-US" sz="2000" dirty="0" err="1" smtClean="0">
                <a:solidFill>
                  <a:srgbClr val="080808"/>
                </a:solidFill>
              </a:rPr>
              <a:t>Sarcopterygians</a:t>
            </a:r>
            <a:r>
              <a:rPr lang="en-US" sz="2000" dirty="0" smtClean="0">
                <a:solidFill>
                  <a:srgbClr val="080808"/>
                </a:solidFill>
              </a:rPr>
              <a:t> have a fleshy lobe at the base of their fins that is leg-like in appearance.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They include fossil forms that are ancestors of the amphibians, the true lungfishes, and the coelacanth.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Today's coelacanths are "living fossils," represented by a single species (</a:t>
            </a:r>
            <a:r>
              <a:rPr lang="en-US" sz="2000" dirty="0" err="1" smtClean="0">
                <a:solidFill>
                  <a:srgbClr val="080808"/>
                </a:solidFill>
              </a:rPr>
              <a:t>Latimeria</a:t>
            </a:r>
            <a:r>
              <a:rPr lang="en-US" sz="2000" dirty="0" smtClean="0">
                <a:solidFill>
                  <a:srgbClr val="080808"/>
                </a:solidFill>
              </a:rPr>
              <a:t>) found near the coast of Madagascar.</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876800" y="1524000"/>
            <a:ext cx="3810000" cy="4302716"/>
          </a:xfrm>
          <a:prstGeom prst="rect">
            <a:avLst/>
          </a:prstGeom>
          <a:noFill/>
          <a:ln w="9525">
            <a:noFill/>
            <a:miter lim="800000"/>
            <a:headEnd/>
            <a:tailEnd/>
          </a:ln>
          <a:effectLst/>
        </p:spPr>
        <p:txBody>
          <a:bodyPr wrap="square">
            <a:spAutoFit/>
          </a:bodyPr>
          <a:lstStyle/>
          <a:p>
            <a:pPr>
              <a:lnSpc>
                <a:spcPct val="90000"/>
              </a:lnSpc>
            </a:pPr>
            <a:r>
              <a:rPr lang="en-US" sz="2000" dirty="0" err="1" smtClean="0">
                <a:solidFill>
                  <a:srgbClr val="080808"/>
                </a:solidFill>
              </a:rPr>
              <a:t>Tetrapoda</a:t>
            </a:r>
            <a:r>
              <a:rPr lang="en-US" sz="2000" dirty="0" smtClean="0">
                <a:solidFill>
                  <a:srgbClr val="080808"/>
                </a:solidFill>
              </a:rPr>
              <a:t> means "four feet", and the group was so-named as its members primitively had four limbs, as opposed to fins. </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This </a:t>
            </a:r>
            <a:r>
              <a:rPr lang="en-US" sz="2000" dirty="0" err="1" smtClean="0">
                <a:solidFill>
                  <a:srgbClr val="080808"/>
                </a:solidFill>
              </a:rPr>
              <a:t>taxon</a:t>
            </a:r>
            <a:r>
              <a:rPr lang="en-US" sz="2000" dirty="0" smtClean="0">
                <a:solidFill>
                  <a:srgbClr val="080808"/>
                </a:solidFill>
              </a:rPr>
              <a:t> includes about 3000 extant species of amphibians (frogs, salamanders, and caecilians) and approximately 18,100 extant species of amniotes (mammals, reptiles, and birds).</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Classes:  </a:t>
            </a:r>
            <a:r>
              <a:rPr lang="en-US" sz="2000" dirty="0" err="1" smtClean="0">
                <a:solidFill>
                  <a:srgbClr val="080808"/>
                </a:solidFill>
              </a:rPr>
              <a:t>Amphibia</a:t>
            </a:r>
            <a:r>
              <a:rPr lang="en-US" sz="2000" dirty="0" smtClean="0">
                <a:solidFill>
                  <a:srgbClr val="080808"/>
                </a:solidFill>
              </a:rPr>
              <a:t>, </a:t>
            </a:r>
            <a:r>
              <a:rPr lang="en-US" sz="2000" dirty="0" err="1" smtClean="0">
                <a:solidFill>
                  <a:srgbClr val="080808"/>
                </a:solidFill>
              </a:rPr>
              <a:t>Reptilia</a:t>
            </a:r>
            <a:endParaRPr lang="en-US" sz="2000" dirty="0" smtClean="0">
              <a:solidFill>
                <a:srgbClr val="080808"/>
              </a:solidFill>
            </a:endParaRPr>
          </a:p>
          <a:p>
            <a:pPr>
              <a:lnSpc>
                <a:spcPct val="90000"/>
              </a:lnSpc>
            </a:pPr>
            <a:r>
              <a:rPr lang="en-US" sz="2000" dirty="0" smtClean="0">
                <a:solidFill>
                  <a:srgbClr val="080808"/>
                </a:solidFill>
                <a:latin typeface="+mn-lt"/>
              </a:rPr>
              <a:t>Aves &amp; </a:t>
            </a:r>
            <a:r>
              <a:rPr lang="en-US" sz="2000" dirty="0" err="1" smtClean="0">
                <a:solidFill>
                  <a:srgbClr val="080808"/>
                </a:solidFill>
                <a:latin typeface="+mn-lt"/>
              </a:rPr>
              <a:t>Mammalia</a:t>
            </a:r>
            <a:endParaRPr lang="en-US" sz="24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err="1" smtClean="0">
                <a:solidFill>
                  <a:srgbClr val="080808"/>
                </a:solidFill>
              </a:rPr>
              <a:t>Superclass</a:t>
            </a:r>
            <a:r>
              <a:rPr lang="en-US" sz="2400" b="1" dirty="0" smtClean="0">
                <a:solidFill>
                  <a:srgbClr val="080808"/>
                </a:solidFill>
              </a:rPr>
              <a:t> </a:t>
            </a:r>
            <a:r>
              <a:rPr lang="en-US" sz="2400" b="1" dirty="0" err="1" smtClean="0">
                <a:solidFill>
                  <a:srgbClr val="080808"/>
                </a:solidFill>
              </a:rPr>
              <a:t>Tetrapoda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8" descr="The Devonian terrestrial choanates Acanthostega and Ichthyostega">
            <a:hlinkClick r:id="" action="ppaction://noaction"/>
          </p:cNvPr>
          <p:cNvPicPr>
            <a:picLocks noChangeAspect="1" noChangeArrowheads="1"/>
          </p:cNvPicPr>
          <p:nvPr/>
        </p:nvPicPr>
        <p:blipFill>
          <a:blip r:embed="rId5"/>
          <a:srcRect/>
          <a:stretch>
            <a:fillRect/>
          </a:stretch>
        </p:blipFill>
        <p:spPr bwMode="auto">
          <a:xfrm>
            <a:off x="838200" y="1600200"/>
            <a:ext cx="3810000" cy="40624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648200" y="1524000"/>
            <a:ext cx="3962400" cy="4278094"/>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The ancestors of today's amphibians were the first chordates to venture onto land</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Although many changes in the anatomy, physiology, and behavior were required for terrestrial colonization, several pre-adaptations among the early amphibians eased their colonization of terrestrial habitats.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Two barriers, however, keep most amphibians from a totally terrestrial lifestyle: respiration and reproduction </a:t>
            </a: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Amphibia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23554" name="Picture 2"/>
          <p:cNvPicPr>
            <a:picLocks noChangeAspect="1" noChangeArrowheads="1"/>
          </p:cNvPicPr>
          <p:nvPr/>
        </p:nvPicPr>
        <p:blipFill>
          <a:blip r:embed="rId5"/>
          <a:srcRect/>
          <a:stretch>
            <a:fillRect/>
          </a:stretch>
        </p:blipFill>
        <p:spPr bwMode="auto">
          <a:xfrm>
            <a:off x="914400" y="1447799"/>
            <a:ext cx="3352800" cy="46293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648200" y="1524000"/>
            <a:ext cx="3962400" cy="4278094"/>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Today's amphibians have a moist, glandular skin with no scales (with a few exceptions).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Most have two pair of limbs adapted for walking and/or swimming. Their hearts have three chambers (two auricles and one ventricle)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Respiration is by the skin, lining of the mouth, gills, and/or lungs, depending on the species or stage in their life history. </a:t>
            </a:r>
          </a:p>
          <a:p>
            <a:pPr>
              <a:lnSpc>
                <a:spcPct val="80000"/>
              </a:lnSpc>
            </a:pPr>
            <a:endParaRPr lang="en-US" sz="2000" dirty="0" smtClean="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Amphibia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
          <p:cNvPicPr>
            <a:picLocks noChangeAspect="1" noChangeArrowheads="1"/>
          </p:cNvPicPr>
          <p:nvPr/>
        </p:nvPicPr>
        <p:blipFill>
          <a:blip r:embed="rId5"/>
          <a:srcRect/>
          <a:stretch>
            <a:fillRect/>
          </a:stretch>
        </p:blipFill>
        <p:spPr bwMode="auto">
          <a:xfrm>
            <a:off x="457200" y="1447800"/>
            <a:ext cx="4114800" cy="4267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876800" y="1600200"/>
            <a:ext cx="3657600" cy="4499693"/>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Most cannot survive away from water for very long because they lose too much moisture through their thin respiratory surfaces.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In addition, most amphibians require water for reproduction and have an aquatic larval stage. Fertilization may be internal or external and most are oviparous.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3 surviving Orders: </a:t>
            </a:r>
            <a:r>
              <a:rPr lang="en-US" sz="2000" b="1" i="1" dirty="0" err="1" smtClean="0">
                <a:solidFill>
                  <a:srgbClr val="080808"/>
                </a:solidFill>
              </a:rPr>
              <a:t>Caudata</a:t>
            </a:r>
            <a:r>
              <a:rPr lang="en-US" sz="2000" b="1" i="1" dirty="0" smtClean="0">
                <a:solidFill>
                  <a:srgbClr val="080808"/>
                </a:solidFill>
              </a:rPr>
              <a:t>,  </a:t>
            </a:r>
            <a:r>
              <a:rPr lang="en-US" sz="2000" b="1" i="1" dirty="0" err="1" smtClean="0">
                <a:solidFill>
                  <a:srgbClr val="080808"/>
                </a:solidFill>
              </a:rPr>
              <a:t>Anura</a:t>
            </a:r>
            <a:r>
              <a:rPr lang="en-US" sz="2000" b="1" i="1" dirty="0" smtClean="0">
                <a:solidFill>
                  <a:srgbClr val="080808"/>
                </a:solidFill>
              </a:rPr>
              <a:t> &amp; </a:t>
            </a:r>
            <a:r>
              <a:rPr lang="en-US" sz="2000" b="1" i="1" dirty="0" err="1" smtClean="0">
                <a:solidFill>
                  <a:srgbClr val="080808"/>
                </a:solidFill>
              </a:rPr>
              <a:t>Gymnophiona</a:t>
            </a:r>
            <a:endParaRPr lang="en-US" sz="2000" b="1" i="1"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Amphibia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2" name="Picture 28" descr="frog9965"/>
          <p:cNvPicPr>
            <a:picLocks noChangeAspect="1" noChangeArrowheads="1"/>
          </p:cNvPicPr>
          <p:nvPr/>
        </p:nvPicPr>
        <p:blipFill>
          <a:blip r:embed="rId5"/>
          <a:srcRect/>
          <a:stretch>
            <a:fillRect/>
          </a:stretch>
        </p:blipFill>
        <p:spPr bwMode="auto">
          <a:xfrm>
            <a:off x="762000" y="2743200"/>
            <a:ext cx="3724275" cy="2819400"/>
          </a:xfrm>
          <a:prstGeom prst="rect">
            <a:avLst/>
          </a:prstGeom>
          <a:noFill/>
        </p:spPr>
      </p:pic>
      <p:pic>
        <p:nvPicPr>
          <p:cNvPr id="24579" name="Picture 3"/>
          <p:cNvPicPr>
            <a:picLocks noChangeAspect="1" noChangeArrowheads="1"/>
          </p:cNvPicPr>
          <p:nvPr/>
        </p:nvPicPr>
        <p:blipFill>
          <a:blip r:embed="rId6"/>
          <a:srcRect/>
          <a:stretch>
            <a:fillRect/>
          </a:stretch>
        </p:blipFill>
        <p:spPr bwMode="auto">
          <a:xfrm>
            <a:off x="762000" y="1524000"/>
            <a:ext cx="1828800" cy="1162050"/>
          </a:xfrm>
          <a:prstGeom prst="rect">
            <a:avLst/>
          </a:prstGeom>
          <a:noFill/>
          <a:ln w="9525">
            <a:noFill/>
            <a:miter lim="800000"/>
            <a:headEnd/>
            <a:tailEnd/>
          </a:ln>
          <a:effectLst/>
        </p:spPr>
      </p:pic>
      <p:pic>
        <p:nvPicPr>
          <p:cNvPr id="13" name="Picture 3"/>
          <p:cNvPicPr>
            <a:picLocks noChangeAspect="1" noChangeArrowheads="1"/>
          </p:cNvPicPr>
          <p:nvPr/>
        </p:nvPicPr>
        <p:blipFill>
          <a:blip r:embed="rId6"/>
          <a:srcRect/>
          <a:stretch>
            <a:fillRect/>
          </a:stretch>
        </p:blipFill>
        <p:spPr bwMode="auto">
          <a:xfrm>
            <a:off x="2514600" y="1524000"/>
            <a:ext cx="1981200" cy="11620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953000" y="1676400"/>
            <a:ext cx="3733800" cy="3970318"/>
          </a:xfrm>
          <a:prstGeom prst="rect">
            <a:avLst/>
          </a:prstGeom>
          <a:noFill/>
          <a:ln w="9525">
            <a:noFill/>
            <a:miter lim="800000"/>
            <a:headEnd/>
            <a:tailEnd/>
          </a:ln>
          <a:effectLst/>
        </p:spPr>
        <p:txBody>
          <a:bodyPr wrap="square">
            <a:spAutoFit/>
          </a:bodyPr>
          <a:lstStyle/>
          <a:p>
            <a:pPr>
              <a:lnSpc>
                <a:spcPct val="90000"/>
              </a:lnSpc>
            </a:pPr>
            <a:r>
              <a:rPr lang="en-US" sz="2000" dirty="0" err="1" smtClean="0">
                <a:solidFill>
                  <a:srgbClr val="080808"/>
                </a:solidFill>
              </a:rPr>
              <a:t>Caudatans</a:t>
            </a:r>
            <a:r>
              <a:rPr lang="en-US" sz="2000" dirty="0" smtClean="0">
                <a:solidFill>
                  <a:srgbClr val="080808"/>
                </a:solidFill>
              </a:rPr>
              <a:t> (salamanders and newts) have poorly developed limbs and retain a tail as adults (the name </a:t>
            </a:r>
            <a:r>
              <a:rPr lang="en-US" sz="2000" dirty="0" err="1" smtClean="0">
                <a:solidFill>
                  <a:srgbClr val="080808"/>
                </a:solidFill>
              </a:rPr>
              <a:t>Caudata</a:t>
            </a:r>
            <a:r>
              <a:rPr lang="en-US" sz="2000" dirty="0" smtClean="0">
                <a:solidFill>
                  <a:srgbClr val="080808"/>
                </a:solidFill>
              </a:rPr>
              <a:t> refers to the presence of a tail).</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They prey on worms, insects, and small mollusks. Some species have no lungs and depend entirely on </a:t>
            </a:r>
            <a:r>
              <a:rPr lang="en-US" sz="2000" dirty="0" err="1" smtClean="0">
                <a:solidFill>
                  <a:srgbClr val="080808"/>
                </a:solidFill>
              </a:rPr>
              <a:t>cutaneous</a:t>
            </a:r>
            <a:r>
              <a:rPr lang="en-US" sz="2000" dirty="0" smtClean="0">
                <a:solidFill>
                  <a:srgbClr val="080808"/>
                </a:solidFill>
              </a:rPr>
              <a:t> respiration. Others, such as the mudpuppy (</a:t>
            </a:r>
            <a:r>
              <a:rPr lang="en-US" sz="2000" i="1" dirty="0" err="1" smtClean="0">
                <a:solidFill>
                  <a:srgbClr val="080808"/>
                </a:solidFill>
              </a:rPr>
              <a:t>Necturus</a:t>
            </a:r>
            <a:r>
              <a:rPr lang="en-US" sz="2000" dirty="0" smtClean="0">
                <a:solidFill>
                  <a:srgbClr val="080808"/>
                </a:solidFill>
              </a:rPr>
              <a:t>) and the axolotl (</a:t>
            </a:r>
            <a:r>
              <a:rPr lang="en-US" sz="2000" i="1" dirty="0" err="1" smtClean="0">
                <a:solidFill>
                  <a:srgbClr val="080808"/>
                </a:solidFill>
              </a:rPr>
              <a:t>Ambystoma</a:t>
            </a:r>
            <a:r>
              <a:rPr lang="en-US" sz="2000" dirty="0" smtClean="0">
                <a:solidFill>
                  <a:srgbClr val="080808"/>
                </a:solidFill>
              </a:rPr>
              <a:t>), retain the larval gills as adults. </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Order </a:t>
            </a:r>
            <a:r>
              <a:rPr lang="en-US" sz="2400" b="1" dirty="0" err="1" smtClean="0">
                <a:solidFill>
                  <a:srgbClr val="080808"/>
                </a:solidFill>
              </a:rPr>
              <a:t>Caudata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7" descr="Three-lined%20Salamander%20(Eurycea%20guttolineata)"/>
          <p:cNvPicPr>
            <a:picLocks noChangeAspect="1" noChangeArrowheads="1"/>
          </p:cNvPicPr>
          <p:nvPr/>
        </p:nvPicPr>
        <p:blipFill>
          <a:blip r:embed="rId5"/>
          <a:srcRect/>
          <a:stretch>
            <a:fillRect/>
          </a:stretch>
        </p:blipFill>
        <p:spPr bwMode="auto">
          <a:xfrm>
            <a:off x="457200" y="1600200"/>
            <a:ext cx="4343400"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953000" y="1676400"/>
            <a:ext cx="3733800" cy="4031873"/>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Frogs and toads belong to the order </a:t>
            </a:r>
            <a:r>
              <a:rPr lang="en-US" sz="2000" dirty="0" err="1" smtClean="0">
                <a:solidFill>
                  <a:srgbClr val="080808"/>
                </a:solidFill>
              </a:rPr>
              <a:t>Anura</a:t>
            </a:r>
            <a:r>
              <a:rPr lang="en-US" sz="2000" dirty="0" smtClean="0">
                <a:solidFill>
                  <a:srgbClr val="080808"/>
                </a:solidFill>
              </a:rPr>
              <a:t> ("</a:t>
            </a:r>
            <a:r>
              <a:rPr lang="en-US" sz="2000" dirty="0" err="1" smtClean="0">
                <a:solidFill>
                  <a:srgbClr val="080808"/>
                </a:solidFill>
              </a:rPr>
              <a:t>Anura</a:t>
            </a:r>
            <a:r>
              <a:rPr lang="en-US" sz="2000" dirty="0" smtClean="0">
                <a:solidFill>
                  <a:srgbClr val="080808"/>
                </a:solidFill>
              </a:rPr>
              <a:t>" refers to the lack of a tail in adults).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They differ from the </a:t>
            </a:r>
            <a:r>
              <a:rPr lang="en-US" sz="2000" dirty="0" err="1" smtClean="0">
                <a:solidFill>
                  <a:srgbClr val="080808"/>
                </a:solidFill>
              </a:rPr>
              <a:t>caudates</a:t>
            </a:r>
            <a:r>
              <a:rPr lang="en-US" sz="2000" dirty="0" smtClean="0">
                <a:solidFill>
                  <a:srgbClr val="080808"/>
                </a:solidFill>
              </a:rPr>
              <a:t> by having a more complex skeletal system with stronger limbs and developmental metamorphosis (from a tailed and limbless polliwog to a tailless limbed adult).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Of all the amphibians, anurans have been most successful in their occupation of terrestrial habitats (including trees).  </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Order </a:t>
            </a:r>
            <a:r>
              <a:rPr lang="en-US" sz="2400" b="1" dirty="0" err="1" smtClean="0">
                <a:solidFill>
                  <a:srgbClr val="080808"/>
                </a:solidFill>
              </a:rPr>
              <a:t>Anura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2" name="Picture 28" descr="1a10"/>
          <p:cNvPicPr>
            <a:picLocks noChangeAspect="1" noChangeArrowheads="1"/>
          </p:cNvPicPr>
          <p:nvPr/>
        </p:nvPicPr>
        <p:blipFill>
          <a:blip r:embed="rId5"/>
          <a:srcRect/>
          <a:stretch>
            <a:fillRect/>
          </a:stretch>
        </p:blipFill>
        <p:spPr bwMode="auto">
          <a:xfrm>
            <a:off x="609600" y="1676400"/>
            <a:ext cx="4114800" cy="3886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572000" y="1295400"/>
            <a:ext cx="4191000" cy="5016758"/>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Caecilians, as they are more commonly called, are wormlike creatures found in tropical forests. They make their livings by burrowing through the soft soil searching for worms and other tasty invertebrates.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Several adaptations are related to their subterranean habits: They have no legs, are almost totally blind (atrophied eyes are hidden under the skin), and have sensory tentacles.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Their skin is annulated, and some have minute dermal scales. This combination of characteristics makes them look very much like overgrown earthworms. </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Order </a:t>
            </a:r>
            <a:r>
              <a:rPr lang="en-US" sz="2400" b="1" dirty="0" err="1" smtClean="0">
                <a:solidFill>
                  <a:srgbClr val="080808"/>
                </a:solidFill>
              </a:rPr>
              <a:t>Gymnophiona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7" descr="cvarag"/>
          <p:cNvPicPr>
            <a:picLocks noChangeAspect="1" noChangeArrowheads="1"/>
          </p:cNvPicPr>
          <p:nvPr/>
        </p:nvPicPr>
        <p:blipFill>
          <a:blip r:embed="rId4"/>
          <a:srcRect/>
          <a:stretch>
            <a:fillRect/>
          </a:stretch>
        </p:blipFill>
        <p:spPr bwMode="auto">
          <a:xfrm>
            <a:off x="609600" y="1447800"/>
            <a:ext cx="3817899" cy="1885950"/>
          </a:xfrm>
          <a:prstGeom prst="rect">
            <a:avLst/>
          </a:prstGeom>
          <a:noFill/>
        </p:spPr>
      </p:pic>
      <p:pic>
        <p:nvPicPr>
          <p:cNvPr id="58370" name="Picture 2"/>
          <p:cNvPicPr>
            <a:picLocks noChangeAspect="1" noChangeArrowheads="1"/>
          </p:cNvPicPr>
          <p:nvPr/>
        </p:nvPicPr>
        <p:blipFill>
          <a:blip r:embed="rId5"/>
          <a:srcRect/>
          <a:stretch>
            <a:fillRect/>
          </a:stretch>
        </p:blipFill>
        <p:spPr bwMode="auto">
          <a:xfrm>
            <a:off x="609600" y="3352800"/>
            <a:ext cx="3810000" cy="286512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33400" y="1295400"/>
            <a:ext cx="8077200" cy="3268587"/>
          </a:xfrm>
          <a:prstGeom prst="rect">
            <a:avLst/>
          </a:prstGeom>
          <a:noFill/>
          <a:ln w="9525">
            <a:noFill/>
            <a:miter lim="800000"/>
            <a:headEnd/>
            <a:tailEnd/>
          </a:ln>
          <a:effectLst/>
        </p:spPr>
        <p:txBody>
          <a:bodyPr wrap="square">
            <a:spAutoFit/>
          </a:bodyPr>
          <a:lstStyle/>
          <a:p>
            <a:pPr>
              <a:lnSpc>
                <a:spcPct val="80000"/>
              </a:lnSpc>
            </a:pPr>
            <a:r>
              <a:rPr lang="en-US" sz="2400" b="1" dirty="0" smtClean="0">
                <a:solidFill>
                  <a:srgbClr val="FF0000"/>
                </a:solidFill>
              </a:rPr>
              <a:t>THE NOTOCHORD</a:t>
            </a:r>
          </a:p>
          <a:p>
            <a:pPr>
              <a:lnSpc>
                <a:spcPct val="80000"/>
              </a:lnSpc>
            </a:pPr>
            <a:endParaRPr lang="en-US" sz="2400" dirty="0" smtClean="0">
              <a:solidFill>
                <a:srgbClr val="080808"/>
              </a:solidFill>
            </a:endParaRPr>
          </a:p>
          <a:p>
            <a:r>
              <a:rPr lang="en-US" sz="2400" dirty="0" smtClean="0">
                <a:solidFill>
                  <a:srgbClr val="080808"/>
                </a:solidFill>
                <a:cs typeface="Times" charset="0"/>
              </a:rPr>
              <a:t>All chordate embryos have a notochord,  a stiff but flexible rod that provides internal support </a:t>
            </a:r>
            <a:r>
              <a:rPr lang="en-US" sz="2400" dirty="0" smtClean="0">
                <a:solidFill>
                  <a:srgbClr val="080808"/>
                </a:solidFill>
              </a:rPr>
              <a:t>and increases swimming efficiency.</a:t>
            </a:r>
            <a:endParaRPr lang="en-US" sz="2400" dirty="0" smtClean="0">
              <a:solidFill>
                <a:srgbClr val="080808"/>
              </a:solidFill>
              <a:cs typeface="Times" charset="0"/>
            </a:endParaRPr>
          </a:p>
          <a:p>
            <a:endParaRPr lang="en-US" sz="2400" dirty="0" smtClean="0">
              <a:solidFill>
                <a:srgbClr val="080808"/>
              </a:solidFill>
              <a:cs typeface="Times" charset="0"/>
            </a:endParaRPr>
          </a:p>
          <a:p>
            <a:r>
              <a:rPr lang="en-US" sz="2400" dirty="0" smtClean="0">
                <a:solidFill>
                  <a:srgbClr val="080808"/>
                </a:solidFill>
                <a:cs typeface="Times" charset="0"/>
              </a:rPr>
              <a:t>Remains throughout the life history of most invertebrate chordates; present only in the embryos of vertebrate chordates</a:t>
            </a: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6386" name="Picture 2"/>
          <p:cNvPicPr>
            <a:picLocks noChangeAspect="1" noChangeArrowheads="1"/>
          </p:cNvPicPr>
          <p:nvPr/>
        </p:nvPicPr>
        <p:blipFill>
          <a:blip r:embed="rId5"/>
          <a:srcRect/>
          <a:stretch>
            <a:fillRect/>
          </a:stretch>
        </p:blipFill>
        <p:spPr bwMode="auto">
          <a:xfrm>
            <a:off x="2286000" y="4343400"/>
            <a:ext cx="6324600" cy="2143125"/>
          </a:xfrm>
          <a:prstGeom prst="rect">
            <a:avLst/>
          </a:prstGeom>
          <a:noFill/>
          <a:ln w="9525">
            <a:noFill/>
            <a:miter lim="800000"/>
            <a:headEnd/>
            <a:tailEnd/>
          </a:ln>
          <a:effectLst/>
        </p:spPr>
      </p:pic>
      <p:sp>
        <p:nvSpPr>
          <p:cNvPr id="12" name="Oval 11"/>
          <p:cNvSpPr/>
          <p:nvPr/>
        </p:nvSpPr>
        <p:spPr bwMode="auto">
          <a:xfrm rot="20981767">
            <a:off x="4800600" y="4953000"/>
            <a:ext cx="1066800" cy="1524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par>
                          <p:cTn id="22" fill="hold">
                            <p:stCondLst>
                              <p:cond delay="1000"/>
                            </p:stCondLst>
                            <p:childTnLst>
                              <p:par>
                                <p:cTn id="23" presetID="5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70" decel="100000"/>
                                        <p:tgtEl>
                                          <p:spTgt spid="12"/>
                                        </p:tgtEl>
                                      </p:cBhvr>
                                    </p:animEffect>
                                    <p:animScale>
                                      <p:cBhvr>
                                        <p:cTn id="26" dur="770" decel="100000"/>
                                        <p:tgtEl>
                                          <p:spTgt spid="12"/>
                                        </p:tgtEl>
                                      </p:cBhvr>
                                      <p:from x="10000" y="10000"/>
                                      <p:to x="200000" y="450000"/>
                                    </p:animScale>
                                    <p:animScale>
                                      <p:cBhvr>
                                        <p:cTn id="27" dur="1230" accel="100000" fill="hold">
                                          <p:stCondLst>
                                            <p:cond delay="770"/>
                                          </p:stCondLst>
                                        </p:cTn>
                                        <p:tgtEl>
                                          <p:spTgt spid="12"/>
                                        </p:tgtEl>
                                      </p:cBhvr>
                                      <p:from x="200000" y="450000"/>
                                      <p:to x="100000" y="100000"/>
                                    </p:animScale>
                                    <p:set>
                                      <p:cBhvr>
                                        <p:cTn id="28" dur="770" fill="hold"/>
                                        <p:tgtEl>
                                          <p:spTgt spid="12"/>
                                        </p:tgtEl>
                                        <p:attrNameLst>
                                          <p:attrName>ppt_x</p:attrName>
                                        </p:attrNameLst>
                                      </p:cBhvr>
                                      <p:to>
                                        <p:strVal val="(0.5)"/>
                                      </p:to>
                                    </p:set>
                                    <p:anim from="(0.5)" to="(#ppt_x)" calcmode="lin" valueType="num">
                                      <p:cBhvr>
                                        <p:cTn id="29" dur="1230" accel="100000" fill="hold">
                                          <p:stCondLst>
                                            <p:cond delay="770"/>
                                          </p:stCondLst>
                                        </p:cTn>
                                        <p:tgtEl>
                                          <p:spTgt spid="12"/>
                                        </p:tgtEl>
                                        <p:attrNameLst>
                                          <p:attrName>ppt_x</p:attrName>
                                        </p:attrNameLst>
                                      </p:cBhvr>
                                    </p:anim>
                                    <p:set>
                                      <p:cBhvr>
                                        <p:cTn id="30" dur="770" fill="hold"/>
                                        <p:tgtEl>
                                          <p:spTgt spid="12"/>
                                        </p:tgtEl>
                                        <p:attrNameLst>
                                          <p:attrName>ppt_y</p:attrName>
                                        </p:attrNameLst>
                                      </p:cBhvr>
                                      <p:to>
                                        <p:strVal val="(#ppt_y+0.4)"/>
                                      </p:to>
                                    </p:set>
                                    <p:anim from="(#ppt_y+0.4)" to="(#ppt_y)" calcmode="lin" valueType="num">
                                      <p:cBhvr>
                                        <p:cTn id="31" dur="1230" accel="100000" fill="hold">
                                          <p:stCondLst>
                                            <p:cond delay="770"/>
                                          </p:stCondLst>
                                        </p:cTn>
                                        <p:tgtEl>
                                          <p:spTgt spid="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343400" y="1524000"/>
            <a:ext cx="4038600" cy="4770537"/>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Reptiles have acquired several advances over amphibians that have allowed them to move successfully into terrestrial habitats.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Their skin is more heavily thickened and is protected with surface scales that are impervious to water.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A reptile's scales are very different in structure from that of fish. The outer layer of skin is a thick layer of dead, keratin-filled </a:t>
            </a:r>
            <a:r>
              <a:rPr lang="en-US" sz="2000" dirty="0" err="1" smtClean="0">
                <a:solidFill>
                  <a:srgbClr val="080808"/>
                </a:solidFill>
              </a:rPr>
              <a:t>cornified</a:t>
            </a:r>
            <a:r>
              <a:rPr lang="en-US" sz="2000" dirty="0" smtClean="0">
                <a:solidFill>
                  <a:srgbClr val="080808"/>
                </a:solidFill>
              </a:rPr>
              <a:t> cells. These cells are organized into horny scales covering the entire outer surface. </a:t>
            </a:r>
          </a:p>
          <a:p>
            <a:pPr>
              <a:lnSpc>
                <a:spcPct val="80000"/>
              </a:lnSpc>
            </a:pPr>
            <a:endParaRPr lang="en-US" sz="2000" dirty="0" smtClean="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Reptilia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2" name="Picture 27" descr="-02"/>
          <p:cNvPicPr>
            <a:picLocks noChangeAspect="1" noChangeArrowheads="1"/>
          </p:cNvPicPr>
          <p:nvPr/>
        </p:nvPicPr>
        <p:blipFill>
          <a:blip r:embed="rId5"/>
          <a:srcRect/>
          <a:stretch>
            <a:fillRect/>
          </a:stretch>
        </p:blipFill>
        <p:spPr bwMode="auto">
          <a:xfrm>
            <a:off x="685800" y="1447800"/>
            <a:ext cx="3350714" cy="44588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343400" y="1600200"/>
            <a:ext cx="4419600" cy="5570756"/>
          </a:xfrm>
          <a:prstGeom prst="rect">
            <a:avLst/>
          </a:prstGeom>
          <a:noFill/>
          <a:ln w="9525">
            <a:noFill/>
            <a:miter lim="800000"/>
            <a:headEnd/>
            <a:tailEnd/>
          </a:ln>
          <a:effectLst/>
        </p:spPr>
        <p:txBody>
          <a:bodyPr wrap="square">
            <a:spAutoFit/>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Since reptiles have internal fertilization, water isn't even needed for mating.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r>
              <a:rPr lang="en-US" sz="2000" dirty="0" smtClean="0">
                <a:solidFill>
                  <a:srgbClr val="080808"/>
                </a:solidFill>
              </a:rPr>
              <a:t>2 Major Subclasses:</a:t>
            </a:r>
          </a:p>
          <a:p>
            <a:endParaRPr lang="en-US" sz="2000" dirty="0" smtClean="0">
              <a:solidFill>
                <a:srgbClr val="080808"/>
              </a:solidFill>
            </a:endParaRPr>
          </a:p>
          <a:p>
            <a:r>
              <a:rPr lang="en-US" sz="2000" dirty="0" smtClean="0">
                <a:solidFill>
                  <a:srgbClr val="080808"/>
                </a:solidFill>
              </a:rPr>
              <a:t>     </a:t>
            </a:r>
            <a:r>
              <a:rPr lang="en-US" sz="2000" b="1" dirty="0" err="1" smtClean="0">
                <a:solidFill>
                  <a:srgbClr val="080808"/>
                </a:solidFill>
              </a:rPr>
              <a:t>Anapsida</a:t>
            </a:r>
            <a:r>
              <a:rPr lang="en-US" sz="2000" b="1" dirty="0" smtClean="0">
                <a:solidFill>
                  <a:srgbClr val="080808"/>
                </a:solidFill>
              </a:rPr>
              <a:t> </a:t>
            </a:r>
          </a:p>
          <a:p>
            <a:r>
              <a:rPr lang="en-US" sz="2000" dirty="0" smtClean="0">
                <a:solidFill>
                  <a:srgbClr val="080808"/>
                </a:solidFill>
              </a:rPr>
              <a:t>          </a:t>
            </a:r>
            <a:r>
              <a:rPr lang="en-US" sz="2000" i="1" dirty="0" smtClean="0">
                <a:solidFill>
                  <a:srgbClr val="080808"/>
                </a:solidFill>
              </a:rPr>
              <a:t>Turtles; Tortoises; some </a:t>
            </a:r>
          </a:p>
          <a:p>
            <a:r>
              <a:rPr lang="en-US" sz="2000" i="1" dirty="0" smtClean="0">
                <a:solidFill>
                  <a:srgbClr val="080808"/>
                </a:solidFill>
              </a:rPr>
              <a:t>          Dinosaurs</a:t>
            </a:r>
          </a:p>
          <a:p>
            <a:r>
              <a:rPr lang="en-US" sz="2000" i="1" dirty="0" smtClean="0">
                <a:solidFill>
                  <a:srgbClr val="080808"/>
                </a:solidFill>
              </a:rPr>
              <a:t>      </a:t>
            </a:r>
            <a:r>
              <a:rPr lang="en-US" sz="2000" b="1" dirty="0" err="1" smtClean="0">
                <a:solidFill>
                  <a:srgbClr val="080808"/>
                </a:solidFill>
              </a:rPr>
              <a:t>Diapsida</a:t>
            </a:r>
            <a:r>
              <a:rPr lang="en-US" sz="2000" b="1" dirty="0" smtClean="0">
                <a:solidFill>
                  <a:srgbClr val="080808"/>
                </a:solidFill>
              </a:rPr>
              <a:t> </a:t>
            </a:r>
          </a:p>
          <a:p>
            <a:r>
              <a:rPr lang="en-US" sz="2000" dirty="0" smtClean="0">
                <a:solidFill>
                  <a:srgbClr val="080808"/>
                </a:solidFill>
              </a:rPr>
              <a:t>           </a:t>
            </a:r>
            <a:r>
              <a:rPr lang="en-US" sz="2000" i="1" dirty="0" smtClean="0">
                <a:solidFill>
                  <a:srgbClr val="080808"/>
                </a:solidFill>
              </a:rPr>
              <a:t>Crocodiles; Snakes; Lizards;</a:t>
            </a:r>
          </a:p>
          <a:p>
            <a:r>
              <a:rPr lang="en-US" sz="2000" i="1" dirty="0" smtClean="0">
                <a:solidFill>
                  <a:srgbClr val="080808"/>
                </a:solidFill>
              </a:rPr>
              <a:t>           most dinosaurs</a:t>
            </a:r>
          </a:p>
          <a:p>
            <a:pPr lvl="2"/>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Reptilia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3" descr="34-24c-KingSnake"/>
          <p:cNvPicPr>
            <a:picLocks noChangeAspect="1" noChangeArrowheads="1"/>
          </p:cNvPicPr>
          <p:nvPr/>
        </p:nvPicPr>
        <p:blipFill>
          <a:blip r:embed="rId5"/>
          <a:srcRect/>
          <a:stretch>
            <a:fillRect/>
          </a:stretch>
        </p:blipFill>
        <p:spPr bwMode="auto">
          <a:xfrm>
            <a:off x="609600" y="1524000"/>
            <a:ext cx="3505200" cy="2395770"/>
          </a:xfrm>
          <a:prstGeom prst="rect">
            <a:avLst/>
          </a:prstGeom>
          <a:noFill/>
        </p:spPr>
      </p:pic>
      <p:pic>
        <p:nvPicPr>
          <p:cNvPr id="63490" name="Picture 2"/>
          <p:cNvPicPr>
            <a:picLocks noChangeAspect="1" noChangeArrowheads="1"/>
          </p:cNvPicPr>
          <p:nvPr/>
        </p:nvPicPr>
        <p:blipFill>
          <a:blip r:embed="rId6"/>
          <a:srcRect/>
          <a:stretch>
            <a:fillRect/>
          </a:stretch>
        </p:blipFill>
        <p:spPr bwMode="auto">
          <a:xfrm>
            <a:off x="481013" y="3635511"/>
            <a:ext cx="3786187" cy="25652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724400" y="1570399"/>
            <a:ext cx="3581400" cy="4425827"/>
          </a:xfrm>
          <a:prstGeom prst="rect">
            <a:avLst/>
          </a:prstGeom>
          <a:noFill/>
          <a:ln w="9525">
            <a:noFill/>
            <a:miter lim="800000"/>
            <a:headEnd/>
            <a:tailEnd/>
          </a:ln>
          <a:effectLst/>
        </p:spPr>
        <p:txBody>
          <a:bodyPr wrap="square">
            <a:spAutoFit/>
          </a:bodyPr>
          <a:lstStyle/>
          <a:p>
            <a:pPr>
              <a:lnSpc>
                <a:spcPct val="80000"/>
              </a:lnSpc>
            </a:pPr>
            <a:endParaRPr lang="en-US" sz="2400" dirty="0" smtClean="0">
              <a:solidFill>
                <a:srgbClr val="080808"/>
              </a:solidFill>
            </a:endParaRPr>
          </a:p>
          <a:p>
            <a:pPr>
              <a:lnSpc>
                <a:spcPct val="80000"/>
              </a:lnSpc>
            </a:pPr>
            <a:r>
              <a:rPr lang="en-US" sz="2400" dirty="0" smtClean="0">
                <a:solidFill>
                  <a:srgbClr val="080808"/>
                </a:solidFill>
              </a:rPr>
              <a:t>The term </a:t>
            </a:r>
            <a:r>
              <a:rPr lang="en-US" sz="2400" dirty="0" err="1" smtClean="0">
                <a:solidFill>
                  <a:srgbClr val="080808"/>
                </a:solidFill>
              </a:rPr>
              <a:t>Anapsida</a:t>
            </a:r>
            <a:r>
              <a:rPr lang="en-US" sz="2400" dirty="0" smtClean="0">
                <a:solidFill>
                  <a:srgbClr val="080808"/>
                </a:solidFill>
              </a:rPr>
              <a:t> ("no arch") refers to all those reptile groups that lack skull openings behind the eyes. </a:t>
            </a:r>
          </a:p>
          <a:p>
            <a:pPr>
              <a:lnSpc>
                <a:spcPct val="80000"/>
              </a:lnSpc>
            </a:pPr>
            <a:endParaRPr lang="en-US" sz="2400" dirty="0" smtClean="0">
              <a:solidFill>
                <a:srgbClr val="080808"/>
              </a:solidFill>
            </a:endParaRPr>
          </a:p>
          <a:p>
            <a:pPr>
              <a:lnSpc>
                <a:spcPct val="80000"/>
              </a:lnSpc>
            </a:pPr>
            <a:endParaRPr lang="en-US" sz="2400" dirty="0" smtClean="0">
              <a:solidFill>
                <a:srgbClr val="080808"/>
              </a:solidFill>
            </a:endParaRPr>
          </a:p>
          <a:p>
            <a:pPr>
              <a:lnSpc>
                <a:spcPct val="80000"/>
              </a:lnSpc>
            </a:pPr>
            <a:r>
              <a:rPr lang="en-US" sz="2400" dirty="0" smtClean="0">
                <a:solidFill>
                  <a:srgbClr val="080808"/>
                </a:solidFill>
              </a:rPr>
              <a:t>Subclass </a:t>
            </a:r>
            <a:r>
              <a:rPr lang="en-US" sz="2400" dirty="0" err="1" smtClean="0">
                <a:solidFill>
                  <a:srgbClr val="080808"/>
                </a:solidFill>
              </a:rPr>
              <a:t>Anapsida</a:t>
            </a:r>
            <a:r>
              <a:rPr lang="en-US" sz="2400" dirty="0" smtClean="0">
                <a:solidFill>
                  <a:srgbClr val="080808"/>
                </a:solidFill>
              </a:rPr>
              <a:t> contains most of the extremely primitive ancestral reptiles as well as turtles and tortoises.</a:t>
            </a: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Anapsida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9" descr="ternboxturtle_01"/>
          <p:cNvPicPr>
            <a:picLocks noChangeAspect="1" noChangeArrowheads="1"/>
          </p:cNvPicPr>
          <p:nvPr/>
        </p:nvPicPr>
        <p:blipFill>
          <a:blip r:embed="rId5"/>
          <a:srcRect/>
          <a:stretch>
            <a:fillRect/>
          </a:stretch>
        </p:blipFill>
        <p:spPr bwMode="auto">
          <a:xfrm>
            <a:off x="533400" y="1676401"/>
            <a:ext cx="3733800" cy="2438400"/>
          </a:xfrm>
          <a:prstGeom prst="rect">
            <a:avLst/>
          </a:prstGeom>
          <a:noFill/>
        </p:spPr>
      </p:pic>
      <p:pic>
        <p:nvPicPr>
          <p:cNvPr id="60418" name="Picture 2"/>
          <p:cNvPicPr>
            <a:picLocks noChangeAspect="1" noChangeArrowheads="1"/>
          </p:cNvPicPr>
          <p:nvPr/>
        </p:nvPicPr>
        <p:blipFill>
          <a:blip r:embed="rId6"/>
          <a:srcRect/>
          <a:stretch>
            <a:fillRect/>
          </a:stretch>
        </p:blipFill>
        <p:spPr bwMode="auto">
          <a:xfrm>
            <a:off x="533400" y="4114800"/>
            <a:ext cx="3733800" cy="1676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419600" y="1371600"/>
            <a:ext cx="3886200" cy="4770537"/>
          </a:xfrm>
          <a:prstGeom prst="rect">
            <a:avLst/>
          </a:prstGeom>
          <a:noFill/>
          <a:ln w="9525">
            <a:noFill/>
            <a:miter lim="800000"/>
            <a:headEnd/>
            <a:tailEnd/>
          </a:ln>
          <a:effectLst/>
        </p:spPr>
        <p:txBody>
          <a:bodyPr wrap="square">
            <a:spAutoFit/>
          </a:bodyPr>
          <a:lstStyle/>
          <a:p>
            <a:pPr>
              <a:lnSpc>
                <a:spcPct val="80000"/>
              </a:lnSpc>
            </a:pPr>
            <a:endParaRPr lang="en-US" sz="2400" dirty="0" smtClean="0">
              <a:solidFill>
                <a:srgbClr val="080808"/>
              </a:solidFill>
            </a:endParaRPr>
          </a:p>
          <a:p>
            <a:pPr>
              <a:lnSpc>
                <a:spcPct val="80000"/>
              </a:lnSpc>
            </a:pPr>
            <a:r>
              <a:rPr lang="en-US" sz="2400" dirty="0" smtClean="0">
                <a:solidFill>
                  <a:srgbClr val="080808"/>
                </a:solidFill>
              </a:rPr>
              <a:t>Most all other reptiles are </a:t>
            </a:r>
            <a:r>
              <a:rPr lang="en-US" sz="2400" dirty="0" err="1" smtClean="0">
                <a:solidFill>
                  <a:srgbClr val="080808"/>
                </a:solidFill>
              </a:rPr>
              <a:t>diapsids</a:t>
            </a:r>
            <a:r>
              <a:rPr lang="en-US" sz="2400" dirty="0" smtClean="0">
                <a:solidFill>
                  <a:srgbClr val="080808"/>
                </a:solidFill>
              </a:rPr>
              <a:t> (including lizards, crocodiles, snakes, and most dinosaurs)</a:t>
            </a:r>
          </a:p>
          <a:p>
            <a:pPr>
              <a:lnSpc>
                <a:spcPct val="80000"/>
              </a:lnSpc>
            </a:pPr>
            <a:endParaRPr lang="en-US" sz="2400" dirty="0" smtClean="0">
              <a:solidFill>
                <a:srgbClr val="080808"/>
              </a:solidFill>
            </a:endParaRPr>
          </a:p>
          <a:p>
            <a:pPr>
              <a:lnSpc>
                <a:spcPct val="80000"/>
              </a:lnSpc>
            </a:pPr>
            <a:r>
              <a:rPr lang="en-US" sz="2400" dirty="0" smtClean="0">
                <a:solidFill>
                  <a:srgbClr val="080808"/>
                </a:solidFill>
              </a:rPr>
              <a:t>The main diagnostic physical character for a </a:t>
            </a:r>
            <a:r>
              <a:rPr lang="en-US" sz="2400" dirty="0" err="1" smtClean="0">
                <a:solidFill>
                  <a:srgbClr val="080808"/>
                </a:solidFill>
              </a:rPr>
              <a:t>diapsid</a:t>
            </a:r>
            <a:r>
              <a:rPr lang="en-US" sz="2400" dirty="0" smtClean="0">
                <a:solidFill>
                  <a:srgbClr val="080808"/>
                </a:solidFill>
              </a:rPr>
              <a:t> is the presence of two openings on each side of the skull; the upper and lower temporal openings. </a:t>
            </a:r>
          </a:p>
          <a:p>
            <a:pPr>
              <a:lnSpc>
                <a:spcPct val="80000"/>
              </a:lnSpc>
            </a:pPr>
            <a:endParaRPr lang="en-US" sz="2400" dirty="0" smtClean="0">
              <a:solidFill>
                <a:srgbClr val="080808"/>
              </a:solidFill>
            </a:endParaRPr>
          </a:p>
          <a:p>
            <a:pPr>
              <a:lnSpc>
                <a:spcPct val="80000"/>
              </a:lnSpc>
            </a:pPr>
            <a:r>
              <a:rPr lang="en-US" sz="2400" dirty="0" smtClean="0">
                <a:solidFill>
                  <a:srgbClr val="080808"/>
                </a:solidFill>
              </a:rPr>
              <a:t>Birds even exhibit this temporal arrangement.</a:t>
            </a:r>
            <a:endParaRPr lang="en-US" sz="2000" dirty="0" smtClean="0">
              <a:solidFill>
                <a:srgbClr val="080808"/>
              </a:solidFill>
            </a:endParaRPr>
          </a:p>
          <a:p>
            <a:pPr>
              <a:lnSpc>
                <a:spcPct val="80000"/>
              </a:lnSpc>
            </a:pP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Diapsida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59394" name="Picture 2"/>
          <p:cNvPicPr>
            <a:picLocks noChangeAspect="1" noChangeArrowheads="1"/>
          </p:cNvPicPr>
          <p:nvPr/>
        </p:nvPicPr>
        <p:blipFill>
          <a:blip r:embed="rId5"/>
          <a:srcRect/>
          <a:stretch>
            <a:fillRect/>
          </a:stretch>
        </p:blipFill>
        <p:spPr bwMode="auto">
          <a:xfrm>
            <a:off x="457200" y="3733801"/>
            <a:ext cx="3581399" cy="2514600"/>
          </a:xfrm>
          <a:prstGeom prst="rect">
            <a:avLst/>
          </a:prstGeom>
          <a:noFill/>
          <a:ln w="9525">
            <a:noFill/>
            <a:miter lim="800000"/>
            <a:headEnd/>
            <a:tailEnd/>
          </a:ln>
          <a:effectLst/>
        </p:spPr>
      </p:pic>
      <p:pic>
        <p:nvPicPr>
          <p:cNvPr id="17" name="Picture 27" descr="velociraptor"/>
          <p:cNvPicPr>
            <a:picLocks noChangeAspect="1" noChangeArrowheads="1"/>
          </p:cNvPicPr>
          <p:nvPr/>
        </p:nvPicPr>
        <p:blipFill>
          <a:blip r:embed="rId6" cstate="print"/>
          <a:srcRect/>
          <a:stretch>
            <a:fillRect/>
          </a:stretch>
        </p:blipFill>
        <p:spPr bwMode="auto">
          <a:xfrm>
            <a:off x="457200" y="1371600"/>
            <a:ext cx="1981200" cy="2712524"/>
          </a:xfrm>
          <a:prstGeom prst="rect">
            <a:avLst/>
          </a:prstGeom>
          <a:noFill/>
        </p:spPr>
      </p:pic>
      <p:pic>
        <p:nvPicPr>
          <p:cNvPr id="18" name="Picture 29" descr="cobra01"/>
          <p:cNvPicPr>
            <a:picLocks noChangeAspect="1" noChangeArrowheads="1"/>
          </p:cNvPicPr>
          <p:nvPr/>
        </p:nvPicPr>
        <p:blipFill>
          <a:blip r:embed="rId7"/>
          <a:srcRect/>
          <a:stretch>
            <a:fillRect/>
          </a:stretch>
        </p:blipFill>
        <p:spPr bwMode="auto">
          <a:xfrm>
            <a:off x="2438400" y="1371600"/>
            <a:ext cx="1620837"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267200" y="1676400"/>
            <a:ext cx="4038600" cy="4031873"/>
          </a:xfrm>
          <a:prstGeom prst="rect">
            <a:avLst/>
          </a:prstGeom>
          <a:noFill/>
          <a:ln w="9525">
            <a:noFill/>
            <a:miter lim="800000"/>
            <a:headEnd/>
            <a:tailEnd/>
          </a:ln>
          <a:effectLst/>
        </p:spPr>
        <p:txBody>
          <a:bodyPr wrap="square">
            <a:spAutoFit/>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Birds are endothermic (warm-blooded) vertebrates with feathers. Their anterior limbs are modified as wings for flight, while the posterior pair is adapted for walking, swimming, or perching.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Other adaptations related to flight include changes in the skeletal, respiratory, circulatory, reproductive, digestive, and excretory systems. </a:t>
            </a:r>
          </a:p>
          <a:p>
            <a:pPr>
              <a:lnSpc>
                <a:spcPct val="80000"/>
              </a:lnSpc>
            </a:pPr>
            <a:endParaRPr lang="en-US" sz="2000" dirty="0" smtClean="0">
              <a:solidFill>
                <a:srgbClr val="080808"/>
              </a:solidFill>
            </a:endParaRPr>
          </a:p>
          <a:p>
            <a:pPr>
              <a:lnSpc>
                <a:spcPct val="80000"/>
              </a:lnSpc>
            </a:pP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Aves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8" descr="032_181"/>
          <p:cNvPicPr>
            <a:picLocks noChangeAspect="1" noChangeArrowheads="1"/>
          </p:cNvPicPr>
          <p:nvPr/>
        </p:nvPicPr>
        <p:blipFill>
          <a:blip r:embed="rId5"/>
          <a:srcRect/>
          <a:stretch>
            <a:fillRect/>
          </a:stretch>
        </p:blipFill>
        <p:spPr bwMode="auto">
          <a:xfrm>
            <a:off x="990600" y="1143000"/>
            <a:ext cx="2940050" cy="45808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Aves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4514" name="Picture 2"/>
          <p:cNvPicPr>
            <a:picLocks noChangeAspect="1" noChangeArrowheads="1"/>
          </p:cNvPicPr>
          <p:nvPr/>
        </p:nvPicPr>
        <p:blipFill>
          <a:blip r:embed="rId5"/>
          <a:srcRect/>
          <a:stretch>
            <a:fillRect/>
          </a:stretch>
        </p:blipFill>
        <p:spPr bwMode="auto">
          <a:xfrm>
            <a:off x="0" y="914400"/>
            <a:ext cx="5670038" cy="5791200"/>
          </a:xfrm>
          <a:prstGeom prst="rect">
            <a:avLst/>
          </a:prstGeom>
          <a:noFill/>
          <a:ln w="9525">
            <a:noFill/>
            <a:miter lim="800000"/>
            <a:headEnd/>
            <a:tailEnd/>
          </a:ln>
          <a:effectLst/>
        </p:spPr>
      </p:pic>
      <p:sp>
        <p:nvSpPr>
          <p:cNvPr id="12" name="Rectangle 2"/>
          <p:cNvSpPr>
            <a:spLocks noChangeArrowheads="1"/>
          </p:cNvSpPr>
          <p:nvPr/>
        </p:nvSpPr>
        <p:spPr bwMode="auto">
          <a:xfrm>
            <a:off x="4267200" y="1676400"/>
            <a:ext cx="4267200" cy="4278094"/>
          </a:xfrm>
          <a:prstGeom prst="rect">
            <a:avLst/>
          </a:prstGeom>
          <a:noFill/>
          <a:ln w="9525">
            <a:noFill/>
            <a:miter lim="800000"/>
            <a:headEnd/>
            <a:tailEnd/>
          </a:ln>
          <a:effectLst/>
        </p:spPr>
        <p:txBody>
          <a:bodyPr wrap="square">
            <a:spAutoFit/>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Today's birds still retain many reptilian characteristics such as similarities in behavior, skull structure, and scales on their beak, legs, and feet.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 long hollow and porous bones of birds are thin and slender to aid in flight. Many bones overtime have fused together to give support.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Teeth have been lost and replaced by a light beak.</a:t>
            </a:r>
          </a:p>
          <a:p>
            <a:pPr>
              <a:lnSpc>
                <a:spcPct val="80000"/>
              </a:lnSpc>
            </a:pPr>
            <a:endParaRPr lang="en-US" sz="2000" dirty="0" smtClean="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55"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572000" y="1828800"/>
            <a:ext cx="3886200" cy="3785652"/>
          </a:xfrm>
          <a:prstGeom prst="rect">
            <a:avLst/>
          </a:prstGeom>
          <a:noFill/>
          <a:ln w="9525">
            <a:noFill/>
            <a:miter lim="800000"/>
            <a:headEnd/>
            <a:tailEnd/>
          </a:ln>
          <a:effectLst/>
        </p:spPr>
        <p:txBody>
          <a:bodyPr wrap="square">
            <a:spAutoFit/>
          </a:bodyPr>
          <a:lstStyle/>
          <a:p>
            <a:pPr>
              <a:lnSpc>
                <a:spcPct val="80000"/>
              </a:lnSpc>
            </a:pPr>
            <a:endParaRPr lang="en-US" sz="2000" dirty="0" smtClean="0">
              <a:solidFill>
                <a:srgbClr val="080808"/>
              </a:solidFill>
            </a:endParaRPr>
          </a:p>
          <a:p>
            <a:pPr>
              <a:lnSpc>
                <a:spcPct val="80000"/>
              </a:lnSpc>
            </a:pPr>
            <a:r>
              <a:rPr lang="en-US" sz="2000" dirty="0" smtClean="0">
                <a:solidFill>
                  <a:srgbClr val="080808"/>
                </a:solidFill>
              </a:rPr>
              <a:t>Feathers are </a:t>
            </a:r>
            <a:r>
              <a:rPr lang="en-US" sz="2000" dirty="0" err="1" smtClean="0">
                <a:solidFill>
                  <a:srgbClr val="080808"/>
                </a:solidFill>
              </a:rPr>
              <a:t>cornified</a:t>
            </a:r>
            <a:r>
              <a:rPr lang="en-US" sz="2000" dirty="0" smtClean="0">
                <a:solidFill>
                  <a:srgbClr val="080808"/>
                </a:solidFill>
              </a:rPr>
              <a:t> epidermal appendages that are probably related to scales. They are used for thermoregulation, communication, and as a flight surface.</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Two subclasses of Aves:</a:t>
            </a:r>
          </a:p>
          <a:p>
            <a:pPr>
              <a:lnSpc>
                <a:spcPct val="80000"/>
              </a:lnSpc>
            </a:pPr>
            <a:endParaRPr lang="en-US" sz="2000" dirty="0" smtClean="0">
              <a:solidFill>
                <a:srgbClr val="080808"/>
              </a:solidFill>
            </a:endParaRPr>
          </a:p>
          <a:p>
            <a:pPr lvl="1">
              <a:lnSpc>
                <a:spcPct val="80000"/>
              </a:lnSpc>
            </a:pPr>
            <a:r>
              <a:rPr lang="en-US" sz="2000" b="1" dirty="0" err="1" smtClean="0">
                <a:solidFill>
                  <a:srgbClr val="080808"/>
                </a:solidFill>
              </a:rPr>
              <a:t>Archaeornithes</a:t>
            </a:r>
            <a:r>
              <a:rPr lang="en-US" sz="2000" dirty="0" smtClean="0">
                <a:solidFill>
                  <a:srgbClr val="080808"/>
                </a:solidFill>
              </a:rPr>
              <a:t> </a:t>
            </a:r>
          </a:p>
          <a:p>
            <a:pPr lvl="1">
              <a:lnSpc>
                <a:spcPct val="80000"/>
              </a:lnSpc>
            </a:pPr>
            <a:r>
              <a:rPr lang="en-US" sz="2000" dirty="0" smtClean="0">
                <a:solidFill>
                  <a:srgbClr val="080808"/>
                </a:solidFill>
              </a:rPr>
              <a:t>      </a:t>
            </a:r>
            <a:r>
              <a:rPr lang="en-US" sz="2000" i="1" dirty="0" smtClean="0">
                <a:solidFill>
                  <a:srgbClr val="080808"/>
                </a:solidFill>
              </a:rPr>
              <a:t>Extinct Archaeopteryx</a:t>
            </a:r>
          </a:p>
          <a:p>
            <a:pPr lvl="1">
              <a:lnSpc>
                <a:spcPct val="80000"/>
              </a:lnSpc>
            </a:pPr>
            <a:r>
              <a:rPr lang="en-US" sz="2000" b="1" dirty="0" err="1" smtClean="0">
                <a:solidFill>
                  <a:srgbClr val="080808"/>
                </a:solidFill>
              </a:rPr>
              <a:t>Neornithes</a:t>
            </a:r>
            <a:r>
              <a:rPr lang="en-US" sz="2000" b="1" dirty="0" smtClean="0">
                <a:solidFill>
                  <a:srgbClr val="080808"/>
                </a:solidFill>
              </a:rPr>
              <a:t> </a:t>
            </a:r>
          </a:p>
          <a:p>
            <a:pPr lvl="1">
              <a:lnSpc>
                <a:spcPct val="80000"/>
              </a:lnSpc>
            </a:pPr>
            <a:r>
              <a:rPr lang="en-US" sz="2000" b="1" dirty="0" smtClean="0">
                <a:solidFill>
                  <a:srgbClr val="080808"/>
                </a:solidFill>
              </a:rPr>
              <a:t>       </a:t>
            </a:r>
            <a:r>
              <a:rPr lang="en-US" sz="2000" i="1" dirty="0" smtClean="0">
                <a:solidFill>
                  <a:srgbClr val="080808"/>
                </a:solidFill>
              </a:rPr>
              <a:t>All other birds</a:t>
            </a:r>
            <a:endParaRPr lang="en-US" sz="2000" i="1"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Aves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5538" name="Picture 2"/>
          <p:cNvPicPr>
            <a:picLocks noChangeAspect="1" noChangeArrowheads="1"/>
          </p:cNvPicPr>
          <p:nvPr/>
        </p:nvPicPr>
        <p:blipFill>
          <a:blip r:embed="rId5"/>
          <a:srcRect/>
          <a:stretch>
            <a:fillRect/>
          </a:stretch>
        </p:blipFill>
        <p:spPr bwMode="auto">
          <a:xfrm>
            <a:off x="457200" y="1752600"/>
            <a:ext cx="3937000" cy="4114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143000" y="4572000"/>
            <a:ext cx="8001000" cy="461665"/>
          </a:xfrm>
          <a:prstGeom prst="rect">
            <a:avLst/>
          </a:prstGeom>
          <a:noFill/>
          <a:ln w="9525">
            <a:noFill/>
            <a:miter lim="800000"/>
            <a:headEnd/>
            <a:tailEnd/>
          </a:ln>
          <a:effectLst/>
        </p:spPr>
        <p:txBody>
          <a:bodyPr>
            <a:spAutoFit/>
          </a:bodyPr>
          <a:lstStyle/>
          <a:p>
            <a:pPr lvl="1">
              <a:spcBef>
                <a:spcPct val="50000"/>
              </a:spcBef>
              <a:spcAft>
                <a:spcPts val="600"/>
              </a:spcAft>
              <a:defRPr/>
            </a:pPr>
            <a:r>
              <a:rPr lang="en-US" sz="2400" dirty="0" smtClean="0">
                <a:solidFill>
                  <a:srgbClr val="080808"/>
                </a:solidFill>
                <a:latin typeface="+mn-lt"/>
              </a:rPr>
              <a:t>This</a:t>
            </a:r>
            <a:endParaRPr lang="en-US" sz="24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Archaeornithes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1442" name="Picture 2"/>
          <p:cNvPicPr>
            <a:picLocks noChangeAspect="1" noChangeArrowheads="1"/>
          </p:cNvPicPr>
          <p:nvPr/>
        </p:nvPicPr>
        <p:blipFill>
          <a:blip r:embed="rId5">
            <a:lum contrast="31000"/>
          </a:blip>
          <a:srcRect/>
          <a:stretch>
            <a:fillRect/>
          </a:stretch>
        </p:blipFill>
        <p:spPr bwMode="auto">
          <a:xfrm>
            <a:off x="228600" y="990600"/>
            <a:ext cx="5749762" cy="3938588"/>
          </a:xfrm>
          <a:prstGeom prst="rect">
            <a:avLst/>
          </a:prstGeom>
          <a:noFill/>
          <a:ln w="9525">
            <a:noFill/>
            <a:miter lim="800000"/>
            <a:headEnd/>
            <a:tailEnd/>
          </a:ln>
          <a:effectLst/>
        </p:spPr>
      </p:pic>
      <p:sp>
        <p:nvSpPr>
          <p:cNvPr id="13" name="Rectangle 12"/>
          <p:cNvSpPr/>
          <p:nvPr/>
        </p:nvSpPr>
        <p:spPr>
          <a:xfrm>
            <a:off x="4419600" y="1371600"/>
            <a:ext cx="3886200" cy="3785652"/>
          </a:xfrm>
          <a:prstGeom prst="rect">
            <a:avLst/>
          </a:prstGeom>
        </p:spPr>
        <p:txBody>
          <a:bodyPr wrap="square">
            <a:spAutoFit/>
          </a:bodyPr>
          <a:lstStyle/>
          <a:p>
            <a:pPr>
              <a:lnSpc>
                <a:spcPct val="80000"/>
              </a:lnSpc>
            </a:pPr>
            <a:r>
              <a:rPr lang="en-US" sz="2000" dirty="0" smtClean="0">
                <a:solidFill>
                  <a:srgbClr val="080808"/>
                </a:solidFill>
              </a:rPr>
              <a:t>The </a:t>
            </a:r>
            <a:r>
              <a:rPr lang="en-US" sz="2000" dirty="0" err="1" smtClean="0">
                <a:solidFill>
                  <a:srgbClr val="080808"/>
                </a:solidFill>
              </a:rPr>
              <a:t>Archaeornithes</a:t>
            </a:r>
            <a:r>
              <a:rPr lang="en-US" sz="2000" dirty="0" smtClean="0">
                <a:solidFill>
                  <a:srgbClr val="080808"/>
                </a:solidFill>
              </a:rPr>
              <a:t>, are represented by a single extinct species (Archaeopteryx).</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 first Archaeopteryx specimen was discovered during the nineteenth century.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It was about the size of a crow, had a long reptilian tail and a reptilian skull with no beak. It had three fingers on its wings, each bearing a claw. </a:t>
            </a:r>
            <a:endParaRPr lang="en-US" sz="2000" dirty="0">
              <a:solidFill>
                <a:srgbClr val="080808"/>
              </a:solidFill>
            </a:endParaRPr>
          </a:p>
        </p:txBody>
      </p:sp>
      <p:sp>
        <p:nvSpPr>
          <p:cNvPr id="14" name="Rectangle 13"/>
          <p:cNvSpPr/>
          <p:nvPr/>
        </p:nvSpPr>
        <p:spPr>
          <a:xfrm>
            <a:off x="533400" y="5334000"/>
            <a:ext cx="7924800" cy="1077218"/>
          </a:xfrm>
          <a:prstGeom prst="rect">
            <a:avLst/>
          </a:prstGeom>
        </p:spPr>
        <p:txBody>
          <a:bodyPr wrap="square">
            <a:spAutoFit/>
          </a:bodyPr>
          <a:lstStyle/>
          <a:p>
            <a:pPr>
              <a:lnSpc>
                <a:spcPct val="80000"/>
              </a:lnSpc>
            </a:pPr>
            <a:r>
              <a:rPr lang="en-US" sz="2000" dirty="0" smtClean="0">
                <a:solidFill>
                  <a:srgbClr val="080808"/>
                </a:solidFill>
              </a:rPr>
              <a:t>Because of its small sternum and flexible trunk, it's unlikely that Archaeopteryx was a strong flier.  Its characteristics are so reptilian that, were it not for the feathers fossilized with the specimen, it would not be recognizable as a potential ancestor of birds. </a:t>
            </a:r>
            <a:endParaRPr lang="en-US" sz="2000" dirty="0">
              <a:solidFill>
                <a:srgbClr val="080808"/>
              </a:solidFill>
            </a:endParaRPr>
          </a:p>
        </p:txBody>
      </p:sp>
      <p:pic>
        <p:nvPicPr>
          <p:cNvPr id="61443" name="Picture 3"/>
          <p:cNvPicPr>
            <a:picLocks noChangeAspect="1" noChangeArrowheads="1"/>
          </p:cNvPicPr>
          <p:nvPr/>
        </p:nvPicPr>
        <p:blipFill>
          <a:blip r:embed="rId6"/>
          <a:srcRect/>
          <a:stretch>
            <a:fillRect/>
          </a:stretch>
        </p:blipFill>
        <p:spPr bwMode="auto">
          <a:xfrm>
            <a:off x="533399" y="3505200"/>
            <a:ext cx="1277411" cy="167216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Neornithes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2" name="Rectangle 11"/>
          <p:cNvSpPr/>
          <p:nvPr/>
        </p:nvSpPr>
        <p:spPr>
          <a:xfrm>
            <a:off x="4343400" y="1828800"/>
            <a:ext cx="3429000" cy="3785652"/>
          </a:xfrm>
          <a:prstGeom prst="rect">
            <a:avLst/>
          </a:prstGeom>
        </p:spPr>
        <p:txBody>
          <a:bodyPr wrap="square">
            <a:spAutoFit/>
          </a:bodyPr>
          <a:lstStyle/>
          <a:p>
            <a:pPr>
              <a:lnSpc>
                <a:spcPct val="80000"/>
              </a:lnSpc>
            </a:pPr>
            <a:r>
              <a:rPr lang="en-US" sz="2000" dirty="0" smtClean="0">
                <a:solidFill>
                  <a:srgbClr val="080808"/>
                </a:solidFill>
              </a:rPr>
              <a:t>All birds other than Archaeopteryx belong to the subclass </a:t>
            </a:r>
            <a:r>
              <a:rPr lang="en-US" sz="2000" dirty="0" err="1" smtClean="0">
                <a:solidFill>
                  <a:srgbClr val="080808"/>
                </a:solidFill>
              </a:rPr>
              <a:t>Neornithes</a:t>
            </a:r>
            <a:r>
              <a:rPr lang="en-US" sz="2000" dirty="0" smtClean="0">
                <a:solidFill>
                  <a:srgbClr val="080808"/>
                </a:solidFill>
              </a:rPr>
              <a:t>.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While most </a:t>
            </a:r>
            <a:r>
              <a:rPr lang="en-US" sz="2000" dirty="0" err="1" smtClean="0">
                <a:solidFill>
                  <a:srgbClr val="080808"/>
                </a:solidFill>
              </a:rPr>
              <a:t>neornithes</a:t>
            </a:r>
            <a:r>
              <a:rPr lang="en-US" sz="2000" dirty="0" smtClean="0">
                <a:solidFill>
                  <a:srgbClr val="080808"/>
                </a:solidFill>
              </a:rPr>
              <a:t> fly, </a:t>
            </a:r>
            <a:r>
              <a:rPr lang="en-US" sz="2000" b="1" dirty="0" smtClean="0">
                <a:solidFill>
                  <a:srgbClr val="080808"/>
                </a:solidFill>
              </a:rPr>
              <a:t>ratites</a:t>
            </a:r>
            <a:r>
              <a:rPr lang="en-US" sz="2000" dirty="0" smtClean="0">
                <a:solidFill>
                  <a:srgbClr val="080808"/>
                </a:solidFill>
              </a:rPr>
              <a:t> can not. Examples of living ratites include emus, rheas, ostriches, and penguins.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err="1" smtClean="0">
                <a:solidFill>
                  <a:srgbClr val="080808"/>
                </a:solidFill>
              </a:rPr>
              <a:t>Neornithes</a:t>
            </a:r>
            <a:r>
              <a:rPr lang="en-US" sz="2000" dirty="0" smtClean="0">
                <a:solidFill>
                  <a:srgbClr val="080808"/>
                </a:solidFill>
              </a:rPr>
              <a:t> that fly are </a:t>
            </a:r>
            <a:r>
              <a:rPr lang="en-US" sz="2000" b="1" dirty="0" err="1" smtClean="0">
                <a:solidFill>
                  <a:srgbClr val="080808"/>
                </a:solidFill>
              </a:rPr>
              <a:t>carinates</a:t>
            </a:r>
            <a:r>
              <a:rPr lang="en-US" sz="2000" dirty="0" smtClean="0">
                <a:solidFill>
                  <a:srgbClr val="080808"/>
                </a:solidFill>
              </a:rPr>
              <a:t> (they have a large carina). </a:t>
            </a:r>
            <a:endParaRPr lang="en-US" sz="2000" dirty="0">
              <a:solidFill>
                <a:srgbClr val="080808"/>
              </a:solidFill>
            </a:endParaRPr>
          </a:p>
        </p:txBody>
      </p:sp>
      <p:pic>
        <p:nvPicPr>
          <p:cNvPr id="15" name="Picture 25" descr="B2_166"/>
          <p:cNvPicPr>
            <a:picLocks noChangeAspect="1" noChangeArrowheads="1"/>
          </p:cNvPicPr>
          <p:nvPr/>
        </p:nvPicPr>
        <p:blipFill>
          <a:blip r:embed="rId5"/>
          <a:srcRect/>
          <a:stretch>
            <a:fillRect/>
          </a:stretch>
        </p:blipFill>
        <p:spPr bwMode="auto">
          <a:xfrm>
            <a:off x="914400" y="1523999"/>
            <a:ext cx="3048000" cy="42051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Mammalia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2466" name="Picture 2"/>
          <p:cNvPicPr>
            <a:picLocks noChangeAspect="1" noChangeArrowheads="1"/>
          </p:cNvPicPr>
          <p:nvPr/>
        </p:nvPicPr>
        <p:blipFill>
          <a:blip r:embed="rId5"/>
          <a:srcRect/>
          <a:stretch>
            <a:fillRect/>
          </a:stretch>
        </p:blipFill>
        <p:spPr bwMode="auto">
          <a:xfrm>
            <a:off x="914400" y="1600200"/>
            <a:ext cx="3352800" cy="4376057"/>
          </a:xfrm>
          <a:prstGeom prst="rect">
            <a:avLst/>
          </a:prstGeom>
          <a:noFill/>
          <a:ln w="9525">
            <a:noFill/>
            <a:miter lim="800000"/>
            <a:headEnd/>
            <a:tailEnd/>
          </a:ln>
          <a:effectLst/>
        </p:spPr>
      </p:pic>
      <p:sp>
        <p:nvSpPr>
          <p:cNvPr id="11" name="Rectangle 10"/>
          <p:cNvSpPr/>
          <p:nvPr/>
        </p:nvSpPr>
        <p:spPr>
          <a:xfrm>
            <a:off x="4572000" y="1752600"/>
            <a:ext cx="3733800" cy="3970318"/>
          </a:xfrm>
          <a:prstGeom prst="rect">
            <a:avLst/>
          </a:prstGeom>
        </p:spPr>
        <p:txBody>
          <a:bodyPr wrap="square">
            <a:spAutoFit/>
          </a:bodyPr>
          <a:lstStyle/>
          <a:p>
            <a:pPr>
              <a:lnSpc>
                <a:spcPct val="90000"/>
              </a:lnSpc>
            </a:pPr>
            <a:r>
              <a:rPr lang="en-US" sz="2000" dirty="0" smtClean="0">
                <a:solidFill>
                  <a:srgbClr val="080808"/>
                </a:solidFill>
              </a:rPr>
              <a:t>Members of the class </a:t>
            </a:r>
            <a:r>
              <a:rPr lang="en-US" sz="2000" b="1" dirty="0" err="1" smtClean="0">
                <a:solidFill>
                  <a:srgbClr val="080808"/>
                </a:solidFill>
              </a:rPr>
              <a:t>Mammalia</a:t>
            </a:r>
            <a:r>
              <a:rPr lang="en-US" sz="2000" dirty="0" smtClean="0">
                <a:solidFill>
                  <a:srgbClr val="080808"/>
                </a:solidFill>
              </a:rPr>
              <a:t> possess both hair and mammary glands.</a:t>
            </a:r>
          </a:p>
          <a:p>
            <a:pPr>
              <a:lnSpc>
                <a:spcPct val="90000"/>
              </a:lnSpc>
            </a:pPr>
            <a:endParaRPr lang="en-US" sz="2000" dirty="0" smtClean="0">
              <a:solidFill>
                <a:srgbClr val="080808"/>
              </a:solidFill>
            </a:endParaRP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Their integument is complex and has many glands used for a variety of purposes: thermoregulation and excretion (sweat glands), communication (scent glands), care of the hair and skin (sebaceous oil glands), and for feeding of the young (mammary glands). </a:t>
            </a:r>
            <a:endParaRPr lang="en-US" sz="2000" dirty="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33400" y="1295400"/>
            <a:ext cx="8077200" cy="3268587"/>
          </a:xfrm>
          <a:prstGeom prst="rect">
            <a:avLst/>
          </a:prstGeom>
          <a:noFill/>
          <a:ln w="9525">
            <a:noFill/>
            <a:miter lim="800000"/>
            <a:headEnd/>
            <a:tailEnd/>
          </a:ln>
          <a:effectLst/>
        </p:spPr>
        <p:txBody>
          <a:bodyPr wrap="square">
            <a:spAutoFit/>
          </a:bodyPr>
          <a:lstStyle/>
          <a:p>
            <a:pPr>
              <a:lnSpc>
                <a:spcPct val="80000"/>
              </a:lnSpc>
            </a:pPr>
            <a:r>
              <a:rPr lang="en-US" sz="2400" b="1" dirty="0" smtClean="0">
                <a:solidFill>
                  <a:srgbClr val="FF0000"/>
                </a:solidFill>
              </a:rPr>
              <a:t>PHARYNGEAL GILL SLITS</a:t>
            </a:r>
          </a:p>
          <a:p>
            <a:pPr>
              <a:lnSpc>
                <a:spcPct val="80000"/>
              </a:lnSpc>
            </a:pPr>
            <a:endParaRPr lang="en-US" sz="2400" dirty="0" smtClean="0">
              <a:solidFill>
                <a:srgbClr val="080808"/>
              </a:solidFill>
            </a:endParaRPr>
          </a:p>
          <a:p>
            <a:pPr>
              <a:buFontTx/>
              <a:buChar char="•"/>
            </a:pPr>
            <a:r>
              <a:rPr lang="en-US" sz="2400" dirty="0" smtClean="0">
                <a:cs typeface="Times" charset="0"/>
              </a:rPr>
              <a:t> </a:t>
            </a:r>
            <a:r>
              <a:rPr lang="en-US" sz="2400" dirty="0" smtClean="0">
                <a:solidFill>
                  <a:srgbClr val="080808"/>
                </a:solidFill>
                <a:cs typeface="Times" charset="0"/>
              </a:rPr>
              <a:t>Pairs of opening through the pharynx</a:t>
            </a:r>
          </a:p>
          <a:p>
            <a:pPr>
              <a:buFontTx/>
              <a:buChar char="•"/>
            </a:pPr>
            <a:r>
              <a:rPr lang="en-US" sz="2400" dirty="0" smtClean="0">
                <a:solidFill>
                  <a:srgbClr val="080808"/>
                </a:solidFill>
                <a:cs typeface="Times" charset="0"/>
              </a:rPr>
              <a:t> Invertebrate chordates use them to filter food</a:t>
            </a:r>
          </a:p>
          <a:p>
            <a:pPr>
              <a:buFontTx/>
              <a:buChar char="•"/>
            </a:pPr>
            <a:r>
              <a:rPr lang="en-US" sz="2400" dirty="0" smtClean="0">
                <a:solidFill>
                  <a:srgbClr val="080808"/>
                </a:solidFill>
                <a:cs typeface="Times" charset="0"/>
              </a:rPr>
              <a:t> Juvenile fishes use them to them for breathing</a:t>
            </a:r>
          </a:p>
          <a:p>
            <a:pPr>
              <a:buFontTx/>
              <a:buChar char="•"/>
            </a:pPr>
            <a:r>
              <a:rPr lang="en-US" sz="2400" dirty="0" smtClean="0">
                <a:solidFill>
                  <a:srgbClr val="080808"/>
                </a:solidFill>
                <a:cs typeface="Times" charset="0"/>
              </a:rPr>
              <a:t> In adult fishes the gill sits develop into true gills</a:t>
            </a:r>
          </a:p>
          <a:p>
            <a:pPr>
              <a:buFontTx/>
              <a:buChar char="•"/>
            </a:pPr>
            <a:r>
              <a:rPr lang="en-US" sz="2400" dirty="0" smtClean="0">
                <a:solidFill>
                  <a:srgbClr val="080808"/>
                </a:solidFill>
                <a:cs typeface="Times" charset="0"/>
              </a:rPr>
              <a:t> In reptiles, birds, and mammals the gill slits are vestiges,</a:t>
            </a:r>
          </a:p>
          <a:p>
            <a:r>
              <a:rPr lang="en-US" sz="2400" dirty="0" smtClean="0">
                <a:solidFill>
                  <a:srgbClr val="080808"/>
                </a:solidFill>
                <a:cs typeface="Times" charset="0"/>
              </a:rPr>
              <a:t>  occurring only in the embryo</a:t>
            </a:r>
            <a:endParaRPr lang="en-US" sz="2400" b="1" dirty="0" smtClean="0">
              <a:solidFill>
                <a:srgbClr val="080808"/>
              </a:solidFill>
              <a:cs typeface="Times" charset="0"/>
            </a:endParaRPr>
          </a:p>
          <a:p>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6386" name="Picture 2"/>
          <p:cNvPicPr>
            <a:picLocks noChangeAspect="1" noChangeArrowheads="1"/>
          </p:cNvPicPr>
          <p:nvPr/>
        </p:nvPicPr>
        <p:blipFill>
          <a:blip r:embed="rId5"/>
          <a:srcRect/>
          <a:stretch>
            <a:fillRect/>
          </a:stretch>
        </p:blipFill>
        <p:spPr bwMode="auto">
          <a:xfrm>
            <a:off x="2286000" y="4343400"/>
            <a:ext cx="6324600" cy="2143125"/>
          </a:xfrm>
          <a:prstGeom prst="rect">
            <a:avLst/>
          </a:prstGeom>
          <a:noFill/>
          <a:ln w="9525">
            <a:noFill/>
            <a:miter lim="800000"/>
            <a:headEnd/>
            <a:tailEnd/>
          </a:ln>
          <a:effectLst/>
        </p:spPr>
      </p:pic>
      <p:sp>
        <p:nvSpPr>
          <p:cNvPr id="12" name="Oval 11"/>
          <p:cNvSpPr/>
          <p:nvPr/>
        </p:nvSpPr>
        <p:spPr bwMode="auto">
          <a:xfrm rot="20981767">
            <a:off x="6101028" y="5351979"/>
            <a:ext cx="1066800" cy="1524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par>
                          <p:cTn id="22" fill="hold">
                            <p:stCondLst>
                              <p:cond delay="1000"/>
                            </p:stCondLst>
                            <p:childTnLst>
                              <p:par>
                                <p:cTn id="23" presetID="5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70" decel="100000"/>
                                        <p:tgtEl>
                                          <p:spTgt spid="12"/>
                                        </p:tgtEl>
                                      </p:cBhvr>
                                    </p:animEffect>
                                    <p:animScale>
                                      <p:cBhvr>
                                        <p:cTn id="26" dur="770" decel="100000"/>
                                        <p:tgtEl>
                                          <p:spTgt spid="12"/>
                                        </p:tgtEl>
                                      </p:cBhvr>
                                      <p:from x="10000" y="10000"/>
                                      <p:to x="200000" y="450000"/>
                                    </p:animScale>
                                    <p:animScale>
                                      <p:cBhvr>
                                        <p:cTn id="27" dur="1230" accel="100000" fill="hold">
                                          <p:stCondLst>
                                            <p:cond delay="770"/>
                                          </p:stCondLst>
                                        </p:cTn>
                                        <p:tgtEl>
                                          <p:spTgt spid="12"/>
                                        </p:tgtEl>
                                      </p:cBhvr>
                                      <p:from x="200000" y="450000"/>
                                      <p:to x="100000" y="100000"/>
                                    </p:animScale>
                                    <p:set>
                                      <p:cBhvr>
                                        <p:cTn id="28" dur="770" fill="hold"/>
                                        <p:tgtEl>
                                          <p:spTgt spid="12"/>
                                        </p:tgtEl>
                                        <p:attrNameLst>
                                          <p:attrName>ppt_x</p:attrName>
                                        </p:attrNameLst>
                                      </p:cBhvr>
                                      <p:to>
                                        <p:strVal val="(0.5)"/>
                                      </p:to>
                                    </p:set>
                                    <p:anim from="(0.5)" to="(#ppt_x)" calcmode="lin" valueType="num">
                                      <p:cBhvr>
                                        <p:cTn id="29" dur="1230" accel="100000" fill="hold">
                                          <p:stCondLst>
                                            <p:cond delay="770"/>
                                          </p:stCondLst>
                                        </p:cTn>
                                        <p:tgtEl>
                                          <p:spTgt spid="12"/>
                                        </p:tgtEl>
                                        <p:attrNameLst>
                                          <p:attrName>ppt_x</p:attrName>
                                        </p:attrNameLst>
                                      </p:cBhvr>
                                    </p:anim>
                                    <p:set>
                                      <p:cBhvr>
                                        <p:cTn id="30" dur="770" fill="hold"/>
                                        <p:tgtEl>
                                          <p:spTgt spid="12"/>
                                        </p:tgtEl>
                                        <p:attrNameLst>
                                          <p:attrName>ppt_y</p:attrName>
                                        </p:attrNameLst>
                                      </p:cBhvr>
                                      <p:to>
                                        <p:strVal val="(#ppt_y+0.4)"/>
                                      </p:to>
                                    </p:set>
                                    <p:anim from="(#ppt_y+0.4)" to="(#ppt_y)" calcmode="lin" valueType="num">
                                      <p:cBhvr>
                                        <p:cTn id="31" dur="1230" accel="100000" fill="hold">
                                          <p:stCondLst>
                                            <p:cond delay="770"/>
                                          </p:stCondLst>
                                        </p:cTn>
                                        <p:tgtEl>
                                          <p:spTgt spid="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Mammalia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1" name="Rectangle 10"/>
          <p:cNvSpPr/>
          <p:nvPr/>
        </p:nvSpPr>
        <p:spPr>
          <a:xfrm>
            <a:off x="3962400" y="1447800"/>
            <a:ext cx="4419600" cy="4524315"/>
          </a:xfrm>
          <a:prstGeom prst="rect">
            <a:avLst/>
          </a:prstGeom>
        </p:spPr>
        <p:txBody>
          <a:bodyPr wrap="square">
            <a:spAutoFit/>
          </a:bodyPr>
          <a:lstStyle/>
          <a:p>
            <a:pPr>
              <a:lnSpc>
                <a:spcPct val="80000"/>
              </a:lnSpc>
            </a:pPr>
            <a:r>
              <a:rPr lang="en-US" sz="2000" dirty="0" smtClean="0">
                <a:solidFill>
                  <a:srgbClr val="080808"/>
                </a:solidFill>
              </a:rPr>
              <a:t>They are </a:t>
            </a:r>
            <a:r>
              <a:rPr lang="en-US" sz="2000" dirty="0" err="1" smtClean="0">
                <a:solidFill>
                  <a:srgbClr val="080808"/>
                </a:solidFill>
              </a:rPr>
              <a:t>thermic</a:t>
            </a:r>
            <a:r>
              <a:rPr lang="en-US" sz="2000" dirty="0" smtClean="0">
                <a:solidFill>
                  <a:srgbClr val="080808"/>
                </a:solidFill>
              </a:rPr>
              <a:t> and have relatively high rates of metabolism. In keeping with their higher metabolic rates, adaptations for efficient feeding include </a:t>
            </a:r>
            <a:r>
              <a:rPr lang="en-US" sz="2000" dirty="0" err="1" smtClean="0">
                <a:solidFill>
                  <a:srgbClr val="080808"/>
                </a:solidFill>
              </a:rPr>
              <a:t>heterodont</a:t>
            </a:r>
            <a:r>
              <a:rPr lang="en-US" sz="2000" dirty="0" smtClean="0">
                <a:solidFill>
                  <a:srgbClr val="080808"/>
                </a:solidFill>
              </a:rPr>
              <a:t> teeth in most species and a secondary palate to separate the respiratory and food passages (so they can breathe and chew at the same time).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 circulatory systems are efficient, and they have a four-chambered heart with separate pulmonary and systemic circulations.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Their brains are highly developed, fertilization is internal, and most have placental attachment of the young.</a:t>
            </a:r>
            <a:endParaRPr lang="en-US" sz="2000" dirty="0">
              <a:solidFill>
                <a:srgbClr val="080808"/>
              </a:solidFill>
            </a:endParaRPr>
          </a:p>
        </p:txBody>
      </p:sp>
      <p:pic>
        <p:nvPicPr>
          <p:cNvPr id="66562" name="Picture 2"/>
          <p:cNvPicPr>
            <a:picLocks noChangeAspect="1" noChangeArrowheads="1"/>
          </p:cNvPicPr>
          <p:nvPr/>
        </p:nvPicPr>
        <p:blipFill>
          <a:blip r:embed="rId5"/>
          <a:srcRect/>
          <a:stretch>
            <a:fillRect/>
          </a:stretch>
        </p:blipFill>
        <p:spPr bwMode="auto">
          <a:xfrm>
            <a:off x="685800" y="1524000"/>
            <a:ext cx="3124200" cy="4267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Class </a:t>
            </a:r>
            <a:r>
              <a:rPr lang="en-US" sz="2400" b="1" dirty="0" err="1" smtClean="0">
                <a:solidFill>
                  <a:srgbClr val="080808"/>
                </a:solidFill>
              </a:rPr>
              <a:t>Mammalia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1" name="Rectangle 10"/>
          <p:cNvSpPr/>
          <p:nvPr/>
        </p:nvSpPr>
        <p:spPr>
          <a:xfrm>
            <a:off x="4343400" y="1981200"/>
            <a:ext cx="4038600" cy="3637919"/>
          </a:xfrm>
          <a:prstGeom prst="rect">
            <a:avLst/>
          </a:prstGeom>
        </p:spPr>
        <p:txBody>
          <a:bodyPr wrap="square">
            <a:spAutoFit/>
          </a:bodyPr>
          <a:lstStyle/>
          <a:p>
            <a:pPr>
              <a:lnSpc>
                <a:spcPct val="90000"/>
              </a:lnSpc>
            </a:pPr>
            <a:r>
              <a:rPr lang="en-US" sz="2400" dirty="0" smtClean="0">
                <a:solidFill>
                  <a:srgbClr val="080808"/>
                </a:solidFill>
              </a:rPr>
              <a:t>There are three subclasses under Class </a:t>
            </a:r>
            <a:r>
              <a:rPr lang="en-US" sz="2400" dirty="0" err="1" smtClean="0">
                <a:solidFill>
                  <a:srgbClr val="080808"/>
                </a:solidFill>
              </a:rPr>
              <a:t>Mammalia</a:t>
            </a:r>
            <a:r>
              <a:rPr lang="en-US" sz="2400" dirty="0" smtClean="0">
                <a:solidFill>
                  <a:srgbClr val="080808"/>
                </a:solidFill>
              </a:rPr>
              <a:t> based on birthing systems:</a:t>
            </a:r>
          </a:p>
          <a:p>
            <a:pPr>
              <a:lnSpc>
                <a:spcPct val="90000"/>
              </a:lnSpc>
            </a:pPr>
            <a:endParaRPr lang="en-US" sz="2400" dirty="0" smtClean="0">
              <a:solidFill>
                <a:srgbClr val="080808"/>
              </a:solidFill>
            </a:endParaRPr>
          </a:p>
          <a:p>
            <a:pPr lvl="1">
              <a:lnSpc>
                <a:spcPct val="90000"/>
              </a:lnSpc>
            </a:pPr>
            <a:r>
              <a:rPr lang="en-US" sz="2000" dirty="0" smtClean="0">
                <a:solidFill>
                  <a:srgbClr val="080808"/>
                </a:solidFill>
              </a:rPr>
              <a:t>Subclass </a:t>
            </a:r>
            <a:r>
              <a:rPr lang="en-US" sz="2000" dirty="0" err="1" smtClean="0">
                <a:solidFill>
                  <a:srgbClr val="080808"/>
                </a:solidFill>
              </a:rPr>
              <a:t>Prototheria</a:t>
            </a:r>
            <a:r>
              <a:rPr lang="en-US" sz="2000" dirty="0" smtClean="0">
                <a:solidFill>
                  <a:srgbClr val="080808"/>
                </a:solidFill>
              </a:rPr>
              <a:t> </a:t>
            </a:r>
          </a:p>
          <a:p>
            <a:pPr lvl="1">
              <a:lnSpc>
                <a:spcPct val="90000"/>
              </a:lnSpc>
              <a:buFontTx/>
              <a:buNone/>
            </a:pPr>
            <a:r>
              <a:rPr lang="en-US" sz="2000" i="1" dirty="0" smtClean="0">
                <a:solidFill>
                  <a:srgbClr val="080808"/>
                </a:solidFill>
              </a:rPr>
              <a:t>    (egg-laying </a:t>
            </a:r>
            <a:r>
              <a:rPr lang="en-US" sz="2000" i="1" dirty="0" err="1" smtClean="0">
                <a:solidFill>
                  <a:srgbClr val="080808"/>
                </a:solidFill>
              </a:rPr>
              <a:t>monotremes</a:t>
            </a:r>
            <a:r>
              <a:rPr lang="en-US" sz="2000" i="1" dirty="0" smtClean="0">
                <a:solidFill>
                  <a:srgbClr val="080808"/>
                </a:solidFill>
              </a:rPr>
              <a:t>)</a:t>
            </a:r>
          </a:p>
          <a:p>
            <a:pPr lvl="1">
              <a:lnSpc>
                <a:spcPct val="90000"/>
              </a:lnSpc>
              <a:buFontTx/>
              <a:buNone/>
            </a:pPr>
            <a:endParaRPr lang="en-US" sz="2000" dirty="0" smtClean="0">
              <a:solidFill>
                <a:srgbClr val="080808"/>
              </a:solidFill>
            </a:endParaRPr>
          </a:p>
          <a:p>
            <a:pPr lvl="1">
              <a:lnSpc>
                <a:spcPct val="90000"/>
              </a:lnSpc>
            </a:pPr>
            <a:r>
              <a:rPr lang="en-US" sz="2000" dirty="0" smtClean="0">
                <a:solidFill>
                  <a:srgbClr val="080808"/>
                </a:solidFill>
              </a:rPr>
              <a:t>Subclass </a:t>
            </a:r>
            <a:r>
              <a:rPr lang="en-US" sz="2000" dirty="0" err="1" smtClean="0">
                <a:solidFill>
                  <a:srgbClr val="080808"/>
                </a:solidFill>
              </a:rPr>
              <a:t>Metatheria</a:t>
            </a:r>
            <a:r>
              <a:rPr lang="en-US" sz="2000" dirty="0" smtClean="0">
                <a:solidFill>
                  <a:srgbClr val="080808"/>
                </a:solidFill>
              </a:rPr>
              <a:t> </a:t>
            </a:r>
          </a:p>
          <a:p>
            <a:pPr lvl="1">
              <a:lnSpc>
                <a:spcPct val="90000"/>
              </a:lnSpc>
            </a:pPr>
            <a:r>
              <a:rPr lang="en-US" sz="2000" dirty="0" smtClean="0">
                <a:solidFill>
                  <a:srgbClr val="080808"/>
                </a:solidFill>
              </a:rPr>
              <a:t>     </a:t>
            </a:r>
            <a:r>
              <a:rPr lang="en-US" sz="2000" i="1" dirty="0" smtClean="0">
                <a:solidFill>
                  <a:srgbClr val="080808"/>
                </a:solidFill>
              </a:rPr>
              <a:t>(marsupials)</a:t>
            </a:r>
          </a:p>
          <a:p>
            <a:pPr lvl="1">
              <a:lnSpc>
                <a:spcPct val="90000"/>
              </a:lnSpc>
            </a:pPr>
            <a:endParaRPr lang="en-US" sz="2000" dirty="0" smtClean="0">
              <a:solidFill>
                <a:srgbClr val="080808"/>
              </a:solidFill>
            </a:endParaRPr>
          </a:p>
          <a:p>
            <a:pPr lvl="1">
              <a:lnSpc>
                <a:spcPct val="90000"/>
              </a:lnSpc>
            </a:pPr>
            <a:r>
              <a:rPr lang="en-US" sz="2000" dirty="0" smtClean="0">
                <a:solidFill>
                  <a:srgbClr val="080808"/>
                </a:solidFill>
              </a:rPr>
              <a:t>Subclass </a:t>
            </a:r>
            <a:r>
              <a:rPr lang="en-US" sz="2000" dirty="0" err="1" smtClean="0">
                <a:solidFill>
                  <a:srgbClr val="080808"/>
                </a:solidFill>
              </a:rPr>
              <a:t>Eutheria</a:t>
            </a:r>
            <a:r>
              <a:rPr lang="en-US" sz="2000" dirty="0" smtClean="0">
                <a:solidFill>
                  <a:srgbClr val="080808"/>
                </a:solidFill>
              </a:rPr>
              <a:t> </a:t>
            </a:r>
          </a:p>
          <a:p>
            <a:pPr lvl="1">
              <a:lnSpc>
                <a:spcPct val="90000"/>
              </a:lnSpc>
              <a:buFontTx/>
              <a:buNone/>
            </a:pPr>
            <a:r>
              <a:rPr lang="en-US" sz="2000" i="1" dirty="0" smtClean="0">
                <a:solidFill>
                  <a:srgbClr val="080808"/>
                </a:solidFill>
              </a:rPr>
              <a:t>     (placental)</a:t>
            </a:r>
            <a:endParaRPr lang="en-US" sz="2000" i="1" dirty="0">
              <a:solidFill>
                <a:srgbClr val="080808"/>
              </a:solidFill>
            </a:endParaRPr>
          </a:p>
        </p:txBody>
      </p:sp>
      <p:pic>
        <p:nvPicPr>
          <p:cNvPr id="67586" name="Picture 2"/>
          <p:cNvPicPr>
            <a:picLocks noChangeAspect="1" noChangeArrowheads="1"/>
          </p:cNvPicPr>
          <p:nvPr/>
        </p:nvPicPr>
        <p:blipFill>
          <a:blip r:embed="rId5"/>
          <a:srcRect/>
          <a:stretch>
            <a:fillRect/>
          </a:stretch>
        </p:blipFill>
        <p:spPr bwMode="auto">
          <a:xfrm>
            <a:off x="914400" y="1828800"/>
            <a:ext cx="3352800" cy="4038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495800" y="1752600"/>
            <a:ext cx="3886200" cy="3785652"/>
          </a:xfrm>
          <a:prstGeom prst="rect">
            <a:avLst/>
          </a:prstGeom>
          <a:noFill/>
          <a:ln w="9525">
            <a:noFill/>
            <a:miter lim="800000"/>
            <a:headEnd/>
            <a:tailEnd/>
          </a:ln>
          <a:effectLst/>
        </p:spPr>
        <p:txBody>
          <a:bodyPr wrap="square">
            <a:spAutoFit/>
          </a:bodyPr>
          <a:lstStyle/>
          <a:p>
            <a:pPr>
              <a:lnSpc>
                <a:spcPct val="80000"/>
              </a:lnSpc>
            </a:pPr>
            <a:r>
              <a:rPr lang="en-US" sz="2000" dirty="0" smtClean="0">
                <a:solidFill>
                  <a:srgbClr val="080808"/>
                </a:solidFill>
              </a:rPr>
              <a:t>Members of the subclass </a:t>
            </a:r>
            <a:r>
              <a:rPr lang="en-US" sz="2000" b="1" dirty="0" err="1" smtClean="0">
                <a:solidFill>
                  <a:srgbClr val="080808"/>
                </a:solidFill>
              </a:rPr>
              <a:t>Prototheria</a:t>
            </a:r>
            <a:r>
              <a:rPr lang="en-US" sz="2000" dirty="0" smtClean="0">
                <a:solidFill>
                  <a:srgbClr val="080808"/>
                </a:solidFill>
              </a:rPr>
              <a:t> are so different from </a:t>
            </a:r>
            <a:r>
              <a:rPr lang="en-US" sz="2000" dirty="0" err="1" smtClean="0">
                <a:solidFill>
                  <a:srgbClr val="080808"/>
                </a:solidFill>
              </a:rPr>
              <a:t>placentals</a:t>
            </a:r>
            <a:r>
              <a:rPr lang="en-US" sz="2000" dirty="0" smtClean="0">
                <a:solidFill>
                  <a:srgbClr val="080808"/>
                </a:solidFill>
              </a:rPr>
              <a:t> that they may have developed from a different </a:t>
            </a:r>
            <a:r>
              <a:rPr lang="en-US" sz="2000" dirty="0" err="1" smtClean="0">
                <a:solidFill>
                  <a:srgbClr val="080808"/>
                </a:solidFill>
              </a:rPr>
              <a:t>theriapsid</a:t>
            </a:r>
            <a:r>
              <a:rPr lang="en-US" sz="2000" dirty="0" smtClean="0">
                <a:solidFill>
                  <a:srgbClr val="080808"/>
                </a:solidFill>
              </a:rPr>
              <a:t> species .</a:t>
            </a: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Today's </a:t>
            </a:r>
            <a:r>
              <a:rPr lang="en-US" sz="2000" dirty="0" err="1" smtClean="0">
                <a:solidFill>
                  <a:srgbClr val="080808"/>
                </a:solidFill>
              </a:rPr>
              <a:t>monotremes</a:t>
            </a:r>
            <a:r>
              <a:rPr lang="en-US" sz="2000" dirty="0" smtClean="0">
                <a:solidFill>
                  <a:srgbClr val="080808"/>
                </a:solidFill>
              </a:rPr>
              <a:t> are found in Australia, Tasmania, and New Guinea. The only living </a:t>
            </a:r>
            <a:r>
              <a:rPr lang="en-US" sz="2000" dirty="0" err="1" smtClean="0">
                <a:solidFill>
                  <a:srgbClr val="080808"/>
                </a:solidFill>
              </a:rPr>
              <a:t>monotremes</a:t>
            </a:r>
            <a:r>
              <a:rPr lang="en-US" sz="2000" dirty="0" smtClean="0">
                <a:solidFill>
                  <a:srgbClr val="080808"/>
                </a:solidFill>
              </a:rPr>
              <a:t> are the duckbill platypus and echidna (spiny anteater). </a:t>
            </a:r>
          </a:p>
          <a:p>
            <a:pPr>
              <a:lnSpc>
                <a:spcPct val="80000"/>
              </a:lnSpc>
            </a:pPr>
            <a:endParaRPr lang="en-US" sz="2000" dirty="0" smtClean="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Prototheria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8610" name="Picture 2"/>
          <p:cNvPicPr>
            <a:picLocks noChangeAspect="1" noChangeArrowheads="1"/>
          </p:cNvPicPr>
          <p:nvPr/>
        </p:nvPicPr>
        <p:blipFill>
          <a:blip r:embed="rId5"/>
          <a:srcRect/>
          <a:stretch>
            <a:fillRect/>
          </a:stretch>
        </p:blipFill>
        <p:spPr bwMode="auto">
          <a:xfrm>
            <a:off x="685800" y="1524000"/>
            <a:ext cx="3741964" cy="2286000"/>
          </a:xfrm>
          <a:prstGeom prst="rect">
            <a:avLst/>
          </a:prstGeom>
          <a:noFill/>
          <a:ln w="9525">
            <a:noFill/>
            <a:miter lim="800000"/>
            <a:headEnd/>
            <a:tailEnd/>
          </a:ln>
          <a:effectLst/>
        </p:spPr>
      </p:pic>
      <p:pic>
        <p:nvPicPr>
          <p:cNvPr id="68611" name="Picture 3"/>
          <p:cNvPicPr>
            <a:picLocks noChangeAspect="1" noChangeArrowheads="1"/>
          </p:cNvPicPr>
          <p:nvPr/>
        </p:nvPicPr>
        <p:blipFill>
          <a:blip r:embed="rId6"/>
          <a:srcRect/>
          <a:stretch>
            <a:fillRect/>
          </a:stretch>
        </p:blipFill>
        <p:spPr bwMode="auto">
          <a:xfrm>
            <a:off x="685800" y="3810000"/>
            <a:ext cx="3733800" cy="213829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800600" y="1371600"/>
            <a:ext cx="3657600" cy="4524315"/>
          </a:xfrm>
          <a:prstGeom prst="rect">
            <a:avLst/>
          </a:prstGeom>
          <a:noFill/>
          <a:ln w="9525">
            <a:noFill/>
            <a:miter lim="800000"/>
            <a:headEnd/>
            <a:tailEnd/>
          </a:ln>
          <a:effectLst/>
        </p:spPr>
        <p:txBody>
          <a:bodyPr wrap="square">
            <a:spAutoFit/>
          </a:bodyPr>
          <a:lstStyle/>
          <a:p>
            <a:pPr>
              <a:lnSpc>
                <a:spcPct val="80000"/>
              </a:lnSpc>
            </a:pPr>
            <a:endParaRPr lang="en-US" sz="2000" dirty="0" smtClean="0">
              <a:solidFill>
                <a:srgbClr val="080808"/>
              </a:solidFill>
            </a:endParaRPr>
          </a:p>
          <a:p>
            <a:pPr>
              <a:lnSpc>
                <a:spcPct val="80000"/>
              </a:lnSpc>
            </a:pPr>
            <a:r>
              <a:rPr lang="en-US" sz="2000" dirty="0" err="1" smtClean="0">
                <a:solidFill>
                  <a:srgbClr val="080808"/>
                </a:solidFill>
              </a:rPr>
              <a:t>Monotremes</a:t>
            </a:r>
            <a:r>
              <a:rPr lang="en-US" sz="2000" dirty="0" smtClean="0">
                <a:solidFill>
                  <a:srgbClr val="080808"/>
                </a:solidFill>
              </a:rPr>
              <a:t> have several primitive characteristics: They lack teeth as adults, the braincase and other skeletal elements are reptilian in structure, they have a single ventral orifice (connected to a </a:t>
            </a:r>
            <a:r>
              <a:rPr lang="en-US" sz="2000" dirty="0" err="1" smtClean="0">
                <a:solidFill>
                  <a:srgbClr val="080808"/>
                </a:solidFill>
              </a:rPr>
              <a:t>cloaca</a:t>
            </a:r>
            <a:r>
              <a:rPr lang="en-US" sz="2000" dirty="0" smtClean="0">
                <a:solidFill>
                  <a:srgbClr val="080808"/>
                </a:solidFill>
              </a:rPr>
              <a:t>), and they are oviparous.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In these ways they are reptilian in their structure, reproduction, and physiology. Nonetheless, </a:t>
            </a:r>
            <a:r>
              <a:rPr lang="en-US" sz="2000" dirty="0" err="1" smtClean="0">
                <a:solidFill>
                  <a:srgbClr val="080808"/>
                </a:solidFill>
              </a:rPr>
              <a:t>monotremes</a:t>
            </a:r>
            <a:r>
              <a:rPr lang="en-US" sz="2000" dirty="0" smtClean="0">
                <a:solidFill>
                  <a:srgbClr val="080808"/>
                </a:solidFill>
              </a:rPr>
              <a:t> do possess hair and feed their young milk, so they do qualify as mammals </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Prototheria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
          <p:cNvPicPr>
            <a:picLocks noChangeAspect="1" noChangeArrowheads="1"/>
          </p:cNvPicPr>
          <p:nvPr/>
        </p:nvPicPr>
        <p:blipFill>
          <a:blip r:embed="rId5"/>
          <a:srcRect/>
          <a:stretch>
            <a:fillRect/>
          </a:stretch>
        </p:blipFill>
        <p:spPr bwMode="auto">
          <a:xfrm>
            <a:off x="762000" y="3505200"/>
            <a:ext cx="3589564" cy="2286000"/>
          </a:xfrm>
          <a:prstGeom prst="rect">
            <a:avLst/>
          </a:prstGeom>
          <a:noFill/>
          <a:ln w="9525">
            <a:noFill/>
            <a:miter lim="800000"/>
            <a:headEnd/>
            <a:tailEnd/>
          </a:ln>
          <a:effectLst/>
        </p:spPr>
      </p:pic>
      <p:pic>
        <p:nvPicPr>
          <p:cNvPr id="12" name="Picture 3"/>
          <p:cNvPicPr>
            <a:picLocks noChangeAspect="1" noChangeArrowheads="1"/>
          </p:cNvPicPr>
          <p:nvPr/>
        </p:nvPicPr>
        <p:blipFill>
          <a:blip r:embed="rId6"/>
          <a:srcRect/>
          <a:stretch>
            <a:fillRect/>
          </a:stretch>
        </p:blipFill>
        <p:spPr bwMode="auto">
          <a:xfrm>
            <a:off x="762000" y="1524000"/>
            <a:ext cx="3581400" cy="213829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419600" y="1524000"/>
            <a:ext cx="4267200" cy="4524315"/>
          </a:xfrm>
          <a:prstGeom prst="rect">
            <a:avLst/>
          </a:prstGeom>
          <a:noFill/>
          <a:ln w="9525">
            <a:noFill/>
            <a:miter lim="800000"/>
            <a:headEnd/>
            <a:tailEnd/>
          </a:ln>
          <a:effectLst/>
        </p:spPr>
        <p:txBody>
          <a:bodyPr wrap="square">
            <a:spAutoFit/>
          </a:bodyPr>
          <a:lstStyle/>
          <a:p>
            <a:pPr>
              <a:lnSpc>
                <a:spcPct val="80000"/>
              </a:lnSpc>
            </a:pPr>
            <a:r>
              <a:rPr lang="en-US" sz="2000" dirty="0" err="1" smtClean="0">
                <a:solidFill>
                  <a:srgbClr val="080808"/>
                </a:solidFill>
              </a:rPr>
              <a:t>Metatherians</a:t>
            </a:r>
            <a:r>
              <a:rPr lang="en-US" sz="2000" dirty="0" smtClean="0">
                <a:solidFill>
                  <a:srgbClr val="080808"/>
                </a:solidFill>
              </a:rPr>
              <a:t> are the marsupial mammals (kangaroos, koalas, opossums, Tasmanian wolves, and wombats).</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Like the placental mammals, marsupials start their lives attached by a placenta to the maternal circulation. Marsupial placental development, however is short-lived; and following their birth the embryos attach to a nipple within a skin pouch (</a:t>
            </a:r>
            <a:r>
              <a:rPr lang="en-US" sz="2000" dirty="0" err="1" smtClean="0">
                <a:solidFill>
                  <a:srgbClr val="080808"/>
                </a:solidFill>
              </a:rPr>
              <a:t>marsupium</a:t>
            </a:r>
            <a:r>
              <a:rPr lang="en-US" sz="2000" dirty="0" smtClean="0">
                <a:solidFill>
                  <a:srgbClr val="080808"/>
                </a:solidFill>
              </a:rPr>
              <a:t>) where they continue their development. </a:t>
            </a:r>
          </a:p>
          <a:p>
            <a:pPr>
              <a:lnSpc>
                <a:spcPct val="80000"/>
              </a:lnSpc>
            </a:pPr>
            <a:endParaRPr lang="en-US" sz="2000" dirty="0" smtClean="0">
              <a:solidFill>
                <a:srgbClr val="080808"/>
              </a:solidFill>
            </a:endParaRPr>
          </a:p>
          <a:p>
            <a:pPr>
              <a:lnSpc>
                <a:spcPct val="80000"/>
              </a:lnSpc>
            </a:pPr>
            <a:r>
              <a:rPr lang="en-US" sz="2000" dirty="0" smtClean="0">
                <a:solidFill>
                  <a:srgbClr val="080808"/>
                </a:solidFill>
              </a:rPr>
              <a:t>They are nocturnal in their habits and are often found in association with humans </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Metatheria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69634" name="Picture 2"/>
          <p:cNvPicPr>
            <a:picLocks noChangeAspect="1" noChangeArrowheads="1"/>
          </p:cNvPicPr>
          <p:nvPr/>
        </p:nvPicPr>
        <p:blipFill>
          <a:blip r:embed="rId5"/>
          <a:srcRect/>
          <a:stretch>
            <a:fillRect/>
          </a:stretch>
        </p:blipFill>
        <p:spPr bwMode="auto">
          <a:xfrm>
            <a:off x="762000" y="3429000"/>
            <a:ext cx="3415271" cy="2445334"/>
          </a:xfrm>
          <a:prstGeom prst="rect">
            <a:avLst/>
          </a:prstGeom>
          <a:noFill/>
          <a:ln w="9525">
            <a:noFill/>
            <a:miter lim="800000"/>
            <a:headEnd/>
            <a:tailEnd/>
          </a:ln>
          <a:effectLst/>
        </p:spPr>
      </p:pic>
      <p:pic>
        <p:nvPicPr>
          <p:cNvPr id="69635" name="Picture 3"/>
          <p:cNvPicPr>
            <a:picLocks noChangeAspect="1" noChangeArrowheads="1"/>
          </p:cNvPicPr>
          <p:nvPr/>
        </p:nvPicPr>
        <p:blipFill>
          <a:blip r:embed="rId6"/>
          <a:srcRect/>
          <a:stretch>
            <a:fillRect/>
          </a:stretch>
        </p:blipFill>
        <p:spPr bwMode="auto">
          <a:xfrm>
            <a:off x="838200" y="914400"/>
            <a:ext cx="3276600" cy="24574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990600" y="4419600"/>
            <a:ext cx="7848600" cy="2031325"/>
          </a:xfrm>
          <a:prstGeom prst="rect">
            <a:avLst/>
          </a:prstGeom>
          <a:noFill/>
          <a:ln w="9525">
            <a:noFill/>
            <a:miter lim="800000"/>
            <a:headEnd/>
            <a:tailEnd/>
          </a:ln>
          <a:effectLst/>
        </p:spPr>
        <p:txBody>
          <a:bodyPr wrap="square">
            <a:spAutoFit/>
          </a:bodyPr>
          <a:lstStyle/>
          <a:p>
            <a:pPr>
              <a:lnSpc>
                <a:spcPct val="90000"/>
              </a:lnSpc>
            </a:pPr>
            <a:r>
              <a:rPr lang="en-US" sz="2000" dirty="0" err="1" smtClean="0">
                <a:solidFill>
                  <a:srgbClr val="080808"/>
                </a:solidFill>
              </a:rPr>
              <a:t>Eutherian</a:t>
            </a:r>
            <a:r>
              <a:rPr lang="en-US" sz="2000" dirty="0" smtClean="0">
                <a:solidFill>
                  <a:srgbClr val="080808"/>
                </a:solidFill>
              </a:rPr>
              <a:t> mammals are placental beasts.</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The number and arrangement of the teeth are important in the classification of these mammals </a:t>
            </a:r>
          </a:p>
          <a:p>
            <a:pPr>
              <a:lnSpc>
                <a:spcPct val="90000"/>
              </a:lnSpc>
            </a:pPr>
            <a:endParaRPr lang="en-US" sz="2000" dirty="0" smtClean="0">
              <a:solidFill>
                <a:srgbClr val="080808"/>
              </a:solidFill>
            </a:endParaRPr>
          </a:p>
          <a:p>
            <a:pPr>
              <a:lnSpc>
                <a:spcPct val="90000"/>
              </a:lnSpc>
            </a:pPr>
            <a:r>
              <a:rPr lang="en-US" sz="2000" dirty="0" smtClean="0">
                <a:solidFill>
                  <a:srgbClr val="080808"/>
                </a:solidFill>
              </a:rPr>
              <a:t>All of these animals give live birth and place heavy importance </a:t>
            </a:r>
          </a:p>
          <a:p>
            <a:pPr>
              <a:lnSpc>
                <a:spcPct val="90000"/>
              </a:lnSpc>
            </a:pPr>
            <a:r>
              <a:rPr lang="en-US" sz="2000" dirty="0" smtClean="0">
                <a:solidFill>
                  <a:srgbClr val="080808"/>
                </a:solidFill>
              </a:rPr>
              <a:t>on raising their young</a:t>
            </a:r>
            <a:endParaRPr lang="en-US" sz="2000" dirty="0">
              <a:solidFill>
                <a:srgbClr val="080808"/>
              </a:solidFill>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Eutheria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1" name="Picture 29" descr="anmwi056_2"/>
          <p:cNvPicPr>
            <a:picLocks noChangeAspect="1" noChangeArrowheads="1"/>
          </p:cNvPicPr>
          <p:nvPr/>
        </p:nvPicPr>
        <p:blipFill>
          <a:blip r:embed="rId5"/>
          <a:srcRect/>
          <a:stretch>
            <a:fillRect/>
          </a:stretch>
        </p:blipFill>
        <p:spPr bwMode="auto">
          <a:xfrm>
            <a:off x="990600" y="1447800"/>
            <a:ext cx="2133600" cy="2667000"/>
          </a:xfrm>
          <a:prstGeom prst="rect">
            <a:avLst/>
          </a:prstGeom>
          <a:noFill/>
        </p:spPr>
      </p:pic>
      <p:pic>
        <p:nvPicPr>
          <p:cNvPr id="70658" name="Picture 2" descr="C:\Users\TORRES\Pictures\New folder\trttttttt.jpg"/>
          <p:cNvPicPr>
            <a:picLocks noChangeAspect="1" noChangeArrowheads="1"/>
          </p:cNvPicPr>
          <p:nvPr/>
        </p:nvPicPr>
        <p:blipFill>
          <a:blip r:embed="rId6" cstate="print">
            <a:lum bright="-7000"/>
          </a:blip>
          <a:srcRect/>
          <a:stretch>
            <a:fillRect/>
          </a:stretch>
        </p:blipFill>
        <p:spPr bwMode="auto">
          <a:xfrm>
            <a:off x="3276600" y="1411720"/>
            <a:ext cx="2057400" cy="2687205"/>
          </a:xfrm>
          <a:prstGeom prst="rect">
            <a:avLst/>
          </a:prstGeom>
          <a:noFill/>
        </p:spPr>
      </p:pic>
      <p:pic>
        <p:nvPicPr>
          <p:cNvPr id="70659" name="Picture 3"/>
          <p:cNvPicPr>
            <a:picLocks noChangeAspect="1" noChangeArrowheads="1"/>
          </p:cNvPicPr>
          <p:nvPr/>
        </p:nvPicPr>
        <p:blipFill>
          <a:blip r:embed="rId7"/>
          <a:srcRect/>
          <a:stretch>
            <a:fillRect/>
          </a:stretch>
        </p:blipFill>
        <p:spPr bwMode="auto">
          <a:xfrm>
            <a:off x="5486400" y="1447800"/>
            <a:ext cx="2814205" cy="2667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Subclass </a:t>
            </a:r>
            <a:r>
              <a:rPr lang="en-US" sz="2400" b="1" dirty="0" err="1" smtClean="0">
                <a:solidFill>
                  <a:srgbClr val="080808"/>
                </a:solidFill>
              </a:rPr>
              <a:t>Eutheria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2" name="Rectangle 11"/>
          <p:cNvSpPr/>
          <p:nvPr/>
        </p:nvSpPr>
        <p:spPr>
          <a:xfrm>
            <a:off x="-228600" y="1600200"/>
            <a:ext cx="8839200" cy="3508653"/>
          </a:xfrm>
          <a:prstGeom prst="rect">
            <a:avLst/>
          </a:prstGeom>
        </p:spPr>
        <p:txBody>
          <a:bodyPr wrap="square">
            <a:spAutoFit/>
          </a:bodyPr>
          <a:lstStyle/>
          <a:p>
            <a:pPr lvl="1">
              <a:buFontTx/>
              <a:buNone/>
            </a:pPr>
            <a:r>
              <a:rPr lang="en-US" dirty="0" smtClean="0"/>
              <a:t>        </a:t>
            </a:r>
            <a:r>
              <a:rPr lang="en-US" sz="2400" b="1" dirty="0" err="1" smtClean="0">
                <a:solidFill>
                  <a:srgbClr val="FF0000"/>
                </a:solidFill>
              </a:rPr>
              <a:t>Eutherian</a:t>
            </a:r>
            <a:r>
              <a:rPr lang="en-US" sz="2400" b="1" dirty="0" smtClean="0">
                <a:solidFill>
                  <a:srgbClr val="FF0000"/>
                </a:solidFill>
              </a:rPr>
              <a:t> Orders:</a:t>
            </a:r>
          </a:p>
          <a:p>
            <a:pPr lvl="1">
              <a:buFontTx/>
              <a:buNone/>
            </a:pPr>
            <a:endParaRPr lang="en-US" dirty="0" smtClean="0"/>
          </a:p>
          <a:p>
            <a:pPr lvl="2">
              <a:buFontTx/>
              <a:buNone/>
            </a:pPr>
            <a:r>
              <a:rPr lang="en-US" sz="2000" b="1" dirty="0" err="1" smtClean="0">
                <a:solidFill>
                  <a:srgbClr val="080808"/>
                </a:solidFill>
              </a:rPr>
              <a:t>Artiodactyla</a:t>
            </a:r>
            <a:r>
              <a:rPr lang="en-US" sz="2000" dirty="0" smtClean="0">
                <a:solidFill>
                  <a:srgbClr val="080808"/>
                </a:solidFill>
              </a:rPr>
              <a:t> </a:t>
            </a:r>
            <a:r>
              <a:rPr lang="en-US" sz="2000" i="1" dirty="0" smtClean="0">
                <a:solidFill>
                  <a:srgbClr val="080808"/>
                </a:solidFill>
              </a:rPr>
              <a:t>(deer, goat, pig)</a:t>
            </a:r>
            <a:r>
              <a:rPr lang="en-US" sz="2000" i="1" dirty="0" smtClean="0">
                <a:solidFill>
                  <a:srgbClr val="080808"/>
                </a:solidFill>
                <a:hlinkClick r:id="rId5"/>
              </a:rPr>
              <a:t> </a:t>
            </a:r>
            <a:r>
              <a:rPr lang="en-US" sz="2000" i="1" dirty="0" smtClean="0">
                <a:solidFill>
                  <a:srgbClr val="080808"/>
                </a:solidFill>
              </a:rPr>
              <a:t> </a:t>
            </a:r>
            <a:r>
              <a:rPr lang="en-US" sz="2000" dirty="0" smtClean="0">
                <a:solidFill>
                  <a:srgbClr val="080808"/>
                </a:solidFill>
              </a:rPr>
              <a:t>	 </a:t>
            </a:r>
            <a:r>
              <a:rPr lang="en-US" sz="2000" b="1" dirty="0" err="1" smtClean="0">
                <a:solidFill>
                  <a:srgbClr val="080808"/>
                </a:solidFill>
              </a:rPr>
              <a:t>Macroscelidea</a:t>
            </a:r>
            <a:r>
              <a:rPr lang="en-US" sz="2000" dirty="0" smtClean="0">
                <a:solidFill>
                  <a:srgbClr val="080808"/>
                </a:solidFill>
              </a:rPr>
              <a:t> </a:t>
            </a:r>
            <a:r>
              <a:rPr lang="en-US" sz="2000" i="1" dirty="0" smtClean="0">
                <a:solidFill>
                  <a:srgbClr val="080808"/>
                </a:solidFill>
              </a:rPr>
              <a:t>(elephant shrews) </a:t>
            </a:r>
          </a:p>
          <a:p>
            <a:pPr lvl="2">
              <a:buFontTx/>
              <a:buNone/>
            </a:pPr>
            <a:r>
              <a:rPr lang="en-US" sz="2000" b="1" dirty="0" err="1" smtClean="0">
                <a:solidFill>
                  <a:srgbClr val="080808"/>
                </a:solidFill>
              </a:rPr>
              <a:t>Carnivora</a:t>
            </a:r>
            <a:r>
              <a:rPr lang="en-US" sz="2000" dirty="0" smtClean="0">
                <a:solidFill>
                  <a:srgbClr val="080808"/>
                </a:solidFill>
              </a:rPr>
              <a:t> </a:t>
            </a:r>
            <a:r>
              <a:rPr lang="en-US" sz="2000" i="1" dirty="0" smtClean="0">
                <a:solidFill>
                  <a:srgbClr val="080808"/>
                </a:solidFill>
              </a:rPr>
              <a:t>(bears, wolves)</a:t>
            </a:r>
            <a:r>
              <a:rPr lang="en-US" sz="2000" i="1" dirty="0" smtClean="0">
                <a:solidFill>
                  <a:srgbClr val="080808"/>
                </a:solidFill>
                <a:hlinkClick r:id="rId6"/>
              </a:rPr>
              <a:t> </a:t>
            </a:r>
            <a:r>
              <a:rPr lang="en-US" sz="2000" dirty="0" smtClean="0">
                <a:solidFill>
                  <a:srgbClr val="080808"/>
                </a:solidFill>
              </a:rPr>
              <a:t>	 </a:t>
            </a:r>
            <a:r>
              <a:rPr lang="en-US" sz="2000" b="1" dirty="0" err="1" smtClean="0">
                <a:solidFill>
                  <a:srgbClr val="080808"/>
                </a:solidFill>
              </a:rPr>
              <a:t>Perissodactyla</a:t>
            </a:r>
            <a:r>
              <a:rPr lang="en-US" sz="2000" dirty="0" smtClean="0">
                <a:solidFill>
                  <a:srgbClr val="080808"/>
                </a:solidFill>
              </a:rPr>
              <a:t> </a:t>
            </a:r>
            <a:r>
              <a:rPr lang="en-US" sz="2000" i="1" dirty="0" smtClean="0">
                <a:solidFill>
                  <a:srgbClr val="080808"/>
                </a:solidFill>
              </a:rPr>
              <a:t>(horses, rhinos)</a:t>
            </a:r>
            <a:r>
              <a:rPr lang="en-US" sz="2000" i="1" dirty="0" smtClean="0">
                <a:solidFill>
                  <a:srgbClr val="080808"/>
                </a:solidFill>
                <a:hlinkClick r:id="rId7"/>
              </a:rPr>
              <a:t> </a:t>
            </a:r>
            <a:endParaRPr lang="en-US" sz="2000" i="1" dirty="0" smtClean="0">
              <a:solidFill>
                <a:srgbClr val="080808"/>
              </a:solidFill>
            </a:endParaRPr>
          </a:p>
          <a:p>
            <a:pPr lvl="2">
              <a:buFontTx/>
              <a:buNone/>
            </a:pPr>
            <a:r>
              <a:rPr lang="en-US" sz="2000" b="1" dirty="0" err="1" smtClean="0">
                <a:solidFill>
                  <a:srgbClr val="080808"/>
                </a:solidFill>
              </a:rPr>
              <a:t>Cetacea</a:t>
            </a:r>
            <a:r>
              <a:rPr lang="en-US" sz="2000" dirty="0" smtClean="0">
                <a:solidFill>
                  <a:srgbClr val="080808"/>
                </a:solidFill>
              </a:rPr>
              <a:t> </a:t>
            </a:r>
            <a:r>
              <a:rPr lang="en-US" sz="2000" i="1" dirty="0" smtClean="0">
                <a:solidFill>
                  <a:srgbClr val="080808"/>
                </a:solidFill>
              </a:rPr>
              <a:t>(whales, dolphins)</a:t>
            </a:r>
            <a:r>
              <a:rPr lang="en-US" sz="2000" i="1" dirty="0" smtClean="0">
                <a:solidFill>
                  <a:srgbClr val="080808"/>
                </a:solidFill>
                <a:hlinkClick r:id="rId8"/>
              </a:rPr>
              <a:t> </a:t>
            </a:r>
            <a:r>
              <a:rPr lang="en-US" sz="2000" i="1" dirty="0" smtClean="0">
                <a:solidFill>
                  <a:srgbClr val="080808"/>
                </a:solidFill>
              </a:rPr>
              <a:t>	</a:t>
            </a:r>
            <a:r>
              <a:rPr lang="en-US" sz="2000" dirty="0" smtClean="0">
                <a:solidFill>
                  <a:srgbClr val="080808"/>
                </a:solidFill>
              </a:rPr>
              <a:t> </a:t>
            </a:r>
            <a:r>
              <a:rPr lang="en-US" sz="2000" b="1" dirty="0" err="1" smtClean="0">
                <a:solidFill>
                  <a:srgbClr val="080808"/>
                </a:solidFill>
              </a:rPr>
              <a:t>Pholidota</a:t>
            </a:r>
            <a:r>
              <a:rPr lang="en-US" sz="2000" dirty="0" smtClean="0">
                <a:solidFill>
                  <a:srgbClr val="080808"/>
                </a:solidFill>
              </a:rPr>
              <a:t> </a:t>
            </a:r>
            <a:r>
              <a:rPr lang="en-US" sz="2000" i="1" dirty="0" smtClean="0">
                <a:solidFill>
                  <a:srgbClr val="080808"/>
                </a:solidFill>
              </a:rPr>
              <a:t>(the pangolin) </a:t>
            </a:r>
          </a:p>
          <a:p>
            <a:pPr lvl="2">
              <a:buFontTx/>
              <a:buNone/>
            </a:pPr>
            <a:r>
              <a:rPr lang="en-US" sz="2000" b="1" dirty="0" err="1" smtClean="0">
                <a:solidFill>
                  <a:srgbClr val="080808"/>
                </a:solidFill>
              </a:rPr>
              <a:t>Chiroptera</a:t>
            </a:r>
            <a:r>
              <a:rPr lang="en-US" sz="2000" dirty="0" smtClean="0">
                <a:solidFill>
                  <a:srgbClr val="080808"/>
                </a:solidFill>
              </a:rPr>
              <a:t> </a:t>
            </a:r>
            <a:r>
              <a:rPr lang="en-US" sz="2000" i="1" dirty="0" smtClean="0">
                <a:solidFill>
                  <a:srgbClr val="080808"/>
                </a:solidFill>
              </a:rPr>
              <a:t>(bats)</a:t>
            </a:r>
            <a:r>
              <a:rPr lang="en-US" sz="2000" dirty="0" smtClean="0">
                <a:solidFill>
                  <a:srgbClr val="080808"/>
                </a:solidFill>
              </a:rPr>
              <a:t>		 </a:t>
            </a:r>
            <a:r>
              <a:rPr lang="en-US" sz="2000" b="1" dirty="0" smtClean="0">
                <a:solidFill>
                  <a:srgbClr val="080808"/>
                </a:solidFill>
              </a:rPr>
              <a:t>Primates </a:t>
            </a:r>
            <a:r>
              <a:rPr lang="en-US" sz="2000" i="1" dirty="0" smtClean="0">
                <a:solidFill>
                  <a:srgbClr val="080808"/>
                </a:solidFill>
              </a:rPr>
              <a:t>(monkeys, apes)</a:t>
            </a:r>
            <a:endParaRPr lang="en-US" sz="2000" b="1" i="1" dirty="0" smtClean="0">
              <a:solidFill>
                <a:srgbClr val="080808"/>
              </a:solidFill>
            </a:endParaRPr>
          </a:p>
          <a:p>
            <a:pPr lvl="2">
              <a:buFontTx/>
              <a:buNone/>
            </a:pPr>
            <a:r>
              <a:rPr lang="en-US" sz="2000" b="1" dirty="0" err="1" smtClean="0">
                <a:solidFill>
                  <a:srgbClr val="080808"/>
                </a:solidFill>
              </a:rPr>
              <a:t>Edentata</a:t>
            </a:r>
            <a:r>
              <a:rPr lang="en-US" sz="2000" dirty="0" smtClean="0">
                <a:solidFill>
                  <a:srgbClr val="080808"/>
                </a:solidFill>
              </a:rPr>
              <a:t> </a:t>
            </a:r>
            <a:r>
              <a:rPr lang="en-US" sz="2000" i="1" dirty="0" smtClean="0">
                <a:solidFill>
                  <a:srgbClr val="080808"/>
                </a:solidFill>
              </a:rPr>
              <a:t>(armadillo, sloth)</a:t>
            </a:r>
            <a:r>
              <a:rPr lang="en-US" sz="2000" dirty="0" smtClean="0">
                <a:solidFill>
                  <a:srgbClr val="080808"/>
                </a:solidFill>
              </a:rPr>
              <a:t>	 </a:t>
            </a:r>
            <a:r>
              <a:rPr lang="en-US" sz="2000" b="1" dirty="0" err="1" smtClean="0">
                <a:solidFill>
                  <a:srgbClr val="080808"/>
                </a:solidFill>
              </a:rPr>
              <a:t>Proboscidea</a:t>
            </a:r>
            <a:r>
              <a:rPr lang="en-US" sz="2000" b="1" dirty="0" smtClean="0">
                <a:solidFill>
                  <a:srgbClr val="080808"/>
                </a:solidFill>
              </a:rPr>
              <a:t> </a:t>
            </a:r>
            <a:r>
              <a:rPr lang="en-US" sz="2000" i="1" dirty="0" smtClean="0">
                <a:solidFill>
                  <a:srgbClr val="080808"/>
                </a:solidFill>
              </a:rPr>
              <a:t>(elephants)</a:t>
            </a:r>
            <a:r>
              <a:rPr lang="en-US" sz="2000" i="1" dirty="0" smtClean="0">
                <a:solidFill>
                  <a:srgbClr val="080808"/>
                </a:solidFill>
                <a:hlinkClick r:id="rId9"/>
              </a:rPr>
              <a:t> </a:t>
            </a:r>
            <a:endParaRPr lang="en-US" sz="2000" i="1" dirty="0" smtClean="0">
              <a:solidFill>
                <a:srgbClr val="080808"/>
              </a:solidFill>
            </a:endParaRPr>
          </a:p>
          <a:p>
            <a:pPr lvl="2">
              <a:buFontTx/>
              <a:buNone/>
            </a:pPr>
            <a:r>
              <a:rPr lang="en-US" sz="2000" b="1" dirty="0" err="1" smtClean="0">
                <a:solidFill>
                  <a:srgbClr val="080808"/>
                </a:solidFill>
              </a:rPr>
              <a:t>Hyracoidea</a:t>
            </a:r>
            <a:r>
              <a:rPr lang="en-US" sz="2000" dirty="0" smtClean="0">
                <a:solidFill>
                  <a:srgbClr val="080808"/>
                </a:solidFill>
              </a:rPr>
              <a:t> (</a:t>
            </a:r>
            <a:r>
              <a:rPr lang="en-US" sz="2000" i="1" dirty="0" smtClean="0">
                <a:solidFill>
                  <a:srgbClr val="080808"/>
                </a:solidFill>
              </a:rPr>
              <a:t>hyraxes)	</a:t>
            </a:r>
            <a:r>
              <a:rPr lang="en-US" sz="2000" dirty="0" smtClean="0">
                <a:solidFill>
                  <a:srgbClr val="080808"/>
                </a:solidFill>
              </a:rPr>
              <a:t>	 </a:t>
            </a:r>
            <a:r>
              <a:rPr lang="en-US" sz="2000" b="1" dirty="0" err="1" smtClean="0">
                <a:solidFill>
                  <a:srgbClr val="080808"/>
                </a:solidFill>
              </a:rPr>
              <a:t>Rodentia</a:t>
            </a:r>
            <a:r>
              <a:rPr lang="en-US" sz="2000" dirty="0" smtClean="0">
                <a:solidFill>
                  <a:srgbClr val="080808"/>
                </a:solidFill>
              </a:rPr>
              <a:t> </a:t>
            </a:r>
            <a:r>
              <a:rPr lang="en-US" sz="2000" i="1" dirty="0" smtClean="0">
                <a:solidFill>
                  <a:srgbClr val="080808"/>
                </a:solidFill>
              </a:rPr>
              <a:t>(rats, mice)</a:t>
            </a:r>
            <a:r>
              <a:rPr lang="en-US" sz="2000" i="1" dirty="0" smtClean="0">
                <a:solidFill>
                  <a:srgbClr val="080808"/>
                </a:solidFill>
                <a:hlinkClick r:id="rId10"/>
              </a:rPr>
              <a:t> </a:t>
            </a:r>
            <a:endParaRPr lang="en-US" sz="2000" i="1" dirty="0" smtClean="0">
              <a:solidFill>
                <a:srgbClr val="080808"/>
              </a:solidFill>
            </a:endParaRPr>
          </a:p>
          <a:p>
            <a:pPr lvl="2">
              <a:buFontTx/>
              <a:buNone/>
            </a:pPr>
            <a:r>
              <a:rPr lang="en-US" sz="2000" b="1" dirty="0" err="1" smtClean="0">
                <a:solidFill>
                  <a:srgbClr val="080808"/>
                </a:solidFill>
              </a:rPr>
              <a:t>Insectivora</a:t>
            </a:r>
            <a:r>
              <a:rPr lang="en-US" sz="2000" dirty="0" smtClean="0">
                <a:solidFill>
                  <a:srgbClr val="080808"/>
                </a:solidFill>
              </a:rPr>
              <a:t> </a:t>
            </a:r>
            <a:r>
              <a:rPr lang="en-US" sz="2000" i="1" dirty="0" smtClean="0">
                <a:solidFill>
                  <a:srgbClr val="080808"/>
                </a:solidFill>
              </a:rPr>
              <a:t>(shrew, hedgehog)</a:t>
            </a:r>
            <a:r>
              <a:rPr lang="en-US" sz="2000" dirty="0" smtClean="0">
                <a:solidFill>
                  <a:srgbClr val="080808"/>
                </a:solidFill>
              </a:rPr>
              <a:t>	 </a:t>
            </a:r>
            <a:r>
              <a:rPr lang="en-US" sz="2000" b="1" dirty="0" err="1" smtClean="0">
                <a:solidFill>
                  <a:srgbClr val="080808"/>
                </a:solidFill>
              </a:rPr>
              <a:t>Sirenia</a:t>
            </a:r>
            <a:r>
              <a:rPr lang="en-US" sz="2000" dirty="0" smtClean="0">
                <a:solidFill>
                  <a:srgbClr val="080808"/>
                </a:solidFill>
              </a:rPr>
              <a:t> </a:t>
            </a:r>
            <a:r>
              <a:rPr lang="en-US" sz="2000" i="1" dirty="0" smtClean="0">
                <a:solidFill>
                  <a:srgbClr val="080808"/>
                </a:solidFill>
              </a:rPr>
              <a:t>(manatees)</a:t>
            </a:r>
            <a:r>
              <a:rPr lang="en-US" sz="2000" i="1" dirty="0" smtClean="0">
                <a:solidFill>
                  <a:srgbClr val="080808"/>
                </a:solidFill>
                <a:hlinkClick r:id="rId11"/>
              </a:rPr>
              <a:t> </a:t>
            </a:r>
            <a:endParaRPr lang="en-US" sz="2000" i="1" dirty="0" smtClean="0">
              <a:solidFill>
                <a:srgbClr val="080808"/>
              </a:solidFill>
            </a:endParaRPr>
          </a:p>
          <a:p>
            <a:pPr lvl="2">
              <a:buFontTx/>
              <a:buNone/>
            </a:pPr>
            <a:r>
              <a:rPr lang="en-US" sz="2000" b="1" dirty="0" err="1" smtClean="0">
                <a:solidFill>
                  <a:srgbClr val="080808"/>
                </a:solidFill>
              </a:rPr>
              <a:t>Lagomorpha</a:t>
            </a:r>
            <a:r>
              <a:rPr lang="en-US" sz="2000" dirty="0" smtClean="0">
                <a:solidFill>
                  <a:srgbClr val="080808"/>
                </a:solidFill>
              </a:rPr>
              <a:t> </a:t>
            </a:r>
            <a:r>
              <a:rPr lang="en-US" sz="2000" i="1" dirty="0" smtClean="0">
                <a:solidFill>
                  <a:srgbClr val="080808"/>
                </a:solidFill>
              </a:rPr>
              <a:t>(rabbits)	</a:t>
            </a:r>
            <a:r>
              <a:rPr lang="en-US" sz="2000" smtClean="0">
                <a:solidFill>
                  <a:srgbClr val="080808"/>
                </a:solidFill>
              </a:rPr>
              <a:t>	 </a:t>
            </a:r>
            <a:r>
              <a:rPr lang="en-US" sz="2000" b="1" smtClean="0">
                <a:solidFill>
                  <a:srgbClr val="080808"/>
                </a:solidFill>
              </a:rPr>
              <a:t>Tubulidentata</a:t>
            </a:r>
            <a:r>
              <a:rPr lang="en-US" sz="2000" dirty="0" smtClean="0">
                <a:solidFill>
                  <a:srgbClr val="080808"/>
                </a:solidFill>
              </a:rPr>
              <a:t> </a:t>
            </a:r>
            <a:r>
              <a:rPr lang="en-US" sz="2000" i="1" dirty="0" smtClean="0">
                <a:solidFill>
                  <a:srgbClr val="080808"/>
                </a:solidFill>
              </a:rPr>
              <a:t>(aardvarks) </a:t>
            </a:r>
            <a:r>
              <a:rPr lang="en-US" sz="2000" b="1" dirty="0" err="1" smtClean="0">
                <a:solidFill>
                  <a:srgbClr val="080808"/>
                </a:solidFill>
              </a:rPr>
              <a:t>Pinnipedia</a:t>
            </a:r>
            <a:r>
              <a:rPr lang="en-US" sz="2000" dirty="0" smtClean="0">
                <a:solidFill>
                  <a:srgbClr val="080808"/>
                </a:solidFill>
              </a:rPr>
              <a:t> </a:t>
            </a:r>
            <a:r>
              <a:rPr lang="en-US" sz="2000" i="1" dirty="0" smtClean="0">
                <a:solidFill>
                  <a:srgbClr val="080808"/>
                </a:solidFill>
              </a:rPr>
              <a:t>(seal, walrus)</a:t>
            </a:r>
            <a:endParaRPr lang="en-US" sz="2000" i="1" dirty="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304800" y="304800"/>
            <a:ext cx="4267200" cy="762000"/>
          </a:xfrm>
        </p:spPr>
        <p:txBody>
          <a:bodyPr/>
          <a:lstStyle/>
          <a:p>
            <a:pPr eaLnBrk="1" hangingPunct="1"/>
            <a:r>
              <a:rPr lang="en-US" dirty="0" smtClean="0">
                <a:solidFill>
                  <a:srgbClr val="080808"/>
                </a:solidFill>
              </a:rPr>
              <a:t>CHORDATA</a:t>
            </a:r>
          </a:p>
        </p:txBody>
      </p:sp>
      <p:sp>
        <p:nvSpPr>
          <p:cNvPr id="8198" name="Rectangle 24"/>
          <p:cNvSpPr>
            <a:spLocks noChangeArrowheads="1"/>
          </p:cNvSpPr>
          <p:nvPr/>
        </p:nvSpPr>
        <p:spPr bwMode="auto">
          <a:xfrm>
            <a:off x="0" y="1371600"/>
            <a:ext cx="9144000" cy="5486400"/>
          </a:xfrm>
          <a:prstGeom prst="rect">
            <a:avLst/>
          </a:prstGeom>
          <a:noFill/>
          <a:ln w="19050">
            <a:solidFill>
              <a:srgbClr val="000000"/>
            </a:solidFill>
            <a:miter lim="800000"/>
            <a:headEnd/>
            <a:tailEnd/>
          </a:ln>
        </p:spPr>
        <p:txBody>
          <a:bodyPr wrap="none" anchor="ctr"/>
          <a:lstStyle/>
          <a:p>
            <a:endParaRPr lang="en-US"/>
          </a:p>
        </p:txBody>
      </p:sp>
      <p:sp>
        <p:nvSpPr>
          <p:cNvPr id="8199" name="Line 25"/>
          <p:cNvSpPr>
            <a:spLocks noChangeShapeType="1"/>
          </p:cNvSpPr>
          <p:nvPr/>
        </p:nvSpPr>
        <p:spPr bwMode="auto">
          <a:xfrm>
            <a:off x="1828800" y="1371600"/>
            <a:ext cx="0" cy="5486400"/>
          </a:xfrm>
          <a:prstGeom prst="line">
            <a:avLst/>
          </a:prstGeom>
          <a:noFill/>
          <a:ln w="28575">
            <a:solidFill>
              <a:srgbClr val="000000"/>
            </a:solidFill>
            <a:round/>
            <a:headEnd/>
            <a:tailEnd/>
          </a:ln>
        </p:spPr>
        <p:txBody>
          <a:bodyPr/>
          <a:lstStyle/>
          <a:p>
            <a:endParaRPr lang="en-US"/>
          </a:p>
        </p:txBody>
      </p:sp>
      <p:sp>
        <p:nvSpPr>
          <p:cNvPr id="8200" name="Line 26"/>
          <p:cNvSpPr>
            <a:spLocks noChangeShapeType="1"/>
          </p:cNvSpPr>
          <p:nvPr/>
        </p:nvSpPr>
        <p:spPr bwMode="auto">
          <a:xfrm>
            <a:off x="3657600" y="1371600"/>
            <a:ext cx="0" cy="5486400"/>
          </a:xfrm>
          <a:prstGeom prst="line">
            <a:avLst/>
          </a:prstGeom>
          <a:noFill/>
          <a:ln w="28575">
            <a:solidFill>
              <a:srgbClr val="000000"/>
            </a:solidFill>
            <a:round/>
            <a:headEnd/>
            <a:tailEnd/>
          </a:ln>
        </p:spPr>
        <p:txBody>
          <a:bodyPr/>
          <a:lstStyle/>
          <a:p>
            <a:endParaRPr lang="en-US"/>
          </a:p>
        </p:txBody>
      </p:sp>
      <p:sp>
        <p:nvSpPr>
          <p:cNvPr id="8201" name="Line 27"/>
          <p:cNvSpPr>
            <a:spLocks noChangeShapeType="1"/>
          </p:cNvSpPr>
          <p:nvPr/>
        </p:nvSpPr>
        <p:spPr bwMode="auto">
          <a:xfrm>
            <a:off x="5486400" y="1371600"/>
            <a:ext cx="0" cy="5486400"/>
          </a:xfrm>
          <a:prstGeom prst="line">
            <a:avLst/>
          </a:prstGeom>
          <a:noFill/>
          <a:ln w="28575">
            <a:solidFill>
              <a:srgbClr val="000000"/>
            </a:solidFill>
            <a:round/>
            <a:headEnd/>
            <a:tailEnd/>
          </a:ln>
        </p:spPr>
        <p:txBody>
          <a:bodyPr/>
          <a:lstStyle/>
          <a:p>
            <a:endParaRPr lang="en-US"/>
          </a:p>
        </p:txBody>
      </p:sp>
      <p:sp>
        <p:nvSpPr>
          <p:cNvPr id="8202" name="Line 28"/>
          <p:cNvSpPr>
            <a:spLocks noChangeShapeType="1"/>
          </p:cNvSpPr>
          <p:nvPr/>
        </p:nvSpPr>
        <p:spPr bwMode="auto">
          <a:xfrm>
            <a:off x="7315200" y="1371600"/>
            <a:ext cx="0" cy="5486400"/>
          </a:xfrm>
          <a:prstGeom prst="line">
            <a:avLst/>
          </a:prstGeom>
          <a:noFill/>
          <a:ln w="28575">
            <a:solidFill>
              <a:srgbClr val="000000"/>
            </a:solidFill>
            <a:round/>
            <a:headEnd/>
            <a:tailEnd/>
          </a:ln>
        </p:spPr>
        <p:txBody>
          <a:bodyPr/>
          <a:lstStyle/>
          <a:p>
            <a:endParaRPr lang="en-US"/>
          </a:p>
        </p:txBody>
      </p:sp>
      <p:sp>
        <p:nvSpPr>
          <p:cNvPr id="8203" name="Line 29"/>
          <p:cNvSpPr>
            <a:spLocks noChangeShapeType="1"/>
          </p:cNvSpPr>
          <p:nvPr/>
        </p:nvSpPr>
        <p:spPr bwMode="auto">
          <a:xfrm>
            <a:off x="0" y="3200400"/>
            <a:ext cx="9144000" cy="0"/>
          </a:xfrm>
          <a:prstGeom prst="line">
            <a:avLst/>
          </a:prstGeom>
          <a:noFill/>
          <a:ln w="28575">
            <a:solidFill>
              <a:srgbClr val="000000"/>
            </a:solidFill>
            <a:round/>
            <a:headEnd/>
            <a:tailEnd/>
          </a:ln>
        </p:spPr>
        <p:txBody>
          <a:bodyPr/>
          <a:lstStyle/>
          <a:p>
            <a:endParaRPr lang="en-US"/>
          </a:p>
        </p:txBody>
      </p:sp>
      <p:sp>
        <p:nvSpPr>
          <p:cNvPr id="8204" name="Line 30"/>
          <p:cNvSpPr>
            <a:spLocks noChangeShapeType="1"/>
          </p:cNvSpPr>
          <p:nvPr/>
        </p:nvSpPr>
        <p:spPr bwMode="auto">
          <a:xfrm>
            <a:off x="0" y="5029200"/>
            <a:ext cx="9144000" cy="0"/>
          </a:xfrm>
          <a:prstGeom prst="line">
            <a:avLst/>
          </a:prstGeom>
          <a:noFill/>
          <a:ln w="28575">
            <a:solidFill>
              <a:srgbClr val="000000"/>
            </a:solidFill>
            <a:round/>
            <a:headEnd/>
            <a:tailEnd/>
          </a:ln>
        </p:spPr>
        <p:txBody>
          <a:bodyPr/>
          <a:lstStyle/>
          <a:p>
            <a:endParaRPr lang="en-US"/>
          </a:p>
        </p:txBody>
      </p:sp>
      <p:pic>
        <p:nvPicPr>
          <p:cNvPr id="43" name="Picture 24" descr="urochordata"/>
          <p:cNvPicPr>
            <a:picLocks noChangeAspect="1" noChangeArrowheads="1"/>
          </p:cNvPicPr>
          <p:nvPr/>
        </p:nvPicPr>
        <p:blipFill>
          <a:blip r:embed="rId2"/>
          <a:srcRect/>
          <a:stretch>
            <a:fillRect/>
          </a:stretch>
        </p:blipFill>
        <p:spPr bwMode="auto">
          <a:xfrm>
            <a:off x="3657600" y="5029200"/>
            <a:ext cx="1828800" cy="1828800"/>
          </a:xfrm>
          <a:prstGeom prst="rect">
            <a:avLst/>
          </a:prstGeom>
          <a:noFill/>
        </p:spPr>
      </p:pic>
      <p:pic>
        <p:nvPicPr>
          <p:cNvPr id="44" name="Picture 26" descr="Greatwt0"/>
          <p:cNvPicPr>
            <a:picLocks noChangeAspect="1" noChangeArrowheads="1"/>
          </p:cNvPicPr>
          <p:nvPr/>
        </p:nvPicPr>
        <p:blipFill>
          <a:blip r:embed="rId3" cstate="print"/>
          <a:srcRect/>
          <a:stretch>
            <a:fillRect/>
          </a:stretch>
        </p:blipFill>
        <p:spPr bwMode="auto">
          <a:xfrm>
            <a:off x="7315200" y="1371600"/>
            <a:ext cx="1828800" cy="1846263"/>
          </a:xfrm>
          <a:prstGeom prst="rect">
            <a:avLst/>
          </a:prstGeom>
          <a:noFill/>
        </p:spPr>
      </p:pic>
      <p:pic>
        <p:nvPicPr>
          <p:cNvPr id="45" name="Picture 28" descr="platypus_j01"/>
          <p:cNvPicPr>
            <a:picLocks noChangeAspect="1" noChangeArrowheads="1"/>
          </p:cNvPicPr>
          <p:nvPr/>
        </p:nvPicPr>
        <p:blipFill>
          <a:blip r:embed="rId4"/>
          <a:srcRect/>
          <a:stretch>
            <a:fillRect/>
          </a:stretch>
        </p:blipFill>
        <p:spPr bwMode="auto">
          <a:xfrm>
            <a:off x="0" y="1371600"/>
            <a:ext cx="1828800" cy="1828800"/>
          </a:xfrm>
          <a:prstGeom prst="rect">
            <a:avLst/>
          </a:prstGeom>
          <a:noFill/>
        </p:spPr>
      </p:pic>
      <p:pic>
        <p:nvPicPr>
          <p:cNvPr id="46" name="Picture 30" descr="chipmunk"/>
          <p:cNvPicPr>
            <a:picLocks noChangeAspect="1" noChangeArrowheads="1"/>
          </p:cNvPicPr>
          <p:nvPr/>
        </p:nvPicPr>
        <p:blipFill>
          <a:blip r:embed="rId5" cstate="print"/>
          <a:srcRect/>
          <a:stretch>
            <a:fillRect/>
          </a:stretch>
        </p:blipFill>
        <p:spPr bwMode="auto">
          <a:xfrm>
            <a:off x="5486400" y="5029200"/>
            <a:ext cx="1905000" cy="1828800"/>
          </a:xfrm>
          <a:prstGeom prst="rect">
            <a:avLst/>
          </a:prstGeom>
          <a:noFill/>
        </p:spPr>
      </p:pic>
      <p:pic>
        <p:nvPicPr>
          <p:cNvPr id="47" name="Picture 32" descr="anmwi056_2"/>
          <p:cNvPicPr>
            <a:picLocks noChangeAspect="1" noChangeArrowheads="1"/>
          </p:cNvPicPr>
          <p:nvPr/>
        </p:nvPicPr>
        <p:blipFill>
          <a:blip r:embed="rId6"/>
          <a:srcRect/>
          <a:stretch>
            <a:fillRect/>
          </a:stretch>
        </p:blipFill>
        <p:spPr bwMode="auto">
          <a:xfrm>
            <a:off x="7315200" y="5029200"/>
            <a:ext cx="1828800" cy="1828800"/>
          </a:xfrm>
          <a:prstGeom prst="rect">
            <a:avLst/>
          </a:prstGeom>
          <a:noFill/>
        </p:spPr>
      </p:pic>
      <p:pic>
        <p:nvPicPr>
          <p:cNvPr id="48" name="Picture 34" descr="100"/>
          <p:cNvPicPr>
            <a:picLocks noChangeAspect="1" noChangeArrowheads="1"/>
          </p:cNvPicPr>
          <p:nvPr/>
        </p:nvPicPr>
        <p:blipFill>
          <a:blip r:embed="rId7"/>
          <a:srcRect/>
          <a:stretch>
            <a:fillRect/>
          </a:stretch>
        </p:blipFill>
        <p:spPr bwMode="auto">
          <a:xfrm>
            <a:off x="5486400" y="3200400"/>
            <a:ext cx="1828800" cy="1828800"/>
          </a:xfrm>
          <a:prstGeom prst="rect">
            <a:avLst/>
          </a:prstGeom>
          <a:noFill/>
        </p:spPr>
      </p:pic>
      <p:pic>
        <p:nvPicPr>
          <p:cNvPr id="49" name="Picture 36" descr="giantt1"/>
          <p:cNvPicPr>
            <a:picLocks noChangeAspect="1" noChangeArrowheads="1"/>
          </p:cNvPicPr>
          <p:nvPr/>
        </p:nvPicPr>
        <p:blipFill>
          <a:blip r:embed="rId8"/>
          <a:srcRect/>
          <a:stretch>
            <a:fillRect/>
          </a:stretch>
        </p:blipFill>
        <p:spPr bwMode="auto">
          <a:xfrm>
            <a:off x="3657600" y="3200400"/>
            <a:ext cx="1828800" cy="1828800"/>
          </a:xfrm>
          <a:prstGeom prst="rect">
            <a:avLst/>
          </a:prstGeom>
          <a:noFill/>
        </p:spPr>
      </p:pic>
      <p:pic>
        <p:nvPicPr>
          <p:cNvPr id="50" name="Picture 38" descr="velociraptor"/>
          <p:cNvPicPr>
            <a:picLocks noChangeAspect="1" noChangeArrowheads="1"/>
          </p:cNvPicPr>
          <p:nvPr/>
        </p:nvPicPr>
        <p:blipFill>
          <a:blip r:embed="rId9" cstate="print"/>
          <a:srcRect/>
          <a:stretch>
            <a:fillRect/>
          </a:stretch>
        </p:blipFill>
        <p:spPr bwMode="auto">
          <a:xfrm>
            <a:off x="7315200" y="3200400"/>
            <a:ext cx="1828800" cy="1828800"/>
          </a:xfrm>
          <a:prstGeom prst="rect">
            <a:avLst/>
          </a:prstGeom>
          <a:noFill/>
        </p:spPr>
      </p:pic>
      <p:pic>
        <p:nvPicPr>
          <p:cNvPr id="51" name="Picture 40" descr="1a18"/>
          <p:cNvPicPr>
            <a:picLocks noChangeAspect="1" noChangeArrowheads="1"/>
          </p:cNvPicPr>
          <p:nvPr/>
        </p:nvPicPr>
        <p:blipFill>
          <a:blip r:embed="rId10"/>
          <a:srcRect/>
          <a:stretch>
            <a:fillRect/>
          </a:stretch>
        </p:blipFill>
        <p:spPr bwMode="auto">
          <a:xfrm>
            <a:off x="1828800" y="1371600"/>
            <a:ext cx="1828800" cy="1828800"/>
          </a:xfrm>
          <a:prstGeom prst="rect">
            <a:avLst/>
          </a:prstGeom>
          <a:noFill/>
        </p:spPr>
      </p:pic>
      <p:pic>
        <p:nvPicPr>
          <p:cNvPr id="52" name="Picture 42" descr="cvarag"/>
          <p:cNvPicPr>
            <a:picLocks noChangeAspect="1" noChangeArrowheads="1"/>
          </p:cNvPicPr>
          <p:nvPr/>
        </p:nvPicPr>
        <p:blipFill>
          <a:blip r:embed="rId11"/>
          <a:srcRect/>
          <a:stretch>
            <a:fillRect/>
          </a:stretch>
        </p:blipFill>
        <p:spPr bwMode="auto">
          <a:xfrm>
            <a:off x="5486400" y="1371600"/>
            <a:ext cx="1828800" cy="1828800"/>
          </a:xfrm>
          <a:prstGeom prst="rect">
            <a:avLst/>
          </a:prstGeom>
          <a:noFill/>
        </p:spPr>
      </p:pic>
      <p:pic>
        <p:nvPicPr>
          <p:cNvPr id="53" name="Picture 44" descr="lampreymouth"/>
          <p:cNvPicPr>
            <a:picLocks noChangeAspect="1" noChangeArrowheads="1"/>
          </p:cNvPicPr>
          <p:nvPr/>
        </p:nvPicPr>
        <p:blipFill>
          <a:blip r:embed="rId12"/>
          <a:srcRect/>
          <a:stretch>
            <a:fillRect/>
          </a:stretch>
        </p:blipFill>
        <p:spPr bwMode="auto">
          <a:xfrm>
            <a:off x="0" y="5029200"/>
            <a:ext cx="1828800" cy="1828800"/>
          </a:xfrm>
          <a:prstGeom prst="rect">
            <a:avLst/>
          </a:prstGeom>
          <a:noFill/>
        </p:spPr>
      </p:pic>
      <p:pic>
        <p:nvPicPr>
          <p:cNvPr id="54" name="Picture 46" descr="081"/>
          <p:cNvPicPr>
            <a:picLocks noChangeAspect="1" noChangeArrowheads="1"/>
          </p:cNvPicPr>
          <p:nvPr/>
        </p:nvPicPr>
        <p:blipFill>
          <a:blip r:embed="rId13"/>
          <a:srcRect/>
          <a:stretch>
            <a:fillRect/>
          </a:stretch>
        </p:blipFill>
        <p:spPr bwMode="auto">
          <a:xfrm>
            <a:off x="1828800" y="3200400"/>
            <a:ext cx="1828800" cy="1828800"/>
          </a:xfrm>
          <a:prstGeom prst="rect">
            <a:avLst/>
          </a:prstGeom>
          <a:noFill/>
        </p:spPr>
      </p:pic>
      <p:pic>
        <p:nvPicPr>
          <p:cNvPr id="55" name="Picture 48" descr="kangaroo11"/>
          <p:cNvPicPr>
            <a:picLocks noChangeAspect="1" noChangeArrowheads="1"/>
          </p:cNvPicPr>
          <p:nvPr/>
        </p:nvPicPr>
        <p:blipFill>
          <a:blip r:embed="rId14"/>
          <a:srcRect/>
          <a:stretch>
            <a:fillRect/>
          </a:stretch>
        </p:blipFill>
        <p:spPr bwMode="auto">
          <a:xfrm>
            <a:off x="0" y="3200400"/>
            <a:ext cx="1828800" cy="1828800"/>
          </a:xfrm>
          <a:prstGeom prst="rect">
            <a:avLst/>
          </a:prstGeom>
          <a:noFill/>
        </p:spPr>
      </p:pic>
      <p:pic>
        <p:nvPicPr>
          <p:cNvPr id="56" name="Picture 50" descr="rabbit4"/>
          <p:cNvPicPr>
            <a:picLocks noChangeAspect="1" noChangeArrowheads="1"/>
          </p:cNvPicPr>
          <p:nvPr/>
        </p:nvPicPr>
        <p:blipFill>
          <a:blip r:embed="rId15"/>
          <a:srcRect/>
          <a:stretch>
            <a:fillRect/>
          </a:stretch>
        </p:blipFill>
        <p:spPr bwMode="auto">
          <a:xfrm>
            <a:off x="3657600" y="1371600"/>
            <a:ext cx="1828800" cy="1828800"/>
          </a:xfrm>
          <a:prstGeom prst="rect">
            <a:avLst/>
          </a:prstGeom>
          <a:noFill/>
        </p:spPr>
      </p:pic>
      <p:pic>
        <p:nvPicPr>
          <p:cNvPr id="57" name="Picture 52" descr="bluebird"/>
          <p:cNvPicPr>
            <a:picLocks noChangeAspect="1" noChangeArrowheads="1"/>
          </p:cNvPicPr>
          <p:nvPr/>
        </p:nvPicPr>
        <p:blipFill>
          <a:blip r:embed="rId16" cstate="print"/>
          <a:srcRect/>
          <a:stretch>
            <a:fillRect/>
          </a:stretch>
        </p:blipFill>
        <p:spPr bwMode="auto">
          <a:xfrm>
            <a:off x="1828800" y="5029200"/>
            <a:ext cx="1828800"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
                                          </p:val>
                                        </p:tav>
                                        <p:tav tm="100000">
                                          <p:val>
                                            <p:strVal val="#ppt_w"/>
                                          </p:val>
                                        </p:tav>
                                      </p:tavLst>
                                    </p:anim>
                                    <p:anim calcmode="lin" valueType="num">
                                      <p:cBhvr>
                                        <p:cTn id="8" dur="500" fill="hold"/>
                                        <p:tgtEl>
                                          <p:spTgt spid="34818"/>
                                        </p:tgtEl>
                                        <p:attrNameLst>
                                          <p:attrName>ppt_h</p:attrName>
                                        </p:attrNameLst>
                                      </p:cBhvr>
                                      <p:tavLst>
                                        <p:tav tm="0">
                                          <p:val>
                                            <p:fltVal val="0"/>
                                          </p:val>
                                        </p:tav>
                                        <p:tav tm="100000">
                                          <p:val>
                                            <p:strVal val="#ppt_h"/>
                                          </p:val>
                                        </p:tav>
                                      </p:tavLst>
                                    </p:anim>
                                    <p:animEffect transition="in" filter="fade">
                                      <p:cBhvr>
                                        <p:cTn id="9" dur="500"/>
                                        <p:tgtEl>
                                          <p:spTgt spid="34818"/>
                                        </p:tgtEl>
                                      </p:cBhvr>
                                    </p:animEffect>
                                  </p:childTnLst>
                                </p:cTn>
                              </p:par>
                            </p:childTnLst>
                          </p:cTn>
                        </p:par>
                        <p:par>
                          <p:cTn id="10" fill="hold">
                            <p:stCondLst>
                              <p:cond delay="500"/>
                            </p:stCondLst>
                            <p:childTnLst>
                              <p:par>
                                <p:cTn id="11" presetID="24"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to="" calcmode="lin" valueType="num">
                                      <p:cBhvr>
                                        <p:cTn id="13" dur="1" fill="hold"/>
                                        <p:tgtEl>
                                          <p:spTgt spid="43"/>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 to="" calcmode="lin" valueType="num">
                                      <p:cBhvr>
                                        <p:cTn id="16" dur="1" fill="hold"/>
                                        <p:tgtEl>
                                          <p:spTgt spid="44"/>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to="" calcmode="lin" valueType="num">
                                      <p:cBhvr>
                                        <p:cTn id="19" dur="1" fill="hold"/>
                                        <p:tgtEl>
                                          <p:spTgt spid="45"/>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to="" calcmode="lin" valueType="num">
                                      <p:cBhvr>
                                        <p:cTn id="22" dur="1" fill="hold"/>
                                        <p:tgtEl>
                                          <p:spTgt spid="46"/>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to="" calcmode="lin" valueType="num">
                                      <p:cBhvr>
                                        <p:cTn id="25" dur="1" fill="hold"/>
                                        <p:tgtEl>
                                          <p:spTgt spid="47"/>
                                        </p:tgtEl>
                                        <p:attrNameLst>
                                          <p:attrName/>
                                        </p:attrNameLst>
                                      </p:cBhvr>
                                    </p:anim>
                                  </p:childTnLst>
                                </p:cTn>
                              </p:par>
                              <p:par>
                                <p:cTn id="26" presetID="24" presetClass="entr" presetSubtype="0"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anim to="" calcmode="lin" valueType="num">
                                      <p:cBhvr>
                                        <p:cTn id="28" dur="1" fill="hold"/>
                                        <p:tgtEl>
                                          <p:spTgt spid="48"/>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 to="" calcmode="lin" valueType="num">
                                      <p:cBhvr>
                                        <p:cTn id="31" dur="1" fill="hold"/>
                                        <p:tgtEl>
                                          <p:spTgt spid="49"/>
                                        </p:tgtEl>
                                        <p:attrNameLst>
                                          <p:attrName/>
                                        </p:attrNameLst>
                                      </p:cBhvr>
                                    </p:anim>
                                  </p:childTnLst>
                                </p:cTn>
                              </p:par>
                              <p:par>
                                <p:cTn id="32" presetID="24"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anim to="" calcmode="lin" valueType="num">
                                      <p:cBhvr>
                                        <p:cTn id="34" dur="1" fill="hold"/>
                                        <p:tgtEl>
                                          <p:spTgt spid="50"/>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51"/>
                                        </p:tgtEl>
                                        <p:attrNameLst>
                                          <p:attrName>style.visibility</p:attrName>
                                        </p:attrNameLst>
                                      </p:cBhvr>
                                      <p:to>
                                        <p:strVal val="visible"/>
                                      </p:to>
                                    </p:set>
                                    <p:anim to="" calcmode="lin" valueType="num">
                                      <p:cBhvr>
                                        <p:cTn id="37" dur="1" fill="hold"/>
                                        <p:tgtEl>
                                          <p:spTgt spid="51"/>
                                        </p:tgtEl>
                                        <p:attrNameLst>
                                          <p:attrName/>
                                        </p:attrNameLst>
                                      </p:cBhvr>
                                    </p:anim>
                                  </p:childTnLst>
                                </p:cTn>
                              </p:par>
                              <p:par>
                                <p:cTn id="38" presetID="24" presetClass="entr" presetSubtype="0"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 to="" calcmode="lin" valueType="num">
                                      <p:cBhvr>
                                        <p:cTn id="40" dur="1" fill="hold"/>
                                        <p:tgtEl>
                                          <p:spTgt spid="52"/>
                                        </p:tgtEl>
                                        <p:attrNameLst>
                                          <p:attrName/>
                                        </p:attrNameLst>
                                      </p:cBhvr>
                                    </p:anim>
                                  </p:childTnLst>
                                </p:cTn>
                              </p:par>
                              <p:par>
                                <p:cTn id="41" presetID="24"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to="" calcmode="lin" valueType="num">
                                      <p:cBhvr>
                                        <p:cTn id="43" dur="1" fill="hold"/>
                                        <p:tgtEl>
                                          <p:spTgt spid="53"/>
                                        </p:tgtEl>
                                        <p:attrNameLst>
                                          <p:attrName/>
                                        </p:attrNameLst>
                                      </p:cBhvr>
                                    </p:anim>
                                  </p:childTnLst>
                                </p:cTn>
                              </p:par>
                              <p:par>
                                <p:cTn id="44" presetID="24"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 to="" calcmode="lin" valueType="num">
                                      <p:cBhvr>
                                        <p:cTn id="46" dur="1" fill="hold"/>
                                        <p:tgtEl>
                                          <p:spTgt spid="54"/>
                                        </p:tgtEl>
                                        <p:attrNameLst>
                                          <p:attrName/>
                                        </p:attrNameLst>
                                      </p:cBhvr>
                                    </p:anim>
                                  </p:childTnLst>
                                </p:cTn>
                              </p:par>
                              <p:par>
                                <p:cTn id="47" presetID="24"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 to="" calcmode="lin" valueType="num">
                                      <p:cBhvr>
                                        <p:cTn id="49" dur="1" fill="hold"/>
                                        <p:tgtEl>
                                          <p:spTgt spid="55"/>
                                        </p:tgtEl>
                                        <p:attrNameLst>
                                          <p:attrName/>
                                        </p:attrNameLst>
                                      </p:cBhvr>
                                    </p:anim>
                                  </p:childTnLst>
                                </p:cTn>
                              </p:par>
                              <p:par>
                                <p:cTn id="50" presetID="24" presetClass="entr" presetSubtype="0" fill="hold" nodeType="withEffect">
                                  <p:stCondLst>
                                    <p:cond delay="0"/>
                                  </p:stCondLst>
                                  <p:childTnLst>
                                    <p:set>
                                      <p:cBhvr>
                                        <p:cTn id="51" dur="1" fill="hold">
                                          <p:stCondLst>
                                            <p:cond delay="0"/>
                                          </p:stCondLst>
                                        </p:cTn>
                                        <p:tgtEl>
                                          <p:spTgt spid="56"/>
                                        </p:tgtEl>
                                        <p:attrNameLst>
                                          <p:attrName>style.visibility</p:attrName>
                                        </p:attrNameLst>
                                      </p:cBhvr>
                                      <p:to>
                                        <p:strVal val="visible"/>
                                      </p:to>
                                    </p:set>
                                    <p:anim to="" calcmode="lin" valueType="num">
                                      <p:cBhvr>
                                        <p:cTn id="52" dur="1" fill="hold"/>
                                        <p:tgtEl>
                                          <p:spTgt spid="56"/>
                                        </p:tgtEl>
                                        <p:attrNameLst>
                                          <p:attrName/>
                                        </p:attrNameLst>
                                      </p:cBhvr>
                                    </p:anim>
                                  </p:childTnLst>
                                </p:cTn>
                              </p:par>
                              <p:par>
                                <p:cTn id="53" presetID="24" presetClass="entr" presetSubtype="0"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 to="" calcmode="lin" valueType="num">
                                      <p:cBhvr>
                                        <p:cTn id="55" dur="1" fill="hold"/>
                                        <p:tgtEl>
                                          <p:spTgt spid="5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33400" y="1371600"/>
            <a:ext cx="8077200" cy="2468368"/>
          </a:xfrm>
          <a:prstGeom prst="rect">
            <a:avLst/>
          </a:prstGeom>
          <a:noFill/>
          <a:ln w="9525">
            <a:noFill/>
            <a:miter lim="800000"/>
            <a:headEnd/>
            <a:tailEnd/>
          </a:ln>
          <a:effectLst/>
        </p:spPr>
        <p:txBody>
          <a:bodyPr wrap="square">
            <a:spAutoFit/>
          </a:bodyPr>
          <a:lstStyle/>
          <a:p>
            <a:pPr>
              <a:lnSpc>
                <a:spcPct val="80000"/>
              </a:lnSpc>
            </a:pPr>
            <a:r>
              <a:rPr lang="en-US" sz="2400" b="1" dirty="0" smtClean="0">
                <a:solidFill>
                  <a:srgbClr val="FF0000"/>
                </a:solidFill>
              </a:rPr>
              <a:t>DORSAL HOLLOW NERVE CORD</a:t>
            </a:r>
          </a:p>
          <a:p>
            <a:pPr>
              <a:lnSpc>
                <a:spcPct val="80000"/>
              </a:lnSpc>
            </a:pPr>
            <a:endParaRPr lang="en-US" sz="2400" dirty="0" smtClean="0">
              <a:solidFill>
                <a:srgbClr val="080808"/>
              </a:solidFill>
            </a:endParaRPr>
          </a:p>
          <a:p>
            <a:r>
              <a:rPr lang="en-US" sz="2400" dirty="0" smtClean="0">
                <a:solidFill>
                  <a:srgbClr val="080808"/>
                </a:solidFill>
                <a:cs typeface="Times" charset="0"/>
              </a:rPr>
              <a:t>A fluid-filled tube of nerve tissue that runs the length of the animal, dorsal to the notochord.</a:t>
            </a:r>
          </a:p>
          <a:p>
            <a:endParaRPr lang="en-US" sz="2400" dirty="0" smtClean="0">
              <a:solidFill>
                <a:srgbClr val="080808"/>
              </a:solidFill>
              <a:cs typeface="Times" charset="0"/>
            </a:endParaRPr>
          </a:p>
          <a:p>
            <a:r>
              <a:rPr lang="en-US" sz="2400" dirty="0" smtClean="0">
                <a:solidFill>
                  <a:srgbClr val="080808"/>
                </a:solidFill>
                <a:cs typeface="Times" charset="0"/>
              </a:rPr>
              <a:t>Present in chordates throughout embryonic and adult life.</a:t>
            </a:r>
            <a:endParaRPr lang="en-US" sz="2400" dirty="0" smtClean="0">
              <a:solidFill>
                <a:srgbClr val="080808"/>
              </a:solidFill>
            </a:endParaRPr>
          </a:p>
          <a:p>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6386" name="Picture 2"/>
          <p:cNvPicPr>
            <a:picLocks noChangeAspect="1" noChangeArrowheads="1"/>
          </p:cNvPicPr>
          <p:nvPr/>
        </p:nvPicPr>
        <p:blipFill>
          <a:blip r:embed="rId5"/>
          <a:srcRect/>
          <a:stretch>
            <a:fillRect/>
          </a:stretch>
        </p:blipFill>
        <p:spPr bwMode="auto">
          <a:xfrm>
            <a:off x="1752600" y="3810000"/>
            <a:ext cx="6324600" cy="2143125"/>
          </a:xfrm>
          <a:prstGeom prst="rect">
            <a:avLst/>
          </a:prstGeom>
          <a:noFill/>
          <a:ln w="9525">
            <a:noFill/>
            <a:miter lim="800000"/>
            <a:headEnd/>
            <a:tailEnd/>
          </a:ln>
          <a:effectLst/>
        </p:spPr>
      </p:pic>
      <p:sp>
        <p:nvSpPr>
          <p:cNvPr id="12" name="Oval 11"/>
          <p:cNvSpPr/>
          <p:nvPr/>
        </p:nvSpPr>
        <p:spPr bwMode="auto">
          <a:xfrm rot="335973">
            <a:off x="6420925" y="3937138"/>
            <a:ext cx="1066800" cy="464685"/>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par>
                          <p:cTn id="22" fill="hold">
                            <p:stCondLst>
                              <p:cond delay="1000"/>
                            </p:stCondLst>
                            <p:childTnLst>
                              <p:par>
                                <p:cTn id="23" presetID="5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70" decel="100000"/>
                                        <p:tgtEl>
                                          <p:spTgt spid="12"/>
                                        </p:tgtEl>
                                      </p:cBhvr>
                                    </p:animEffect>
                                    <p:animScale>
                                      <p:cBhvr>
                                        <p:cTn id="26" dur="770" decel="100000"/>
                                        <p:tgtEl>
                                          <p:spTgt spid="12"/>
                                        </p:tgtEl>
                                      </p:cBhvr>
                                      <p:from x="10000" y="10000"/>
                                      <p:to x="200000" y="450000"/>
                                    </p:animScale>
                                    <p:animScale>
                                      <p:cBhvr>
                                        <p:cTn id="27" dur="1230" accel="100000" fill="hold">
                                          <p:stCondLst>
                                            <p:cond delay="770"/>
                                          </p:stCondLst>
                                        </p:cTn>
                                        <p:tgtEl>
                                          <p:spTgt spid="12"/>
                                        </p:tgtEl>
                                      </p:cBhvr>
                                      <p:from x="200000" y="450000"/>
                                      <p:to x="100000" y="100000"/>
                                    </p:animScale>
                                    <p:set>
                                      <p:cBhvr>
                                        <p:cTn id="28" dur="770" fill="hold"/>
                                        <p:tgtEl>
                                          <p:spTgt spid="12"/>
                                        </p:tgtEl>
                                        <p:attrNameLst>
                                          <p:attrName>ppt_x</p:attrName>
                                        </p:attrNameLst>
                                      </p:cBhvr>
                                      <p:to>
                                        <p:strVal val="(0.5)"/>
                                      </p:to>
                                    </p:set>
                                    <p:anim from="(0.5)" to="(#ppt_x)" calcmode="lin" valueType="num">
                                      <p:cBhvr>
                                        <p:cTn id="29" dur="1230" accel="100000" fill="hold">
                                          <p:stCondLst>
                                            <p:cond delay="770"/>
                                          </p:stCondLst>
                                        </p:cTn>
                                        <p:tgtEl>
                                          <p:spTgt spid="12"/>
                                        </p:tgtEl>
                                        <p:attrNameLst>
                                          <p:attrName>ppt_x</p:attrName>
                                        </p:attrNameLst>
                                      </p:cBhvr>
                                    </p:anim>
                                    <p:set>
                                      <p:cBhvr>
                                        <p:cTn id="30" dur="770" fill="hold"/>
                                        <p:tgtEl>
                                          <p:spTgt spid="12"/>
                                        </p:tgtEl>
                                        <p:attrNameLst>
                                          <p:attrName>ppt_y</p:attrName>
                                        </p:attrNameLst>
                                      </p:cBhvr>
                                      <p:to>
                                        <p:strVal val="(#ppt_y+0.4)"/>
                                      </p:to>
                                    </p:set>
                                    <p:anim from="(#ppt_y+0.4)" to="(#ppt_y)" calcmode="lin" valueType="num">
                                      <p:cBhvr>
                                        <p:cTn id="31" dur="1230" accel="100000" fill="hold">
                                          <p:stCondLst>
                                            <p:cond delay="770"/>
                                          </p:stCondLst>
                                        </p:cTn>
                                        <p:tgtEl>
                                          <p:spTgt spid="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33400" y="1295400"/>
            <a:ext cx="7924800" cy="2837700"/>
          </a:xfrm>
          <a:prstGeom prst="rect">
            <a:avLst/>
          </a:prstGeom>
          <a:noFill/>
          <a:ln w="9525">
            <a:noFill/>
            <a:miter lim="800000"/>
            <a:headEnd/>
            <a:tailEnd/>
          </a:ln>
          <a:effectLst/>
        </p:spPr>
        <p:txBody>
          <a:bodyPr wrap="square">
            <a:spAutoFit/>
          </a:bodyPr>
          <a:lstStyle/>
          <a:p>
            <a:pPr>
              <a:lnSpc>
                <a:spcPct val="80000"/>
              </a:lnSpc>
            </a:pPr>
            <a:r>
              <a:rPr lang="en-US" sz="2400" b="1" dirty="0" smtClean="0">
                <a:solidFill>
                  <a:srgbClr val="FF0000"/>
                </a:solidFill>
              </a:rPr>
              <a:t>POST-ANAL TAIL</a:t>
            </a:r>
          </a:p>
          <a:p>
            <a:pPr>
              <a:lnSpc>
                <a:spcPct val="80000"/>
              </a:lnSpc>
            </a:pPr>
            <a:endParaRPr lang="en-US" sz="2400" dirty="0" smtClean="0">
              <a:solidFill>
                <a:srgbClr val="080808"/>
              </a:solidFill>
            </a:endParaRPr>
          </a:p>
          <a:p>
            <a:r>
              <a:rPr lang="en-US" sz="2400" dirty="0" smtClean="0">
                <a:solidFill>
                  <a:srgbClr val="080808"/>
                </a:solidFill>
                <a:cs typeface="Times" charset="0"/>
              </a:rPr>
              <a:t>The notochord, nerve cord, and the </a:t>
            </a:r>
            <a:r>
              <a:rPr lang="en-US" sz="2400" dirty="0" err="1" smtClean="0">
                <a:solidFill>
                  <a:srgbClr val="080808"/>
                </a:solidFill>
                <a:cs typeface="Times" charset="0"/>
              </a:rPr>
              <a:t>myotomes</a:t>
            </a:r>
            <a:r>
              <a:rPr lang="en-US" sz="2400" dirty="0" smtClean="0">
                <a:solidFill>
                  <a:srgbClr val="080808"/>
                </a:solidFill>
                <a:cs typeface="Times" charset="0"/>
              </a:rPr>
              <a:t> extend to the </a:t>
            </a:r>
            <a:r>
              <a:rPr lang="en-US" sz="2400" b="1" i="1" dirty="0" smtClean="0">
                <a:solidFill>
                  <a:srgbClr val="080808"/>
                </a:solidFill>
                <a:cs typeface="Times" charset="0"/>
              </a:rPr>
              <a:t>tail.</a:t>
            </a:r>
            <a:r>
              <a:rPr lang="en-US" sz="2400" b="1" dirty="0" smtClean="0">
                <a:solidFill>
                  <a:srgbClr val="080808"/>
                </a:solidFill>
                <a:cs typeface="Times" charset="0"/>
              </a:rPr>
              <a:t> </a:t>
            </a:r>
            <a:r>
              <a:rPr lang="en-US" sz="2400" dirty="0" smtClean="0">
                <a:solidFill>
                  <a:srgbClr val="080808"/>
                </a:solidFill>
                <a:cs typeface="Times" charset="0"/>
              </a:rPr>
              <a:t>Surrounding the notochord and nerve cord are blocks of muscle - </a:t>
            </a:r>
            <a:r>
              <a:rPr lang="en-US" sz="2400" b="1" i="1" dirty="0" err="1" smtClean="0">
                <a:solidFill>
                  <a:srgbClr val="080808"/>
                </a:solidFill>
                <a:cs typeface="Times" charset="0"/>
              </a:rPr>
              <a:t>myotomes</a:t>
            </a:r>
            <a:endParaRPr lang="en-US" sz="2400" b="1" i="1" dirty="0" smtClean="0">
              <a:solidFill>
                <a:srgbClr val="080808"/>
              </a:solidFill>
              <a:cs typeface="Times" charset="0"/>
            </a:endParaRPr>
          </a:p>
          <a:p>
            <a:endParaRPr lang="en-US" sz="2400" dirty="0" smtClean="0">
              <a:solidFill>
                <a:srgbClr val="080808"/>
              </a:solidFill>
              <a:cs typeface="Times" charset="0"/>
            </a:endParaRPr>
          </a:p>
          <a:p>
            <a:r>
              <a:rPr lang="en-US" sz="2400" dirty="0" smtClean="0">
                <a:solidFill>
                  <a:srgbClr val="080808"/>
                </a:solidFill>
                <a:cs typeface="Times" charset="0"/>
              </a:rPr>
              <a:t>Found at some time during a chordate's development</a:t>
            </a:r>
            <a:endParaRPr lang="en-US" sz="2400" dirty="0" smtClean="0">
              <a:solidFill>
                <a:srgbClr val="080808"/>
              </a:solidFill>
            </a:endParaRPr>
          </a:p>
          <a:p>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6386" name="Picture 2"/>
          <p:cNvPicPr>
            <a:picLocks noChangeAspect="1" noChangeArrowheads="1"/>
          </p:cNvPicPr>
          <p:nvPr/>
        </p:nvPicPr>
        <p:blipFill>
          <a:blip r:embed="rId5"/>
          <a:srcRect/>
          <a:stretch>
            <a:fillRect/>
          </a:stretch>
        </p:blipFill>
        <p:spPr bwMode="auto">
          <a:xfrm>
            <a:off x="1981200" y="3886200"/>
            <a:ext cx="6324600" cy="2143125"/>
          </a:xfrm>
          <a:prstGeom prst="rect">
            <a:avLst/>
          </a:prstGeom>
          <a:noFill/>
          <a:ln w="9525">
            <a:noFill/>
            <a:miter lim="800000"/>
            <a:headEnd/>
            <a:tailEnd/>
          </a:ln>
          <a:effectLst/>
        </p:spPr>
      </p:pic>
      <p:sp>
        <p:nvSpPr>
          <p:cNvPr id="12" name="Oval 11"/>
          <p:cNvSpPr/>
          <p:nvPr/>
        </p:nvSpPr>
        <p:spPr bwMode="auto">
          <a:xfrm rot="204603">
            <a:off x="1861757" y="5425662"/>
            <a:ext cx="1066800" cy="464685"/>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par>
                          <p:cTn id="22" fill="hold">
                            <p:stCondLst>
                              <p:cond delay="1000"/>
                            </p:stCondLst>
                            <p:childTnLst>
                              <p:par>
                                <p:cTn id="23" presetID="5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770" decel="100000"/>
                                        <p:tgtEl>
                                          <p:spTgt spid="12"/>
                                        </p:tgtEl>
                                      </p:cBhvr>
                                    </p:animEffect>
                                    <p:animScale>
                                      <p:cBhvr>
                                        <p:cTn id="26" dur="770" decel="100000"/>
                                        <p:tgtEl>
                                          <p:spTgt spid="12"/>
                                        </p:tgtEl>
                                      </p:cBhvr>
                                      <p:from x="10000" y="10000"/>
                                      <p:to x="200000" y="450000"/>
                                    </p:animScale>
                                    <p:animScale>
                                      <p:cBhvr>
                                        <p:cTn id="27" dur="1230" accel="100000" fill="hold">
                                          <p:stCondLst>
                                            <p:cond delay="770"/>
                                          </p:stCondLst>
                                        </p:cTn>
                                        <p:tgtEl>
                                          <p:spTgt spid="12"/>
                                        </p:tgtEl>
                                      </p:cBhvr>
                                      <p:from x="200000" y="450000"/>
                                      <p:to x="100000" y="100000"/>
                                    </p:animScale>
                                    <p:set>
                                      <p:cBhvr>
                                        <p:cTn id="28" dur="770" fill="hold"/>
                                        <p:tgtEl>
                                          <p:spTgt spid="12"/>
                                        </p:tgtEl>
                                        <p:attrNameLst>
                                          <p:attrName>ppt_x</p:attrName>
                                        </p:attrNameLst>
                                      </p:cBhvr>
                                      <p:to>
                                        <p:strVal val="(0.5)"/>
                                      </p:to>
                                    </p:set>
                                    <p:anim from="(0.5)" to="(#ppt_x)" calcmode="lin" valueType="num">
                                      <p:cBhvr>
                                        <p:cTn id="29" dur="1230" accel="100000" fill="hold">
                                          <p:stCondLst>
                                            <p:cond delay="770"/>
                                          </p:stCondLst>
                                        </p:cTn>
                                        <p:tgtEl>
                                          <p:spTgt spid="12"/>
                                        </p:tgtEl>
                                        <p:attrNameLst>
                                          <p:attrName>ppt_x</p:attrName>
                                        </p:attrNameLst>
                                      </p:cBhvr>
                                    </p:anim>
                                    <p:set>
                                      <p:cBhvr>
                                        <p:cTn id="30" dur="770" fill="hold"/>
                                        <p:tgtEl>
                                          <p:spTgt spid="12"/>
                                        </p:tgtEl>
                                        <p:attrNameLst>
                                          <p:attrName>ppt_y</p:attrName>
                                        </p:attrNameLst>
                                      </p:cBhvr>
                                      <p:to>
                                        <p:strVal val="(#ppt_y+0.4)"/>
                                      </p:to>
                                    </p:set>
                                    <p:anim from="(#ppt_y+0.4)" to="(#ppt_y)" calcmode="lin" valueType="num">
                                      <p:cBhvr>
                                        <p:cTn id="31" dur="1230" accel="100000" fill="hold">
                                          <p:stCondLst>
                                            <p:cond delay="770"/>
                                          </p:stCondLst>
                                        </p:cTn>
                                        <p:tgtEl>
                                          <p:spTgt spid="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Features of Chordates</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sp>
        <p:nvSpPr>
          <p:cNvPr id="11" name="Rectangle 4"/>
          <p:cNvSpPr txBox="1">
            <a:spLocks noChangeArrowheads="1"/>
          </p:cNvSpPr>
          <p:nvPr/>
        </p:nvSpPr>
        <p:spPr>
          <a:xfrm>
            <a:off x="457200" y="2438400"/>
            <a:ext cx="8382000" cy="35814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pic>
        <p:nvPicPr>
          <p:cNvPr id="17410" name="Picture 2"/>
          <p:cNvPicPr>
            <a:picLocks noChangeAspect="1" noChangeArrowheads="1"/>
          </p:cNvPicPr>
          <p:nvPr/>
        </p:nvPicPr>
        <p:blipFill>
          <a:blip r:embed="rId5"/>
          <a:srcRect/>
          <a:stretch>
            <a:fillRect/>
          </a:stretch>
        </p:blipFill>
        <p:spPr bwMode="auto">
          <a:xfrm>
            <a:off x="2743200" y="2767034"/>
            <a:ext cx="5952879" cy="4090966"/>
          </a:xfrm>
          <a:prstGeom prst="rect">
            <a:avLst/>
          </a:prstGeom>
          <a:noFill/>
          <a:ln w="9525">
            <a:noFill/>
            <a:miter lim="800000"/>
            <a:headEnd/>
            <a:tailEnd/>
          </a:ln>
          <a:effectLst/>
        </p:spPr>
      </p:pic>
      <p:sp>
        <p:nvSpPr>
          <p:cNvPr id="13" name="Rectangle 2"/>
          <p:cNvSpPr>
            <a:spLocks noChangeArrowheads="1"/>
          </p:cNvSpPr>
          <p:nvPr/>
        </p:nvSpPr>
        <p:spPr bwMode="auto">
          <a:xfrm>
            <a:off x="533400" y="1371600"/>
            <a:ext cx="7924800" cy="3207032"/>
          </a:xfrm>
          <a:prstGeom prst="rect">
            <a:avLst/>
          </a:prstGeom>
          <a:noFill/>
          <a:ln w="9525">
            <a:noFill/>
            <a:miter lim="800000"/>
            <a:headEnd/>
            <a:tailEnd/>
          </a:ln>
          <a:effectLst/>
        </p:spPr>
        <p:txBody>
          <a:bodyPr wrap="square">
            <a:spAutoFit/>
          </a:bodyPr>
          <a:lstStyle/>
          <a:p>
            <a:pPr>
              <a:lnSpc>
                <a:spcPct val="80000"/>
              </a:lnSpc>
            </a:pPr>
            <a:r>
              <a:rPr lang="en-US" sz="2400" b="1" dirty="0" smtClean="0">
                <a:solidFill>
                  <a:srgbClr val="FF0000"/>
                </a:solidFill>
              </a:rPr>
              <a:t>MAJOR SUBPHYLA</a:t>
            </a:r>
          </a:p>
          <a:p>
            <a:pPr>
              <a:lnSpc>
                <a:spcPct val="80000"/>
              </a:lnSpc>
            </a:pPr>
            <a:endParaRPr lang="en-US" sz="2400" dirty="0" smtClean="0">
              <a:solidFill>
                <a:srgbClr val="080808"/>
              </a:solidFill>
            </a:endParaRPr>
          </a:p>
          <a:p>
            <a:pPr marL="342900" lvl="0" indent="-342900">
              <a:spcBef>
                <a:spcPct val="20000"/>
              </a:spcBef>
              <a:defRPr/>
            </a:pPr>
            <a:r>
              <a:rPr lang="en-US" sz="2400" kern="0" dirty="0" smtClean="0">
                <a:solidFill>
                  <a:srgbClr val="080808"/>
                </a:solidFill>
              </a:rPr>
              <a:t>Phylum </a:t>
            </a:r>
            <a:r>
              <a:rPr lang="en-US" sz="2400" kern="0" dirty="0" err="1" smtClean="0">
                <a:solidFill>
                  <a:srgbClr val="080808"/>
                </a:solidFill>
              </a:rPr>
              <a:t>Chordata</a:t>
            </a:r>
            <a:r>
              <a:rPr lang="en-US" sz="2400" kern="0" dirty="0" smtClean="0">
                <a:solidFill>
                  <a:srgbClr val="080808"/>
                </a:solidFill>
              </a:rPr>
              <a:t> is divided into three subphyla:</a:t>
            </a:r>
          </a:p>
          <a:p>
            <a:pPr marL="742950" lvl="1" indent="-285750">
              <a:spcBef>
                <a:spcPct val="20000"/>
              </a:spcBef>
              <a:buFont typeface="Arial" pitchFamily="34" charset="0"/>
              <a:buChar char="•"/>
              <a:defRPr/>
            </a:pPr>
            <a:r>
              <a:rPr lang="en-US" sz="2400" kern="0" dirty="0" smtClean="0">
                <a:solidFill>
                  <a:srgbClr val="080808"/>
                </a:solidFill>
              </a:rPr>
              <a:t>Subphylum </a:t>
            </a:r>
            <a:r>
              <a:rPr lang="en-US" sz="2400" kern="0" dirty="0" err="1" smtClean="0">
                <a:solidFill>
                  <a:srgbClr val="080808"/>
                </a:solidFill>
              </a:rPr>
              <a:t>Urochordata</a:t>
            </a:r>
            <a:endParaRPr lang="en-US" sz="2400" kern="0" dirty="0" smtClean="0">
              <a:solidFill>
                <a:srgbClr val="080808"/>
              </a:solidFill>
            </a:endParaRPr>
          </a:p>
          <a:p>
            <a:pPr marL="742950" lvl="1" indent="-285750">
              <a:spcBef>
                <a:spcPct val="20000"/>
              </a:spcBef>
              <a:buFont typeface="Arial" pitchFamily="34" charset="0"/>
              <a:buChar char="•"/>
              <a:defRPr/>
            </a:pPr>
            <a:r>
              <a:rPr lang="en-US" sz="2400" kern="0" dirty="0" smtClean="0">
                <a:solidFill>
                  <a:srgbClr val="080808"/>
                </a:solidFill>
              </a:rPr>
              <a:t>Subphylum </a:t>
            </a:r>
            <a:r>
              <a:rPr lang="en-US" sz="2400" kern="0" dirty="0" err="1" smtClean="0">
                <a:solidFill>
                  <a:srgbClr val="080808"/>
                </a:solidFill>
              </a:rPr>
              <a:t>Cephalochordata</a:t>
            </a:r>
            <a:endParaRPr lang="en-US" sz="2400" kern="0" dirty="0" smtClean="0">
              <a:solidFill>
                <a:srgbClr val="080808"/>
              </a:solidFill>
            </a:endParaRPr>
          </a:p>
          <a:p>
            <a:pPr marL="742950" lvl="1" indent="-285750">
              <a:spcBef>
                <a:spcPct val="20000"/>
              </a:spcBef>
              <a:buFont typeface="Arial" pitchFamily="34" charset="0"/>
              <a:buChar char="•"/>
              <a:defRPr/>
            </a:pPr>
            <a:r>
              <a:rPr lang="en-US" sz="2400" kern="0" dirty="0" smtClean="0">
                <a:solidFill>
                  <a:srgbClr val="080808"/>
                </a:solidFill>
              </a:rPr>
              <a:t>Subphylum Vertebrata</a:t>
            </a:r>
            <a:r>
              <a:rPr lang="en-US" sz="2800" kern="0" dirty="0" smtClean="0"/>
              <a:t> </a:t>
            </a:r>
          </a:p>
          <a:p>
            <a:endParaRPr lang="en-US" sz="2400" dirty="0" smtClean="0">
              <a:solidFill>
                <a:srgbClr val="080808"/>
              </a:solidFill>
            </a:endParaRPr>
          </a:p>
          <a:p>
            <a:endParaRPr lang="en-US" sz="2000" dirty="0">
              <a:solidFill>
                <a:srgbClr val="080808"/>
              </a:solidFill>
              <a:latin typeface="+mn-lt"/>
            </a:endParaRPr>
          </a:p>
        </p:txBody>
      </p:sp>
      <p:sp>
        <p:nvSpPr>
          <p:cNvPr id="14" name="Oval 13"/>
          <p:cNvSpPr/>
          <p:nvPr/>
        </p:nvSpPr>
        <p:spPr bwMode="auto">
          <a:xfrm rot="156946">
            <a:off x="3822287" y="4394469"/>
            <a:ext cx="1730971" cy="464685"/>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5" name="Oval 14"/>
          <p:cNvSpPr/>
          <p:nvPr/>
        </p:nvSpPr>
        <p:spPr bwMode="auto">
          <a:xfrm rot="156946">
            <a:off x="5800903" y="4382657"/>
            <a:ext cx="1730971" cy="464685"/>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6" name="Oval 15"/>
          <p:cNvSpPr/>
          <p:nvPr/>
        </p:nvSpPr>
        <p:spPr bwMode="auto">
          <a:xfrm rot="204603">
            <a:off x="7405651" y="4079871"/>
            <a:ext cx="1403183" cy="520976"/>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7" name="Rectangle 16"/>
          <p:cNvSpPr/>
          <p:nvPr/>
        </p:nvSpPr>
        <p:spPr bwMode="auto">
          <a:xfrm rot="19804595">
            <a:off x="2550000" y="4238702"/>
            <a:ext cx="1329116" cy="171914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to="" calcmode="lin" valueType="num">
                                      <p:cBhvr>
                                        <p:cTn id="10" dur="1" fill="hold"/>
                                        <p:tgtEl>
                                          <p:spTgt spid="8"/>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to="" calcmode="lin" valueType="num">
                                      <p:cBhvr>
                                        <p:cTn id="13" dur="1" fill="hold"/>
                                        <p:tgtEl>
                                          <p:spTgt spid="9"/>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to="" calcmode="lin" valueType="num">
                                      <p:cBhvr>
                                        <p:cTn id="16" dur="1" fill="hold"/>
                                        <p:tgtEl>
                                          <p:spTgt spid="10"/>
                                        </p:tgtEl>
                                        <p:attrNameLst>
                                          <p:attrName/>
                                        </p:attrNameLst>
                                      </p:cBhvr>
                                    </p:anim>
                                  </p:childTnLst>
                                </p:cTn>
                              </p:par>
                              <p:par>
                                <p:cTn id="17" presetID="55"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1000"/>
                            </p:stCondLst>
                            <p:childTnLst>
                              <p:par>
                                <p:cTn id="23" presetID="5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70" decel="100000"/>
                                        <p:tgtEl>
                                          <p:spTgt spid="14"/>
                                        </p:tgtEl>
                                      </p:cBhvr>
                                    </p:animEffect>
                                    <p:animScale>
                                      <p:cBhvr>
                                        <p:cTn id="26" dur="770" decel="100000"/>
                                        <p:tgtEl>
                                          <p:spTgt spid="14"/>
                                        </p:tgtEl>
                                      </p:cBhvr>
                                      <p:from x="10000" y="10000"/>
                                      <p:to x="200000" y="450000"/>
                                    </p:animScale>
                                    <p:animScale>
                                      <p:cBhvr>
                                        <p:cTn id="27" dur="1230" accel="100000" fill="hold">
                                          <p:stCondLst>
                                            <p:cond delay="770"/>
                                          </p:stCondLst>
                                        </p:cTn>
                                        <p:tgtEl>
                                          <p:spTgt spid="14"/>
                                        </p:tgtEl>
                                      </p:cBhvr>
                                      <p:from x="200000" y="450000"/>
                                      <p:to x="100000" y="100000"/>
                                    </p:animScale>
                                    <p:set>
                                      <p:cBhvr>
                                        <p:cTn id="28" dur="770" fill="hold"/>
                                        <p:tgtEl>
                                          <p:spTgt spid="14"/>
                                        </p:tgtEl>
                                        <p:attrNameLst>
                                          <p:attrName>ppt_x</p:attrName>
                                        </p:attrNameLst>
                                      </p:cBhvr>
                                      <p:to>
                                        <p:strVal val="(0.5)"/>
                                      </p:to>
                                    </p:set>
                                    <p:anim from="(0.5)" to="(#ppt_x)" calcmode="lin" valueType="num">
                                      <p:cBhvr>
                                        <p:cTn id="29" dur="1230" accel="100000" fill="hold">
                                          <p:stCondLst>
                                            <p:cond delay="770"/>
                                          </p:stCondLst>
                                        </p:cTn>
                                        <p:tgtEl>
                                          <p:spTgt spid="14"/>
                                        </p:tgtEl>
                                        <p:attrNameLst>
                                          <p:attrName>ppt_x</p:attrName>
                                        </p:attrNameLst>
                                      </p:cBhvr>
                                    </p:anim>
                                    <p:set>
                                      <p:cBhvr>
                                        <p:cTn id="30" dur="770" fill="hold"/>
                                        <p:tgtEl>
                                          <p:spTgt spid="14"/>
                                        </p:tgtEl>
                                        <p:attrNameLst>
                                          <p:attrName>ppt_y</p:attrName>
                                        </p:attrNameLst>
                                      </p:cBhvr>
                                      <p:to>
                                        <p:strVal val="(#ppt_y+0.4)"/>
                                      </p:to>
                                    </p:set>
                                    <p:anim from="(#ppt_y+0.4)" to="(#ppt_y)" calcmode="lin" valueType="num">
                                      <p:cBhvr>
                                        <p:cTn id="31" dur="1230" accel="100000" fill="hold">
                                          <p:stCondLst>
                                            <p:cond delay="770"/>
                                          </p:stCondLst>
                                        </p:cTn>
                                        <p:tgtEl>
                                          <p:spTgt spid="14"/>
                                        </p:tgtEl>
                                        <p:attrNameLst>
                                          <p:attrName>ppt_y</p:attrName>
                                        </p:attrNameLst>
                                      </p:cBhvr>
                                    </p:anim>
                                  </p:childTnLst>
                                </p:cTn>
                              </p:par>
                              <p:par>
                                <p:cTn id="32" presetID="51"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770" decel="100000"/>
                                        <p:tgtEl>
                                          <p:spTgt spid="15"/>
                                        </p:tgtEl>
                                      </p:cBhvr>
                                    </p:animEffect>
                                    <p:animScale>
                                      <p:cBhvr>
                                        <p:cTn id="35" dur="770" decel="100000"/>
                                        <p:tgtEl>
                                          <p:spTgt spid="15"/>
                                        </p:tgtEl>
                                      </p:cBhvr>
                                      <p:from x="10000" y="10000"/>
                                      <p:to x="200000" y="450000"/>
                                    </p:animScale>
                                    <p:animScale>
                                      <p:cBhvr>
                                        <p:cTn id="36" dur="1230" accel="100000" fill="hold">
                                          <p:stCondLst>
                                            <p:cond delay="770"/>
                                          </p:stCondLst>
                                        </p:cTn>
                                        <p:tgtEl>
                                          <p:spTgt spid="15"/>
                                        </p:tgtEl>
                                      </p:cBhvr>
                                      <p:from x="200000" y="450000"/>
                                      <p:to x="100000" y="100000"/>
                                    </p:animScale>
                                    <p:set>
                                      <p:cBhvr>
                                        <p:cTn id="37" dur="770" fill="hold"/>
                                        <p:tgtEl>
                                          <p:spTgt spid="15"/>
                                        </p:tgtEl>
                                        <p:attrNameLst>
                                          <p:attrName>ppt_x</p:attrName>
                                        </p:attrNameLst>
                                      </p:cBhvr>
                                      <p:to>
                                        <p:strVal val="(0.5)"/>
                                      </p:to>
                                    </p:set>
                                    <p:anim from="(0.5)" to="(#ppt_x)" calcmode="lin" valueType="num">
                                      <p:cBhvr>
                                        <p:cTn id="38" dur="1230" accel="100000" fill="hold">
                                          <p:stCondLst>
                                            <p:cond delay="770"/>
                                          </p:stCondLst>
                                        </p:cTn>
                                        <p:tgtEl>
                                          <p:spTgt spid="15"/>
                                        </p:tgtEl>
                                        <p:attrNameLst>
                                          <p:attrName>ppt_x</p:attrName>
                                        </p:attrNameLst>
                                      </p:cBhvr>
                                    </p:anim>
                                    <p:set>
                                      <p:cBhvr>
                                        <p:cTn id="39" dur="770" fill="hold"/>
                                        <p:tgtEl>
                                          <p:spTgt spid="15"/>
                                        </p:tgtEl>
                                        <p:attrNameLst>
                                          <p:attrName>ppt_y</p:attrName>
                                        </p:attrNameLst>
                                      </p:cBhvr>
                                      <p:to>
                                        <p:strVal val="(#ppt_y+0.4)"/>
                                      </p:to>
                                    </p:set>
                                    <p:anim from="(#ppt_y+0.4)" to="(#ppt_y)" calcmode="lin" valueType="num">
                                      <p:cBhvr>
                                        <p:cTn id="40" dur="1230" accel="100000" fill="hold">
                                          <p:stCondLst>
                                            <p:cond delay="770"/>
                                          </p:stCondLst>
                                        </p:cTn>
                                        <p:tgtEl>
                                          <p:spTgt spid="15"/>
                                        </p:tgtEl>
                                        <p:attrNameLst>
                                          <p:attrName>ppt_y</p:attrName>
                                        </p:attrNameLst>
                                      </p:cBhvr>
                                    </p:anim>
                                  </p:childTnLst>
                                </p:cTn>
                              </p:par>
                              <p:par>
                                <p:cTn id="41" presetID="5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770" decel="100000"/>
                                        <p:tgtEl>
                                          <p:spTgt spid="16"/>
                                        </p:tgtEl>
                                      </p:cBhvr>
                                    </p:animEffect>
                                    <p:animScale>
                                      <p:cBhvr>
                                        <p:cTn id="44" dur="770" decel="100000"/>
                                        <p:tgtEl>
                                          <p:spTgt spid="16"/>
                                        </p:tgtEl>
                                      </p:cBhvr>
                                      <p:from x="10000" y="10000"/>
                                      <p:to x="200000" y="450000"/>
                                    </p:animScale>
                                    <p:animScale>
                                      <p:cBhvr>
                                        <p:cTn id="45" dur="1230" accel="100000" fill="hold">
                                          <p:stCondLst>
                                            <p:cond delay="770"/>
                                          </p:stCondLst>
                                        </p:cTn>
                                        <p:tgtEl>
                                          <p:spTgt spid="16"/>
                                        </p:tgtEl>
                                      </p:cBhvr>
                                      <p:from x="200000" y="450000"/>
                                      <p:to x="100000" y="100000"/>
                                    </p:animScale>
                                    <p:set>
                                      <p:cBhvr>
                                        <p:cTn id="46" dur="770" fill="hold"/>
                                        <p:tgtEl>
                                          <p:spTgt spid="16"/>
                                        </p:tgtEl>
                                        <p:attrNameLst>
                                          <p:attrName>ppt_x</p:attrName>
                                        </p:attrNameLst>
                                      </p:cBhvr>
                                      <p:to>
                                        <p:strVal val="(0.5)"/>
                                      </p:to>
                                    </p:set>
                                    <p:anim from="(0.5)" to="(#ppt_x)" calcmode="lin" valueType="num">
                                      <p:cBhvr>
                                        <p:cTn id="47" dur="1230" accel="100000" fill="hold">
                                          <p:stCondLst>
                                            <p:cond delay="770"/>
                                          </p:stCondLst>
                                        </p:cTn>
                                        <p:tgtEl>
                                          <p:spTgt spid="16"/>
                                        </p:tgtEl>
                                        <p:attrNameLst>
                                          <p:attrName>ppt_x</p:attrName>
                                        </p:attrNameLst>
                                      </p:cBhvr>
                                    </p:anim>
                                    <p:set>
                                      <p:cBhvr>
                                        <p:cTn id="48" dur="770" fill="hold"/>
                                        <p:tgtEl>
                                          <p:spTgt spid="16"/>
                                        </p:tgtEl>
                                        <p:attrNameLst>
                                          <p:attrName>ppt_y</p:attrName>
                                        </p:attrNameLst>
                                      </p:cBhvr>
                                      <p:to>
                                        <p:strVal val="(#ppt_y+0.4)"/>
                                      </p:to>
                                    </p:set>
                                    <p:anim from="(#ppt_y+0.4)" to="(#ppt_y)" calcmode="lin" valueType="num">
                                      <p:cBhvr>
                                        <p:cTn id="49" dur="1230" accel="100000" fill="hold">
                                          <p:stCondLst>
                                            <p:cond delay="770"/>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495800" y="1752600"/>
            <a:ext cx="3429000" cy="3785652"/>
          </a:xfrm>
          <a:prstGeom prst="rect">
            <a:avLst/>
          </a:prstGeom>
          <a:noFill/>
          <a:ln w="9525">
            <a:noFill/>
            <a:miter lim="800000"/>
            <a:headEnd/>
            <a:tailEnd/>
          </a:ln>
          <a:effectLst/>
        </p:spPr>
        <p:txBody>
          <a:bodyPr wrap="square">
            <a:spAutoFit/>
          </a:bodyPr>
          <a:lstStyle/>
          <a:p>
            <a:r>
              <a:rPr lang="en-US" sz="2000" dirty="0" smtClean="0">
                <a:solidFill>
                  <a:srgbClr val="080808"/>
                </a:solidFill>
                <a:cs typeface="Times" charset="0"/>
              </a:rPr>
              <a:t>Marine animals; some species are solitary, others are colonial.</a:t>
            </a:r>
          </a:p>
          <a:p>
            <a:endParaRPr lang="en-US" sz="2000" dirty="0" smtClean="0">
              <a:solidFill>
                <a:srgbClr val="080808"/>
              </a:solidFill>
              <a:cs typeface="Times" charset="0"/>
            </a:endParaRPr>
          </a:p>
          <a:p>
            <a:r>
              <a:rPr lang="en-US" sz="2000" dirty="0" smtClean="0">
                <a:solidFill>
                  <a:srgbClr val="080808"/>
                </a:solidFill>
              </a:rPr>
              <a:t>Adult tunicates look like small sacs (about 3 cm tall) and are stationary, lacking a nerve cord, a notochord, and a post-anal tail. </a:t>
            </a:r>
          </a:p>
          <a:p>
            <a:endParaRPr lang="en-US" sz="2000" dirty="0" smtClean="0"/>
          </a:p>
          <a:p>
            <a:r>
              <a:rPr lang="en-US" sz="2000" dirty="0" smtClean="0">
                <a:solidFill>
                  <a:srgbClr val="080808"/>
                </a:solidFill>
                <a:cs typeface="Times" charset="0"/>
              </a:rPr>
              <a:t>Possess </a:t>
            </a:r>
            <a:r>
              <a:rPr lang="en-US" sz="2000" i="1" dirty="0" smtClean="0">
                <a:solidFill>
                  <a:srgbClr val="080808"/>
                </a:solidFill>
                <a:cs typeface="Times" charset="0"/>
              </a:rPr>
              <a:t>all</a:t>
            </a:r>
            <a:r>
              <a:rPr lang="en-US" sz="2000" dirty="0" smtClean="0">
                <a:solidFill>
                  <a:srgbClr val="080808"/>
                </a:solidFill>
                <a:cs typeface="Times" charset="0"/>
              </a:rPr>
              <a:t>  4 chordate characteristics as larvae.</a:t>
            </a:r>
            <a:endParaRPr lang="en-US" sz="2000" dirty="0">
              <a:solidFill>
                <a:srgbClr val="080808"/>
              </a:solidFill>
              <a:latin typeface="+mn-lt"/>
            </a:endParaRPr>
          </a:p>
        </p:txBody>
      </p:sp>
      <p:sp>
        <p:nvSpPr>
          <p:cNvPr id="6147" name="Rectangle 2"/>
          <p:cNvSpPr>
            <a:spLocks noChangeArrowheads="1"/>
          </p:cNvSpPr>
          <p:nvPr/>
        </p:nvSpPr>
        <p:spPr bwMode="auto">
          <a:xfrm>
            <a:off x="0" y="0"/>
            <a:ext cx="9144000" cy="914400"/>
          </a:xfrm>
          <a:prstGeom prst="rect">
            <a:avLst/>
          </a:prstGeom>
          <a:solidFill>
            <a:schemeClr val="hlink"/>
          </a:solidFill>
          <a:ln w="9525">
            <a:noFill/>
            <a:miter lim="800000"/>
            <a:headEnd/>
            <a:tailEnd/>
          </a:ln>
        </p:spPr>
        <p:txBody>
          <a:bodyPr wrap="none" anchor="ctr"/>
          <a:lstStyle/>
          <a:p>
            <a:endParaRPr lang="en-US"/>
          </a:p>
        </p:txBody>
      </p:sp>
      <p:sp>
        <p:nvSpPr>
          <p:cNvPr id="7" name="Text Box 11"/>
          <p:cNvSpPr txBox="1">
            <a:spLocks noChangeArrowheads="1"/>
          </p:cNvSpPr>
          <p:nvPr/>
        </p:nvSpPr>
        <p:spPr bwMode="auto">
          <a:xfrm>
            <a:off x="228600" y="228600"/>
            <a:ext cx="5257800" cy="461963"/>
          </a:xfrm>
          <a:prstGeom prst="rect">
            <a:avLst/>
          </a:prstGeom>
          <a:noFill/>
          <a:ln w="9525">
            <a:noFill/>
            <a:miter lim="800000"/>
            <a:headEnd/>
            <a:tailEnd/>
          </a:ln>
        </p:spPr>
        <p:txBody>
          <a:bodyPr>
            <a:spAutoFit/>
          </a:bodyPr>
          <a:lstStyle/>
          <a:p>
            <a:pPr>
              <a:spcBef>
                <a:spcPct val="50000"/>
              </a:spcBef>
            </a:pPr>
            <a:r>
              <a:rPr lang="en-US" sz="2400" b="1" dirty="0" smtClean="0">
                <a:solidFill>
                  <a:srgbClr val="080808"/>
                </a:solidFill>
              </a:rPr>
              <a:t>Subphylum </a:t>
            </a:r>
            <a:r>
              <a:rPr lang="en-US" sz="2400" b="1" dirty="0" err="1" smtClean="0">
                <a:solidFill>
                  <a:srgbClr val="080808"/>
                </a:solidFill>
              </a:rPr>
              <a:t>Urochordata</a:t>
            </a:r>
            <a:endParaRPr lang="en-US" sz="2400" b="1" dirty="0">
              <a:solidFill>
                <a:srgbClr val="080808"/>
              </a:solidFill>
            </a:endParaRPr>
          </a:p>
        </p:txBody>
      </p:sp>
      <p:pic>
        <p:nvPicPr>
          <p:cNvPr id="8" name="Picture 32" descr="anmwi056_2"/>
          <p:cNvPicPr>
            <a:picLocks noChangeAspect="1" noChangeArrowheads="1"/>
          </p:cNvPicPr>
          <p:nvPr/>
        </p:nvPicPr>
        <p:blipFill>
          <a:blip r:embed="rId2" cstate="print"/>
          <a:srcRect/>
          <a:stretch>
            <a:fillRect/>
          </a:stretch>
        </p:blipFill>
        <p:spPr bwMode="auto">
          <a:xfrm>
            <a:off x="7391400" y="0"/>
            <a:ext cx="914400" cy="914400"/>
          </a:xfrm>
          <a:prstGeom prst="rect">
            <a:avLst/>
          </a:prstGeom>
          <a:noFill/>
        </p:spPr>
      </p:pic>
      <p:pic>
        <p:nvPicPr>
          <p:cNvPr id="9" name="Picture 40" descr="1a18"/>
          <p:cNvPicPr>
            <a:picLocks noChangeAspect="1" noChangeArrowheads="1"/>
          </p:cNvPicPr>
          <p:nvPr/>
        </p:nvPicPr>
        <p:blipFill>
          <a:blip r:embed="rId3" cstate="print"/>
          <a:srcRect/>
          <a:stretch>
            <a:fillRect/>
          </a:stretch>
        </p:blipFill>
        <p:spPr bwMode="auto">
          <a:xfrm>
            <a:off x="4724400" y="0"/>
            <a:ext cx="914400" cy="914400"/>
          </a:xfrm>
          <a:prstGeom prst="rect">
            <a:avLst/>
          </a:prstGeom>
          <a:noFill/>
        </p:spPr>
      </p:pic>
      <p:pic>
        <p:nvPicPr>
          <p:cNvPr id="10" name="Picture 42" descr="cvarag"/>
          <p:cNvPicPr>
            <a:picLocks noChangeAspect="1" noChangeArrowheads="1"/>
          </p:cNvPicPr>
          <p:nvPr/>
        </p:nvPicPr>
        <p:blipFill>
          <a:blip r:embed="rId4"/>
          <a:srcRect/>
          <a:stretch>
            <a:fillRect/>
          </a:stretch>
        </p:blipFill>
        <p:spPr bwMode="auto">
          <a:xfrm>
            <a:off x="5638800" y="0"/>
            <a:ext cx="914400" cy="914400"/>
          </a:xfrm>
          <a:prstGeom prst="rect">
            <a:avLst/>
          </a:prstGeom>
          <a:noFill/>
        </p:spPr>
      </p:pic>
      <p:pic>
        <p:nvPicPr>
          <p:cNvPr id="12" name="Picture 26" descr="NG_Ascidians_01"/>
          <p:cNvPicPr>
            <a:picLocks noChangeAspect="1" noChangeArrowheads="1"/>
          </p:cNvPicPr>
          <p:nvPr/>
        </p:nvPicPr>
        <p:blipFill>
          <a:blip r:embed="rId5"/>
          <a:srcRect/>
          <a:stretch>
            <a:fillRect/>
          </a:stretch>
        </p:blipFill>
        <p:spPr bwMode="auto">
          <a:xfrm>
            <a:off x="685800" y="1524000"/>
            <a:ext cx="3148013" cy="3914775"/>
          </a:xfrm>
          <a:prstGeom prst="rect">
            <a:avLst/>
          </a:prstGeom>
          <a:noFill/>
        </p:spPr>
      </p:pic>
      <p:sp>
        <p:nvSpPr>
          <p:cNvPr id="13" name="TextBox 12"/>
          <p:cNvSpPr txBox="1"/>
          <p:nvPr/>
        </p:nvSpPr>
        <p:spPr>
          <a:xfrm>
            <a:off x="1143000" y="5562600"/>
            <a:ext cx="2133600" cy="369332"/>
          </a:xfrm>
          <a:prstGeom prst="rect">
            <a:avLst/>
          </a:prstGeom>
          <a:noFill/>
        </p:spPr>
        <p:txBody>
          <a:bodyPr wrap="square" rtlCol="0">
            <a:spAutoFit/>
          </a:bodyPr>
          <a:lstStyle/>
          <a:p>
            <a:pPr algn="ctr"/>
            <a:r>
              <a:rPr lang="en-US" dirty="0" smtClean="0">
                <a:solidFill>
                  <a:srgbClr val="080808"/>
                </a:solidFill>
              </a:rPr>
              <a:t>TURNICATES</a:t>
            </a:r>
            <a:endParaRPr lang="en-US" dirty="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ppt_w</p:attrName>
                                        </p:attrNameLst>
                                      </p:cBhvr>
                                      <p:tavLst>
                                        <p:tav tm="0">
                                          <p:val>
                                            <p:strVal val="#ppt_w*0.70"/>
                                          </p:val>
                                        </p:tav>
                                        <p:tav tm="100000">
                                          <p:val>
                                            <p:strVal val="#ppt_w"/>
                                          </p:val>
                                        </p:tav>
                                      </p:tavLst>
                                    </p:anim>
                                    <p:anim calcmode="lin" valueType="num">
                                      <p:cBhvr>
                                        <p:cTn id="8" dur="1000" fill="hold"/>
                                        <p:tgtEl>
                                          <p:spTgt spid="47106"/>
                                        </p:tgtEl>
                                        <p:attrNameLst>
                                          <p:attrName>ppt_h</p:attrName>
                                        </p:attrNameLst>
                                      </p:cBhvr>
                                      <p:tavLst>
                                        <p:tav tm="0">
                                          <p:val>
                                            <p:strVal val="#ppt_h"/>
                                          </p:val>
                                        </p:tav>
                                        <p:tav tm="100000">
                                          <p:val>
                                            <p:strVal val="#ppt_h"/>
                                          </p:val>
                                        </p:tav>
                                      </p:tavLst>
                                    </p:anim>
                                    <p:animEffect transition="in" filter="fade">
                                      <p:cBhvr>
                                        <p:cTn id="9" dur="1000"/>
                                        <p:tgtEl>
                                          <p:spTgt spid="47106"/>
                                        </p:tgtEl>
                                      </p:cBhvr>
                                    </p:animEffect>
                                  </p:childTnLst>
                                </p:cTn>
                              </p:par>
                              <p:par>
                                <p:cTn id="10" presetID="24"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to="" calcmode="lin" valueType="num">
                                      <p:cBhvr>
                                        <p:cTn id="15" dur="1" fill="hold"/>
                                        <p:tgtEl>
                                          <p:spTgt spid="8"/>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7" grpId="0"/>
    </p:bldLst>
  </p:timing>
</p:sld>
</file>

<file path=ppt/theme/theme1.xml><?xml version="1.0" encoding="utf-8"?>
<a:theme xmlns:a="http://schemas.openxmlformats.org/drawingml/2006/main" name="Natural wonders design template">
  <a:themeElements>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fontScheme name="Natural wonders design templat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ural wonders design template 1">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tural wonders design template 2">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tural wonders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Natural wonders design template 4">
        <a:dk1>
          <a:srgbClr val="000000"/>
        </a:dk1>
        <a:lt1>
          <a:srgbClr val="FFFFFF"/>
        </a:lt1>
        <a:dk2>
          <a:srgbClr val="000000"/>
        </a:dk2>
        <a:lt2>
          <a:srgbClr val="969696"/>
        </a:lt2>
        <a:accent1>
          <a:srgbClr val="FCE852"/>
        </a:accent1>
        <a:accent2>
          <a:srgbClr val="FF9966"/>
        </a:accent2>
        <a:accent3>
          <a:srgbClr val="FFFFFF"/>
        </a:accent3>
        <a:accent4>
          <a:srgbClr val="000000"/>
        </a:accent4>
        <a:accent5>
          <a:srgbClr val="FDF2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tural wonders design template 5">
        <a:dk1>
          <a:srgbClr val="5C1F00"/>
        </a:dk1>
        <a:lt1>
          <a:srgbClr val="663300"/>
        </a:lt1>
        <a:dk2>
          <a:srgbClr val="800000"/>
        </a:dk2>
        <a:lt2>
          <a:srgbClr val="993300"/>
        </a:lt2>
        <a:accent1>
          <a:srgbClr val="E15C2D"/>
        </a:accent1>
        <a:accent2>
          <a:srgbClr val="BE7960"/>
        </a:accent2>
        <a:accent3>
          <a:srgbClr val="C0AAAA"/>
        </a:accent3>
        <a:accent4>
          <a:srgbClr val="562A00"/>
        </a:accent4>
        <a:accent5>
          <a:srgbClr val="EEB5AD"/>
        </a:accent5>
        <a:accent6>
          <a:srgbClr val="AC6D56"/>
        </a:accent6>
        <a:hlink>
          <a:srgbClr val="FFFF99"/>
        </a:hlink>
        <a:folHlink>
          <a:srgbClr val="68500C"/>
        </a:folHlink>
      </a:clrScheme>
      <a:clrMap bg1="dk2" tx1="lt1" bg2="dk1" tx2="lt2" accent1="accent1" accent2="accent2" accent3="accent3" accent4="accent4" accent5="accent5" accent6="accent6" hlink="hlink" folHlink="folHlink"/>
    </a:extraClrScheme>
    <a:extraClrScheme>
      <a:clrScheme name="Natural wonders design template 6">
        <a:dk1>
          <a:srgbClr val="2D2015"/>
        </a:dk1>
        <a:lt1>
          <a:srgbClr val="996633"/>
        </a:lt1>
        <a:dk2>
          <a:srgbClr val="523E26"/>
        </a:dk2>
        <a:lt2>
          <a:srgbClr val="B96B1D"/>
        </a:lt2>
        <a:accent1>
          <a:srgbClr val="C0B7B0"/>
        </a:accent1>
        <a:accent2>
          <a:srgbClr val="8F5F2F"/>
        </a:accent2>
        <a:accent3>
          <a:srgbClr val="B3AFAC"/>
        </a:accent3>
        <a:accent4>
          <a:srgbClr val="82562A"/>
        </a:accent4>
        <a:accent5>
          <a:srgbClr val="DCD8D4"/>
        </a:accent5>
        <a:accent6>
          <a:srgbClr val="81552A"/>
        </a:accent6>
        <a:hlink>
          <a:srgbClr val="FCD904"/>
        </a:hlink>
        <a:folHlink>
          <a:srgbClr val="5A6C6E"/>
        </a:folHlink>
      </a:clrScheme>
      <a:clrMap bg1="dk2" tx1="lt1" bg2="dk1" tx2="lt2" accent1="accent1" accent2="accent2" accent3="accent3" accent4="accent4" accent5="accent5" accent6="accent6" hlink="hlink" folHlink="folHlink"/>
    </a:extraClrScheme>
    <a:extraClrScheme>
      <a:clrScheme name="Natural wonders design template 7">
        <a:dk1>
          <a:srgbClr val="000000"/>
        </a:dk1>
        <a:lt1>
          <a:srgbClr val="FFFFD9"/>
        </a:lt1>
        <a:dk2>
          <a:srgbClr val="000000"/>
        </a:dk2>
        <a:lt2>
          <a:srgbClr val="777777"/>
        </a:lt2>
        <a:accent1>
          <a:srgbClr val="FEF5C2"/>
        </a:accent1>
        <a:accent2>
          <a:srgbClr val="00CCFF"/>
        </a:accent2>
        <a:accent3>
          <a:srgbClr val="FFFFE9"/>
        </a:accent3>
        <a:accent4>
          <a:srgbClr val="000000"/>
        </a:accent4>
        <a:accent5>
          <a:srgbClr val="FEF9DD"/>
        </a:accent5>
        <a:accent6>
          <a:srgbClr val="00B9E7"/>
        </a:accent6>
        <a:hlink>
          <a:srgbClr val="CC6600"/>
        </a:hlink>
        <a:folHlink>
          <a:srgbClr val="FF9900"/>
        </a:folHlink>
      </a:clrScheme>
      <a:clrMap bg1="lt1" tx1="dk1" bg2="lt2" tx2="dk2" accent1="accent1" accent2="accent2" accent3="accent3" accent4="accent4" accent5="accent5" accent6="accent6" hlink="hlink" folHlink="folHlink"/>
    </a:extraClrScheme>
    <a:extraClrScheme>
      <a:clrScheme name="Natural wonders design template 8">
        <a:dk1>
          <a:srgbClr val="4D4D4D"/>
        </a:dk1>
        <a:lt1>
          <a:srgbClr val="008080"/>
        </a:lt1>
        <a:dk2>
          <a:srgbClr val="FF9900"/>
        </a:dk2>
        <a:lt2>
          <a:srgbClr val="005A58"/>
        </a:lt2>
        <a:accent1>
          <a:srgbClr val="589F31"/>
        </a:accent1>
        <a:accent2>
          <a:srgbClr val="0066CC"/>
        </a:accent2>
        <a:accent3>
          <a:srgbClr val="AAC0C0"/>
        </a:accent3>
        <a:accent4>
          <a:srgbClr val="404040"/>
        </a:accent4>
        <a:accent5>
          <a:srgbClr val="B4CDAD"/>
        </a:accent5>
        <a:accent6>
          <a:srgbClr val="005CB9"/>
        </a:accent6>
        <a:hlink>
          <a:srgbClr val="99CCFF"/>
        </a:hlink>
        <a:folHlink>
          <a:srgbClr val="FFCC00"/>
        </a:folHlink>
      </a:clrScheme>
      <a:clrMap bg1="lt1" tx1="dk1" bg2="lt2" tx2="dk2" accent1="accent1" accent2="accent2" accent3="accent3" accent4="accent4" accent5="accent5" accent6="accent6" hlink="hlink" folHlink="folHlink"/>
    </a:extraClrScheme>
    <a:extraClrScheme>
      <a:clrScheme name="Natural wonders design template 9">
        <a:dk1>
          <a:srgbClr val="336699"/>
        </a:dk1>
        <a:lt1>
          <a:srgbClr val="800000"/>
        </a:lt1>
        <a:dk2>
          <a:srgbClr val="000000"/>
        </a:dk2>
        <a:lt2>
          <a:srgbClr val="0099CC"/>
        </a:lt2>
        <a:accent1>
          <a:srgbClr val="89C4FF"/>
        </a:accent1>
        <a:accent2>
          <a:srgbClr val="468A4B"/>
        </a:accent2>
        <a:accent3>
          <a:srgbClr val="AAAAAA"/>
        </a:accent3>
        <a:accent4>
          <a:srgbClr val="6C0000"/>
        </a:accent4>
        <a:accent5>
          <a:srgbClr val="C4DEFF"/>
        </a:accent5>
        <a:accent6>
          <a:srgbClr val="3F7D43"/>
        </a:accent6>
        <a:hlink>
          <a:srgbClr val="D3E2FF"/>
        </a:hlink>
        <a:folHlink>
          <a:srgbClr val="F0E500"/>
        </a:folHlink>
      </a:clrScheme>
      <a:clrMap bg1="dk2" tx1="lt1" bg2="dk1" tx2="lt2" accent1="accent1" accent2="accent2" accent3="accent3" accent4="accent4" accent5="accent5" accent6="accent6" hlink="hlink" folHlink="folHlink"/>
    </a:extraClrScheme>
    <a:extraClrScheme>
      <a:clrScheme name="Natural wonders design template 10">
        <a:dk1>
          <a:srgbClr val="000000"/>
        </a:dk1>
        <a:lt1>
          <a:srgbClr val="FFFFFF"/>
        </a:lt1>
        <a:dk2>
          <a:srgbClr val="000000"/>
        </a:dk2>
        <a:lt2>
          <a:srgbClr val="808080"/>
        </a:lt2>
        <a:accent1>
          <a:srgbClr val="A5D9F9"/>
        </a:accent1>
        <a:accent2>
          <a:srgbClr val="333399"/>
        </a:accent2>
        <a:accent3>
          <a:srgbClr val="FFFFFF"/>
        </a:accent3>
        <a:accent4>
          <a:srgbClr val="000000"/>
        </a:accent4>
        <a:accent5>
          <a:srgbClr val="CFE9FB"/>
        </a:accent5>
        <a:accent6>
          <a:srgbClr val="2D2D8A"/>
        </a:accent6>
        <a:hlink>
          <a:srgbClr val="009900"/>
        </a:hlink>
        <a:folHlink>
          <a:srgbClr val="006600"/>
        </a:folHlink>
      </a:clrScheme>
      <a:clrMap bg1="lt1" tx1="dk1" bg2="lt2" tx2="dk2" accent1="accent1" accent2="accent2" accent3="accent3" accent4="accent4" accent5="accent5" accent6="accent6" hlink="hlink" folHlink="folHlink"/>
    </a:extraClrScheme>
    <a:extraClrScheme>
      <a:clrScheme name="Natural wonders design template 11">
        <a:dk1>
          <a:srgbClr val="333333"/>
        </a:dk1>
        <a:lt1>
          <a:srgbClr val="686B5D"/>
        </a:lt1>
        <a:dk2>
          <a:srgbClr val="66665A"/>
        </a:dk2>
        <a:lt2>
          <a:srgbClr val="777777"/>
        </a:lt2>
        <a:accent1>
          <a:srgbClr val="909082"/>
        </a:accent1>
        <a:accent2>
          <a:srgbClr val="33CC33"/>
        </a:accent2>
        <a:accent3>
          <a:srgbClr val="B9BAB6"/>
        </a:accent3>
        <a:accent4>
          <a:srgbClr val="2A2A2A"/>
        </a:accent4>
        <a:accent5>
          <a:srgbClr val="C6C6C1"/>
        </a:accent5>
        <a:accent6>
          <a:srgbClr val="2DB92D"/>
        </a:accent6>
        <a:hlink>
          <a:srgbClr val="FFE101"/>
        </a:hlink>
        <a:folHlink>
          <a:srgbClr val="E9DCB9"/>
        </a:folHlink>
      </a:clrScheme>
      <a:clrMap bg1="lt1" tx1="dk1" bg2="lt2" tx2="dk2" accent1="accent1" accent2="accent2" accent3="accent3" accent4="accent4" accent5="accent5" accent6="accent6" hlink="hlink" folHlink="folHlink"/>
    </a:extraClrScheme>
    <a:extraClrScheme>
      <a:clrScheme name="Natural wonders design template 12">
        <a:dk1>
          <a:srgbClr val="003366"/>
        </a:dk1>
        <a:lt1>
          <a:srgbClr val="C0C0C0"/>
        </a:lt1>
        <a:dk2>
          <a:srgbClr val="CC3300"/>
        </a:dk2>
        <a:lt2>
          <a:srgbClr val="3E3E5C"/>
        </a:lt2>
        <a:accent1>
          <a:srgbClr val="419BE5"/>
        </a:accent1>
        <a:accent2>
          <a:srgbClr val="CC3300"/>
        </a:accent2>
        <a:accent3>
          <a:srgbClr val="DCDCDC"/>
        </a:accent3>
        <a:accent4>
          <a:srgbClr val="002A56"/>
        </a:accent4>
        <a:accent5>
          <a:srgbClr val="B0CBF0"/>
        </a:accent5>
        <a:accent6>
          <a:srgbClr val="B92D00"/>
        </a:accent6>
        <a:hlink>
          <a:srgbClr val="FFCC66"/>
        </a:hlink>
        <a:folHlink>
          <a:srgbClr val="CCFF99"/>
        </a:folHlink>
      </a:clrScheme>
      <a:clrMap bg1="lt1" tx1="dk1" bg2="lt2" tx2="dk2" accent1="accent1" accent2="accent2" accent3="accent3" accent4="accent4" accent5="accent5" accent6="accent6" hlink="hlink" folHlink="folHlink"/>
    </a:extraClrScheme>
    <a:extraClrScheme>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atural wonders design template">
  <a:themeElements>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fontScheme name="Natural wonders design templat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ural wonders design template 1">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tural wonders design template 2">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tural wonders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Natural wonders design template 4">
        <a:dk1>
          <a:srgbClr val="000000"/>
        </a:dk1>
        <a:lt1>
          <a:srgbClr val="FFFFFF"/>
        </a:lt1>
        <a:dk2>
          <a:srgbClr val="000000"/>
        </a:dk2>
        <a:lt2>
          <a:srgbClr val="969696"/>
        </a:lt2>
        <a:accent1>
          <a:srgbClr val="FCE852"/>
        </a:accent1>
        <a:accent2>
          <a:srgbClr val="FF9966"/>
        </a:accent2>
        <a:accent3>
          <a:srgbClr val="FFFFFF"/>
        </a:accent3>
        <a:accent4>
          <a:srgbClr val="000000"/>
        </a:accent4>
        <a:accent5>
          <a:srgbClr val="FDF2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tural wonders design template 5">
        <a:dk1>
          <a:srgbClr val="5C1F00"/>
        </a:dk1>
        <a:lt1>
          <a:srgbClr val="663300"/>
        </a:lt1>
        <a:dk2>
          <a:srgbClr val="800000"/>
        </a:dk2>
        <a:lt2>
          <a:srgbClr val="993300"/>
        </a:lt2>
        <a:accent1>
          <a:srgbClr val="E15C2D"/>
        </a:accent1>
        <a:accent2>
          <a:srgbClr val="BE7960"/>
        </a:accent2>
        <a:accent3>
          <a:srgbClr val="C0AAAA"/>
        </a:accent3>
        <a:accent4>
          <a:srgbClr val="562A00"/>
        </a:accent4>
        <a:accent5>
          <a:srgbClr val="EEB5AD"/>
        </a:accent5>
        <a:accent6>
          <a:srgbClr val="AC6D56"/>
        </a:accent6>
        <a:hlink>
          <a:srgbClr val="FFFF99"/>
        </a:hlink>
        <a:folHlink>
          <a:srgbClr val="68500C"/>
        </a:folHlink>
      </a:clrScheme>
      <a:clrMap bg1="dk2" tx1="lt1" bg2="dk1" tx2="lt2" accent1="accent1" accent2="accent2" accent3="accent3" accent4="accent4" accent5="accent5" accent6="accent6" hlink="hlink" folHlink="folHlink"/>
    </a:extraClrScheme>
    <a:extraClrScheme>
      <a:clrScheme name="Natural wonders design template 6">
        <a:dk1>
          <a:srgbClr val="2D2015"/>
        </a:dk1>
        <a:lt1>
          <a:srgbClr val="996633"/>
        </a:lt1>
        <a:dk2>
          <a:srgbClr val="523E26"/>
        </a:dk2>
        <a:lt2>
          <a:srgbClr val="B96B1D"/>
        </a:lt2>
        <a:accent1>
          <a:srgbClr val="C0B7B0"/>
        </a:accent1>
        <a:accent2>
          <a:srgbClr val="8F5F2F"/>
        </a:accent2>
        <a:accent3>
          <a:srgbClr val="B3AFAC"/>
        </a:accent3>
        <a:accent4>
          <a:srgbClr val="82562A"/>
        </a:accent4>
        <a:accent5>
          <a:srgbClr val="DCD8D4"/>
        </a:accent5>
        <a:accent6>
          <a:srgbClr val="81552A"/>
        </a:accent6>
        <a:hlink>
          <a:srgbClr val="FCD904"/>
        </a:hlink>
        <a:folHlink>
          <a:srgbClr val="5A6C6E"/>
        </a:folHlink>
      </a:clrScheme>
      <a:clrMap bg1="dk2" tx1="lt1" bg2="dk1" tx2="lt2" accent1="accent1" accent2="accent2" accent3="accent3" accent4="accent4" accent5="accent5" accent6="accent6" hlink="hlink" folHlink="folHlink"/>
    </a:extraClrScheme>
    <a:extraClrScheme>
      <a:clrScheme name="Natural wonders design template 7">
        <a:dk1>
          <a:srgbClr val="000000"/>
        </a:dk1>
        <a:lt1>
          <a:srgbClr val="FFFFD9"/>
        </a:lt1>
        <a:dk2>
          <a:srgbClr val="000000"/>
        </a:dk2>
        <a:lt2>
          <a:srgbClr val="777777"/>
        </a:lt2>
        <a:accent1>
          <a:srgbClr val="FEF5C2"/>
        </a:accent1>
        <a:accent2>
          <a:srgbClr val="00CCFF"/>
        </a:accent2>
        <a:accent3>
          <a:srgbClr val="FFFFE9"/>
        </a:accent3>
        <a:accent4>
          <a:srgbClr val="000000"/>
        </a:accent4>
        <a:accent5>
          <a:srgbClr val="FEF9DD"/>
        </a:accent5>
        <a:accent6>
          <a:srgbClr val="00B9E7"/>
        </a:accent6>
        <a:hlink>
          <a:srgbClr val="CC6600"/>
        </a:hlink>
        <a:folHlink>
          <a:srgbClr val="FF9900"/>
        </a:folHlink>
      </a:clrScheme>
      <a:clrMap bg1="lt1" tx1="dk1" bg2="lt2" tx2="dk2" accent1="accent1" accent2="accent2" accent3="accent3" accent4="accent4" accent5="accent5" accent6="accent6" hlink="hlink" folHlink="folHlink"/>
    </a:extraClrScheme>
    <a:extraClrScheme>
      <a:clrScheme name="Natural wonders design template 8">
        <a:dk1>
          <a:srgbClr val="4D4D4D"/>
        </a:dk1>
        <a:lt1>
          <a:srgbClr val="008080"/>
        </a:lt1>
        <a:dk2>
          <a:srgbClr val="FF9900"/>
        </a:dk2>
        <a:lt2>
          <a:srgbClr val="005A58"/>
        </a:lt2>
        <a:accent1>
          <a:srgbClr val="589F31"/>
        </a:accent1>
        <a:accent2>
          <a:srgbClr val="0066CC"/>
        </a:accent2>
        <a:accent3>
          <a:srgbClr val="AAC0C0"/>
        </a:accent3>
        <a:accent4>
          <a:srgbClr val="404040"/>
        </a:accent4>
        <a:accent5>
          <a:srgbClr val="B4CDAD"/>
        </a:accent5>
        <a:accent6>
          <a:srgbClr val="005CB9"/>
        </a:accent6>
        <a:hlink>
          <a:srgbClr val="99CCFF"/>
        </a:hlink>
        <a:folHlink>
          <a:srgbClr val="FFCC00"/>
        </a:folHlink>
      </a:clrScheme>
      <a:clrMap bg1="lt1" tx1="dk1" bg2="lt2" tx2="dk2" accent1="accent1" accent2="accent2" accent3="accent3" accent4="accent4" accent5="accent5" accent6="accent6" hlink="hlink" folHlink="folHlink"/>
    </a:extraClrScheme>
    <a:extraClrScheme>
      <a:clrScheme name="Natural wonders design template 9">
        <a:dk1>
          <a:srgbClr val="336699"/>
        </a:dk1>
        <a:lt1>
          <a:srgbClr val="800000"/>
        </a:lt1>
        <a:dk2>
          <a:srgbClr val="000000"/>
        </a:dk2>
        <a:lt2>
          <a:srgbClr val="0099CC"/>
        </a:lt2>
        <a:accent1>
          <a:srgbClr val="89C4FF"/>
        </a:accent1>
        <a:accent2>
          <a:srgbClr val="468A4B"/>
        </a:accent2>
        <a:accent3>
          <a:srgbClr val="AAAAAA"/>
        </a:accent3>
        <a:accent4>
          <a:srgbClr val="6C0000"/>
        </a:accent4>
        <a:accent5>
          <a:srgbClr val="C4DEFF"/>
        </a:accent5>
        <a:accent6>
          <a:srgbClr val="3F7D43"/>
        </a:accent6>
        <a:hlink>
          <a:srgbClr val="D3E2FF"/>
        </a:hlink>
        <a:folHlink>
          <a:srgbClr val="F0E500"/>
        </a:folHlink>
      </a:clrScheme>
      <a:clrMap bg1="dk2" tx1="lt1" bg2="dk1" tx2="lt2" accent1="accent1" accent2="accent2" accent3="accent3" accent4="accent4" accent5="accent5" accent6="accent6" hlink="hlink" folHlink="folHlink"/>
    </a:extraClrScheme>
    <a:extraClrScheme>
      <a:clrScheme name="Natural wonders design template 10">
        <a:dk1>
          <a:srgbClr val="000000"/>
        </a:dk1>
        <a:lt1>
          <a:srgbClr val="FFFFFF"/>
        </a:lt1>
        <a:dk2>
          <a:srgbClr val="000000"/>
        </a:dk2>
        <a:lt2>
          <a:srgbClr val="808080"/>
        </a:lt2>
        <a:accent1>
          <a:srgbClr val="A5D9F9"/>
        </a:accent1>
        <a:accent2>
          <a:srgbClr val="333399"/>
        </a:accent2>
        <a:accent3>
          <a:srgbClr val="FFFFFF"/>
        </a:accent3>
        <a:accent4>
          <a:srgbClr val="000000"/>
        </a:accent4>
        <a:accent5>
          <a:srgbClr val="CFE9FB"/>
        </a:accent5>
        <a:accent6>
          <a:srgbClr val="2D2D8A"/>
        </a:accent6>
        <a:hlink>
          <a:srgbClr val="009900"/>
        </a:hlink>
        <a:folHlink>
          <a:srgbClr val="006600"/>
        </a:folHlink>
      </a:clrScheme>
      <a:clrMap bg1="lt1" tx1="dk1" bg2="lt2" tx2="dk2" accent1="accent1" accent2="accent2" accent3="accent3" accent4="accent4" accent5="accent5" accent6="accent6" hlink="hlink" folHlink="folHlink"/>
    </a:extraClrScheme>
    <a:extraClrScheme>
      <a:clrScheme name="Natural wonders design template 11">
        <a:dk1>
          <a:srgbClr val="333333"/>
        </a:dk1>
        <a:lt1>
          <a:srgbClr val="686B5D"/>
        </a:lt1>
        <a:dk2>
          <a:srgbClr val="66665A"/>
        </a:dk2>
        <a:lt2>
          <a:srgbClr val="777777"/>
        </a:lt2>
        <a:accent1>
          <a:srgbClr val="909082"/>
        </a:accent1>
        <a:accent2>
          <a:srgbClr val="33CC33"/>
        </a:accent2>
        <a:accent3>
          <a:srgbClr val="B9BAB6"/>
        </a:accent3>
        <a:accent4>
          <a:srgbClr val="2A2A2A"/>
        </a:accent4>
        <a:accent5>
          <a:srgbClr val="C6C6C1"/>
        </a:accent5>
        <a:accent6>
          <a:srgbClr val="2DB92D"/>
        </a:accent6>
        <a:hlink>
          <a:srgbClr val="FFE101"/>
        </a:hlink>
        <a:folHlink>
          <a:srgbClr val="E9DCB9"/>
        </a:folHlink>
      </a:clrScheme>
      <a:clrMap bg1="lt1" tx1="dk1" bg2="lt2" tx2="dk2" accent1="accent1" accent2="accent2" accent3="accent3" accent4="accent4" accent5="accent5" accent6="accent6" hlink="hlink" folHlink="folHlink"/>
    </a:extraClrScheme>
    <a:extraClrScheme>
      <a:clrScheme name="Natural wonders design template 12">
        <a:dk1>
          <a:srgbClr val="003366"/>
        </a:dk1>
        <a:lt1>
          <a:srgbClr val="C0C0C0"/>
        </a:lt1>
        <a:dk2>
          <a:srgbClr val="CC3300"/>
        </a:dk2>
        <a:lt2>
          <a:srgbClr val="3E3E5C"/>
        </a:lt2>
        <a:accent1>
          <a:srgbClr val="419BE5"/>
        </a:accent1>
        <a:accent2>
          <a:srgbClr val="CC3300"/>
        </a:accent2>
        <a:accent3>
          <a:srgbClr val="DCDCDC"/>
        </a:accent3>
        <a:accent4>
          <a:srgbClr val="002A56"/>
        </a:accent4>
        <a:accent5>
          <a:srgbClr val="B0CBF0"/>
        </a:accent5>
        <a:accent6>
          <a:srgbClr val="B92D00"/>
        </a:accent6>
        <a:hlink>
          <a:srgbClr val="FFCC66"/>
        </a:hlink>
        <a:folHlink>
          <a:srgbClr val="CCFF99"/>
        </a:folHlink>
      </a:clrScheme>
      <a:clrMap bg1="lt1" tx1="dk1" bg2="lt2" tx2="dk2" accent1="accent1" accent2="accent2" accent3="accent3" accent4="accent4" accent5="accent5" accent6="accent6" hlink="hlink" folHlink="folHlink"/>
    </a:extraClrScheme>
    <a:extraClrScheme>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atural wonders design template">
  <a:themeElements>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fontScheme name="Natural wonders design templat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ural wonders design template 1">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tural wonders design template 2">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tural wonders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Natural wonders design template 4">
        <a:dk1>
          <a:srgbClr val="000000"/>
        </a:dk1>
        <a:lt1>
          <a:srgbClr val="FFFFFF"/>
        </a:lt1>
        <a:dk2>
          <a:srgbClr val="000000"/>
        </a:dk2>
        <a:lt2>
          <a:srgbClr val="969696"/>
        </a:lt2>
        <a:accent1>
          <a:srgbClr val="FCE852"/>
        </a:accent1>
        <a:accent2>
          <a:srgbClr val="FF9966"/>
        </a:accent2>
        <a:accent3>
          <a:srgbClr val="FFFFFF"/>
        </a:accent3>
        <a:accent4>
          <a:srgbClr val="000000"/>
        </a:accent4>
        <a:accent5>
          <a:srgbClr val="FDF2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tural wonders design template 5">
        <a:dk1>
          <a:srgbClr val="5C1F00"/>
        </a:dk1>
        <a:lt1>
          <a:srgbClr val="663300"/>
        </a:lt1>
        <a:dk2>
          <a:srgbClr val="800000"/>
        </a:dk2>
        <a:lt2>
          <a:srgbClr val="993300"/>
        </a:lt2>
        <a:accent1>
          <a:srgbClr val="E15C2D"/>
        </a:accent1>
        <a:accent2>
          <a:srgbClr val="BE7960"/>
        </a:accent2>
        <a:accent3>
          <a:srgbClr val="C0AAAA"/>
        </a:accent3>
        <a:accent4>
          <a:srgbClr val="562A00"/>
        </a:accent4>
        <a:accent5>
          <a:srgbClr val="EEB5AD"/>
        </a:accent5>
        <a:accent6>
          <a:srgbClr val="AC6D56"/>
        </a:accent6>
        <a:hlink>
          <a:srgbClr val="FFFF99"/>
        </a:hlink>
        <a:folHlink>
          <a:srgbClr val="68500C"/>
        </a:folHlink>
      </a:clrScheme>
      <a:clrMap bg1="dk2" tx1="lt1" bg2="dk1" tx2="lt2" accent1="accent1" accent2="accent2" accent3="accent3" accent4="accent4" accent5="accent5" accent6="accent6" hlink="hlink" folHlink="folHlink"/>
    </a:extraClrScheme>
    <a:extraClrScheme>
      <a:clrScheme name="Natural wonders design template 6">
        <a:dk1>
          <a:srgbClr val="2D2015"/>
        </a:dk1>
        <a:lt1>
          <a:srgbClr val="996633"/>
        </a:lt1>
        <a:dk2>
          <a:srgbClr val="523E26"/>
        </a:dk2>
        <a:lt2>
          <a:srgbClr val="B96B1D"/>
        </a:lt2>
        <a:accent1>
          <a:srgbClr val="C0B7B0"/>
        </a:accent1>
        <a:accent2>
          <a:srgbClr val="8F5F2F"/>
        </a:accent2>
        <a:accent3>
          <a:srgbClr val="B3AFAC"/>
        </a:accent3>
        <a:accent4>
          <a:srgbClr val="82562A"/>
        </a:accent4>
        <a:accent5>
          <a:srgbClr val="DCD8D4"/>
        </a:accent5>
        <a:accent6>
          <a:srgbClr val="81552A"/>
        </a:accent6>
        <a:hlink>
          <a:srgbClr val="FCD904"/>
        </a:hlink>
        <a:folHlink>
          <a:srgbClr val="5A6C6E"/>
        </a:folHlink>
      </a:clrScheme>
      <a:clrMap bg1="dk2" tx1="lt1" bg2="dk1" tx2="lt2" accent1="accent1" accent2="accent2" accent3="accent3" accent4="accent4" accent5="accent5" accent6="accent6" hlink="hlink" folHlink="folHlink"/>
    </a:extraClrScheme>
    <a:extraClrScheme>
      <a:clrScheme name="Natural wonders design template 7">
        <a:dk1>
          <a:srgbClr val="000000"/>
        </a:dk1>
        <a:lt1>
          <a:srgbClr val="FFFFD9"/>
        </a:lt1>
        <a:dk2>
          <a:srgbClr val="000000"/>
        </a:dk2>
        <a:lt2>
          <a:srgbClr val="777777"/>
        </a:lt2>
        <a:accent1>
          <a:srgbClr val="FEF5C2"/>
        </a:accent1>
        <a:accent2>
          <a:srgbClr val="00CCFF"/>
        </a:accent2>
        <a:accent3>
          <a:srgbClr val="FFFFE9"/>
        </a:accent3>
        <a:accent4>
          <a:srgbClr val="000000"/>
        </a:accent4>
        <a:accent5>
          <a:srgbClr val="FEF9DD"/>
        </a:accent5>
        <a:accent6>
          <a:srgbClr val="00B9E7"/>
        </a:accent6>
        <a:hlink>
          <a:srgbClr val="CC6600"/>
        </a:hlink>
        <a:folHlink>
          <a:srgbClr val="FF9900"/>
        </a:folHlink>
      </a:clrScheme>
      <a:clrMap bg1="lt1" tx1="dk1" bg2="lt2" tx2="dk2" accent1="accent1" accent2="accent2" accent3="accent3" accent4="accent4" accent5="accent5" accent6="accent6" hlink="hlink" folHlink="folHlink"/>
    </a:extraClrScheme>
    <a:extraClrScheme>
      <a:clrScheme name="Natural wonders design template 8">
        <a:dk1>
          <a:srgbClr val="4D4D4D"/>
        </a:dk1>
        <a:lt1>
          <a:srgbClr val="008080"/>
        </a:lt1>
        <a:dk2>
          <a:srgbClr val="FF9900"/>
        </a:dk2>
        <a:lt2>
          <a:srgbClr val="005A58"/>
        </a:lt2>
        <a:accent1>
          <a:srgbClr val="589F31"/>
        </a:accent1>
        <a:accent2>
          <a:srgbClr val="0066CC"/>
        </a:accent2>
        <a:accent3>
          <a:srgbClr val="AAC0C0"/>
        </a:accent3>
        <a:accent4>
          <a:srgbClr val="404040"/>
        </a:accent4>
        <a:accent5>
          <a:srgbClr val="B4CDAD"/>
        </a:accent5>
        <a:accent6>
          <a:srgbClr val="005CB9"/>
        </a:accent6>
        <a:hlink>
          <a:srgbClr val="99CCFF"/>
        </a:hlink>
        <a:folHlink>
          <a:srgbClr val="FFCC00"/>
        </a:folHlink>
      </a:clrScheme>
      <a:clrMap bg1="lt1" tx1="dk1" bg2="lt2" tx2="dk2" accent1="accent1" accent2="accent2" accent3="accent3" accent4="accent4" accent5="accent5" accent6="accent6" hlink="hlink" folHlink="folHlink"/>
    </a:extraClrScheme>
    <a:extraClrScheme>
      <a:clrScheme name="Natural wonders design template 9">
        <a:dk1>
          <a:srgbClr val="336699"/>
        </a:dk1>
        <a:lt1>
          <a:srgbClr val="800000"/>
        </a:lt1>
        <a:dk2>
          <a:srgbClr val="000000"/>
        </a:dk2>
        <a:lt2>
          <a:srgbClr val="0099CC"/>
        </a:lt2>
        <a:accent1>
          <a:srgbClr val="89C4FF"/>
        </a:accent1>
        <a:accent2>
          <a:srgbClr val="468A4B"/>
        </a:accent2>
        <a:accent3>
          <a:srgbClr val="AAAAAA"/>
        </a:accent3>
        <a:accent4>
          <a:srgbClr val="6C0000"/>
        </a:accent4>
        <a:accent5>
          <a:srgbClr val="C4DEFF"/>
        </a:accent5>
        <a:accent6>
          <a:srgbClr val="3F7D43"/>
        </a:accent6>
        <a:hlink>
          <a:srgbClr val="D3E2FF"/>
        </a:hlink>
        <a:folHlink>
          <a:srgbClr val="F0E500"/>
        </a:folHlink>
      </a:clrScheme>
      <a:clrMap bg1="dk2" tx1="lt1" bg2="dk1" tx2="lt2" accent1="accent1" accent2="accent2" accent3="accent3" accent4="accent4" accent5="accent5" accent6="accent6" hlink="hlink" folHlink="folHlink"/>
    </a:extraClrScheme>
    <a:extraClrScheme>
      <a:clrScheme name="Natural wonders design template 10">
        <a:dk1>
          <a:srgbClr val="000000"/>
        </a:dk1>
        <a:lt1>
          <a:srgbClr val="FFFFFF"/>
        </a:lt1>
        <a:dk2>
          <a:srgbClr val="000000"/>
        </a:dk2>
        <a:lt2>
          <a:srgbClr val="808080"/>
        </a:lt2>
        <a:accent1>
          <a:srgbClr val="A5D9F9"/>
        </a:accent1>
        <a:accent2>
          <a:srgbClr val="333399"/>
        </a:accent2>
        <a:accent3>
          <a:srgbClr val="FFFFFF"/>
        </a:accent3>
        <a:accent4>
          <a:srgbClr val="000000"/>
        </a:accent4>
        <a:accent5>
          <a:srgbClr val="CFE9FB"/>
        </a:accent5>
        <a:accent6>
          <a:srgbClr val="2D2D8A"/>
        </a:accent6>
        <a:hlink>
          <a:srgbClr val="009900"/>
        </a:hlink>
        <a:folHlink>
          <a:srgbClr val="006600"/>
        </a:folHlink>
      </a:clrScheme>
      <a:clrMap bg1="lt1" tx1="dk1" bg2="lt2" tx2="dk2" accent1="accent1" accent2="accent2" accent3="accent3" accent4="accent4" accent5="accent5" accent6="accent6" hlink="hlink" folHlink="folHlink"/>
    </a:extraClrScheme>
    <a:extraClrScheme>
      <a:clrScheme name="Natural wonders design template 11">
        <a:dk1>
          <a:srgbClr val="333333"/>
        </a:dk1>
        <a:lt1>
          <a:srgbClr val="686B5D"/>
        </a:lt1>
        <a:dk2>
          <a:srgbClr val="66665A"/>
        </a:dk2>
        <a:lt2>
          <a:srgbClr val="777777"/>
        </a:lt2>
        <a:accent1>
          <a:srgbClr val="909082"/>
        </a:accent1>
        <a:accent2>
          <a:srgbClr val="33CC33"/>
        </a:accent2>
        <a:accent3>
          <a:srgbClr val="B9BAB6"/>
        </a:accent3>
        <a:accent4>
          <a:srgbClr val="2A2A2A"/>
        </a:accent4>
        <a:accent5>
          <a:srgbClr val="C6C6C1"/>
        </a:accent5>
        <a:accent6>
          <a:srgbClr val="2DB92D"/>
        </a:accent6>
        <a:hlink>
          <a:srgbClr val="FFE101"/>
        </a:hlink>
        <a:folHlink>
          <a:srgbClr val="E9DCB9"/>
        </a:folHlink>
      </a:clrScheme>
      <a:clrMap bg1="lt1" tx1="dk1" bg2="lt2" tx2="dk2" accent1="accent1" accent2="accent2" accent3="accent3" accent4="accent4" accent5="accent5" accent6="accent6" hlink="hlink" folHlink="folHlink"/>
    </a:extraClrScheme>
    <a:extraClrScheme>
      <a:clrScheme name="Natural wonders design template 12">
        <a:dk1>
          <a:srgbClr val="003366"/>
        </a:dk1>
        <a:lt1>
          <a:srgbClr val="C0C0C0"/>
        </a:lt1>
        <a:dk2>
          <a:srgbClr val="CC3300"/>
        </a:dk2>
        <a:lt2>
          <a:srgbClr val="3E3E5C"/>
        </a:lt2>
        <a:accent1>
          <a:srgbClr val="419BE5"/>
        </a:accent1>
        <a:accent2>
          <a:srgbClr val="CC3300"/>
        </a:accent2>
        <a:accent3>
          <a:srgbClr val="DCDCDC"/>
        </a:accent3>
        <a:accent4>
          <a:srgbClr val="002A56"/>
        </a:accent4>
        <a:accent5>
          <a:srgbClr val="B0CBF0"/>
        </a:accent5>
        <a:accent6>
          <a:srgbClr val="B92D00"/>
        </a:accent6>
        <a:hlink>
          <a:srgbClr val="FFCC66"/>
        </a:hlink>
        <a:folHlink>
          <a:srgbClr val="CCFF99"/>
        </a:folHlink>
      </a:clrScheme>
      <a:clrMap bg1="lt1" tx1="dk1" bg2="lt2" tx2="dk2" accent1="accent1" accent2="accent2" accent3="accent3" accent4="accent4" accent5="accent5" accent6="accent6" hlink="hlink" folHlink="folHlink"/>
    </a:extraClrScheme>
    <a:extraClrScheme>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Natural wonders design template">
  <a:themeElements>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fontScheme name="Natural wonders design templat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ural wonders design template 1">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atural wonders design template 2">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atural wonders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Natural wonders design template 4">
        <a:dk1>
          <a:srgbClr val="000000"/>
        </a:dk1>
        <a:lt1>
          <a:srgbClr val="FFFFFF"/>
        </a:lt1>
        <a:dk2>
          <a:srgbClr val="000000"/>
        </a:dk2>
        <a:lt2>
          <a:srgbClr val="969696"/>
        </a:lt2>
        <a:accent1>
          <a:srgbClr val="FCE852"/>
        </a:accent1>
        <a:accent2>
          <a:srgbClr val="FF9966"/>
        </a:accent2>
        <a:accent3>
          <a:srgbClr val="FFFFFF"/>
        </a:accent3>
        <a:accent4>
          <a:srgbClr val="000000"/>
        </a:accent4>
        <a:accent5>
          <a:srgbClr val="FDF2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atural wonders design template 5">
        <a:dk1>
          <a:srgbClr val="5C1F00"/>
        </a:dk1>
        <a:lt1>
          <a:srgbClr val="663300"/>
        </a:lt1>
        <a:dk2>
          <a:srgbClr val="800000"/>
        </a:dk2>
        <a:lt2>
          <a:srgbClr val="993300"/>
        </a:lt2>
        <a:accent1>
          <a:srgbClr val="E15C2D"/>
        </a:accent1>
        <a:accent2>
          <a:srgbClr val="BE7960"/>
        </a:accent2>
        <a:accent3>
          <a:srgbClr val="C0AAAA"/>
        </a:accent3>
        <a:accent4>
          <a:srgbClr val="562A00"/>
        </a:accent4>
        <a:accent5>
          <a:srgbClr val="EEB5AD"/>
        </a:accent5>
        <a:accent6>
          <a:srgbClr val="AC6D56"/>
        </a:accent6>
        <a:hlink>
          <a:srgbClr val="FFFF99"/>
        </a:hlink>
        <a:folHlink>
          <a:srgbClr val="68500C"/>
        </a:folHlink>
      </a:clrScheme>
      <a:clrMap bg1="dk2" tx1="lt1" bg2="dk1" tx2="lt2" accent1="accent1" accent2="accent2" accent3="accent3" accent4="accent4" accent5="accent5" accent6="accent6" hlink="hlink" folHlink="folHlink"/>
    </a:extraClrScheme>
    <a:extraClrScheme>
      <a:clrScheme name="Natural wonders design template 6">
        <a:dk1>
          <a:srgbClr val="2D2015"/>
        </a:dk1>
        <a:lt1>
          <a:srgbClr val="996633"/>
        </a:lt1>
        <a:dk2>
          <a:srgbClr val="523E26"/>
        </a:dk2>
        <a:lt2>
          <a:srgbClr val="B96B1D"/>
        </a:lt2>
        <a:accent1>
          <a:srgbClr val="C0B7B0"/>
        </a:accent1>
        <a:accent2>
          <a:srgbClr val="8F5F2F"/>
        </a:accent2>
        <a:accent3>
          <a:srgbClr val="B3AFAC"/>
        </a:accent3>
        <a:accent4>
          <a:srgbClr val="82562A"/>
        </a:accent4>
        <a:accent5>
          <a:srgbClr val="DCD8D4"/>
        </a:accent5>
        <a:accent6>
          <a:srgbClr val="81552A"/>
        </a:accent6>
        <a:hlink>
          <a:srgbClr val="FCD904"/>
        </a:hlink>
        <a:folHlink>
          <a:srgbClr val="5A6C6E"/>
        </a:folHlink>
      </a:clrScheme>
      <a:clrMap bg1="dk2" tx1="lt1" bg2="dk1" tx2="lt2" accent1="accent1" accent2="accent2" accent3="accent3" accent4="accent4" accent5="accent5" accent6="accent6" hlink="hlink" folHlink="folHlink"/>
    </a:extraClrScheme>
    <a:extraClrScheme>
      <a:clrScheme name="Natural wonders design template 7">
        <a:dk1>
          <a:srgbClr val="000000"/>
        </a:dk1>
        <a:lt1>
          <a:srgbClr val="FFFFD9"/>
        </a:lt1>
        <a:dk2>
          <a:srgbClr val="000000"/>
        </a:dk2>
        <a:lt2>
          <a:srgbClr val="777777"/>
        </a:lt2>
        <a:accent1>
          <a:srgbClr val="FEF5C2"/>
        </a:accent1>
        <a:accent2>
          <a:srgbClr val="00CCFF"/>
        </a:accent2>
        <a:accent3>
          <a:srgbClr val="FFFFE9"/>
        </a:accent3>
        <a:accent4>
          <a:srgbClr val="000000"/>
        </a:accent4>
        <a:accent5>
          <a:srgbClr val="FEF9DD"/>
        </a:accent5>
        <a:accent6>
          <a:srgbClr val="00B9E7"/>
        </a:accent6>
        <a:hlink>
          <a:srgbClr val="CC6600"/>
        </a:hlink>
        <a:folHlink>
          <a:srgbClr val="FF9900"/>
        </a:folHlink>
      </a:clrScheme>
      <a:clrMap bg1="lt1" tx1="dk1" bg2="lt2" tx2="dk2" accent1="accent1" accent2="accent2" accent3="accent3" accent4="accent4" accent5="accent5" accent6="accent6" hlink="hlink" folHlink="folHlink"/>
    </a:extraClrScheme>
    <a:extraClrScheme>
      <a:clrScheme name="Natural wonders design template 8">
        <a:dk1>
          <a:srgbClr val="4D4D4D"/>
        </a:dk1>
        <a:lt1>
          <a:srgbClr val="008080"/>
        </a:lt1>
        <a:dk2>
          <a:srgbClr val="FF9900"/>
        </a:dk2>
        <a:lt2>
          <a:srgbClr val="005A58"/>
        </a:lt2>
        <a:accent1>
          <a:srgbClr val="589F31"/>
        </a:accent1>
        <a:accent2>
          <a:srgbClr val="0066CC"/>
        </a:accent2>
        <a:accent3>
          <a:srgbClr val="AAC0C0"/>
        </a:accent3>
        <a:accent4>
          <a:srgbClr val="404040"/>
        </a:accent4>
        <a:accent5>
          <a:srgbClr val="B4CDAD"/>
        </a:accent5>
        <a:accent6>
          <a:srgbClr val="005CB9"/>
        </a:accent6>
        <a:hlink>
          <a:srgbClr val="99CCFF"/>
        </a:hlink>
        <a:folHlink>
          <a:srgbClr val="FFCC00"/>
        </a:folHlink>
      </a:clrScheme>
      <a:clrMap bg1="lt1" tx1="dk1" bg2="lt2" tx2="dk2" accent1="accent1" accent2="accent2" accent3="accent3" accent4="accent4" accent5="accent5" accent6="accent6" hlink="hlink" folHlink="folHlink"/>
    </a:extraClrScheme>
    <a:extraClrScheme>
      <a:clrScheme name="Natural wonders design template 9">
        <a:dk1>
          <a:srgbClr val="336699"/>
        </a:dk1>
        <a:lt1>
          <a:srgbClr val="800000"/>
        </a:lt1>
        <a:dk2>
          <a:srgbClr val="000000"/>
        </a:dk2>
        <a:lt2>
          <a:srgbClr val="0099CC"/>
        </a:lt2>
        <a:accent1>
          <a:srgbClr val="89C4FF"/>
        </a:accent1>
        <a:accent2>
          <a:srgbClr val="468A4B"/>
        </a:accent2>
        <a:accent3>
          <a:srgbClr val="AAAAAA"/>
        </a:accent3>
        <a:accent4>
          <a:srgbClr val="6C0000"/>
        </a:accent4>
        <a:accent5>
          <a:srgbClr val="C4DEFF"/>
        </a:accent5>
        <a:accent6>
          <a:srgbClr val="3F7D43"/>
        </a:accent6>
        <a:hlink>
          <a:srgbClr val="D3E2FF"/>
        </a:hlink>
        <a:folHlink>
          <a:srgbClr val="F0E500"/>
        </a:folHlink>
      </a:clrScheme>
      <a:clrMap bg1="dk2" tx1="lt1" bg2="dk1" tx2="lt2" accent1="accent1" accent2="accent2" accent3="accent3" accent4="accent4" accent5="accent5" accent6="accent6" hlink="hlink" folHlink="folHlink"/>
    </a:extraClrScheme>
    <a:extraClrScheme>
      <a:clrScheme name="Natural wonders design template 10">
        <a:dk1>
          <a:srgbClr val="000000"/>
        </a:dk1>
        <a:lt1>
          <a:srgbClr val="FFFFFF"/>
        </a:lt1>
        <a:dk2>
          <a:srgbClr val="000000"/>
        </a:dk2>
        <a:lt2>
          <a:srgbClr val="808080"/>
        </a:lt2>
        <a:accent1>
          <a:srgbClr val="A5D9F9"/>
        </a:accent1>
        <a:accent2>
          <a:srgbClr val="333399"/>
        </a:accent2>
        <a:accent3>
          <a:srgbClr val="FFFFFF"/>
        </a:accent3>
        <a:accent4>
          <a:srgbClr val="000000"/>
        </a:accent4>
        <a:accent5>
          <a:srgbClr val="CFE9FB"/>
        </a:accent5>
        <a:accent6>
          <a:srgbClr val="2D2D8A"/>
        </a:accent6>
        <a:hlink>
          <a:srgbClr val="009900"/>
        </a:hlink>
        <a:folHlink>
          <a:srgbClr val="006600"/>
        </a:folHlink>
      </a:clrScheme>
      <a:clrMap bg1="lt1" tx1="dk1" bg2="lt2" tx2="dk2" accent1="accent1" accent2="accent2" accent3="accent3" accent4="accent4" accent5="accent5" accent6="accent6" hlink="hlink" folHlink="folHlink"/>
    </a:extraClrScheme>
    <a:extraClrScheme>
      <a:clrScheme name="Natural wonders design template 11">
        <a:dk1>
          <a:srgbClr val="333333"/>
        </a:dk1>
        <a:lt1>
          <a:srgbClr val="686B5D"/>
        </a:lt1>
        <a:dk2>
          <a:srgbClr val="66665A"/>
        </a:dk2>
        <a:lt2>
          <a:srgbClr val="777777"/>
        </a:lt2>
        <a:accent1>
          <a:srgbClr val="909082"/>
        </a:accent1>
        <a:accent2>
          <a:srgbClr val="33CC33"/>
        </a:accent2>
        <a:accent3>
          <a:srgbClr val="B9BAB6"/>
        </a:accent3>
        <a:accent4>
          <a:srgbClr val="2A2A2A"/>
        </a:accent4>
        <a:accent5>
          <a:srgbClr val="C6C6C1"/>
        </a:accent5>
        <a:accent6>
          <a:srgbClr val="2DB92D"/>
        </a:accent6>
        <a:hlink>
          <a:srgbClr val="FFE101"/>
        </a:hlink>
        <a:folHlink>
          <a:srgbClr val="E9DCB9"/>
        </a:folHlink>
      </a:clrScheme>
      <a:clrMap bg1="lt1" tx1="dk1" bg2="lt2" tx2="dk2" accent1="accent1" accent2="accent2" accent3="accent3" accent4="accent4" accent5="accent5" accent6="accent6" hlink="hlink" folHlink="folHlink"/>
    </a:extraClrScheme>
    <a:extraClrScheme>
      <a:clrScheme name="Natural wonders design template 12">
        <a:dk1>
          <a:srgbClr val="003366"/>
        </a:dk1>
        <a:lt1>
          <a:srgbClr val="C0C0C0"/>
        </a:lt1>
        <a:dk2>
          <a:srgbClr val="CC3300"/>
        </a:dk2>
        <a:lt2>
          <a:srgbClr val="3E3E5C"/>
        </a:lt2>
        <a:accent1>
          <a:srgbClr val="419BE5"/>
        </a:accent1>
        <a:accent2>
          <a:srgbClr val="CC3300"/>
        </a:accent2>
        <a:accent3>
          <a:srgbClr val="DCDCDC"/>
        </a:accent3>
        <a:accent4>
          <a:srgbClr val="002A56"/>
        </a:accent4>
        <a:accent5>
          <a:srgbClr val="B0CBF0"/>
        </a:accent5>
        <a:accent6>
          <a:srgbClr val="B92D00"/>
        </a:accent6>
        <a:hlink>
          <a:srgbClr val="FFCC66"/>
        </a:hlink>
        <a:folHlink>
          <a:srgbClr val="CCFF99"/>
        </a:folHlink>
      </a:clrScheme>
      <a:clrMap bg1="lt1" tx1="dk1" bg2="lt2" tx2="dk2" accent1="accent1" accent2="accent2" accent3="accent3" accent4="accent4" accent5="accent5" accent6="accent6" hlink="hlink" folHlink="folHlink"/>
    </a:extraClrScheme>
    <a:extraClrScheme>
      <a:clrScheme name="Natural wonders design template 13">
        <a:dk1>
          <a:srgbClr val="003366"/>
        </a:dk1>
        <a:lt1>
          <a:srgbClr val="336699"/>
        </a:lt1>
        <a:dk2>
          <a:srgbClr val="000099"/>
        </a:dk2>
        <a:lt2>
          <a:srgbClr val="0066CC"/>
        </a:lt2>
        <a:accent1>
          <a:srgbClr val="CCECFF"/>
        </a:accent1>
        <a:accent2>
          <a:srgbClr val="009600"/>
        </a:accent2>
        <a:accent3>
          <a:srgbClr val="AAAACA"/>
        </a:accent3>
        <a:accent4>
          <a:srgbClr val="2A5682"/>
        </a:accent4>
        <a:accent5>
          <a:srgbClr val="E2F4FF"/>
        </a:accent5>
        <a:accent6>
          <a:srgbClr val="008700"/>
        </a:accent6>
        <a:hlink>
          <a:srgbClr val="8DD64A"/>
        </a:hlink>
        <a:folHlink>
          <a:srgbClr val="AC9C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Natural wonders design template</Template>
  <TotalTime>1446</TotalTime>
  <Words>3332</Words>
  <Application>Microsoft Office PowerPoint</Application>
  <PresentationFormat>On-screen Show (4:3)</PresentationFormat>
  <Paragraphs>433</Paragraphs>
  <Slides>57</Slides>
  <Notes>0</Notes>
  <HiddenSlides>0</HiddenSlides>
  <MMClips>0</MMClips>
  <ScaleCrop>false</ScaleCrop>
  <HeadingPairs>
    <vt:vector size="4" baseType="variant">
      <vt:variant>
        <vt:lpstr>Theme</vt:lpstr>
      </vt:variant>
      <vt:variant>
        <vt:i4>4</vt:i4>
      </vt:variant>
      <vt:variant>
        <vt:lpstr>Slide Titles</vt:lpstr>
      </vt:variant>
      <vt:variant>
        <vt:i4>57</vt:i4>
      </vt:variant>
    </vt:vector>
  </HeadingPairs>
  <TitlesOfParts>
    <vt:vector size="61" baseType="lpstr">
      <vt:lpstr>Natural wonders design template</vt:lpstr>
      <vt:lpstr>1_Natural wonders design template</vt:lpstr>
      <vt:lpstr>2_Natural wonders design template</vt:lpstr>
      <vt:lpstr>3_Natural wonders design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CHORDATA</vt:lpstr>
    </vt:vector>
  </TitlesOfParts>
  <Company>personal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Mario Torres</dc:creator>
  <cp:lastModifiedBy>user</cp:lastModifiedBy>
  <cp:revision>107</cp:revision>
  <cp:lastPrinted>1601-01-01T00:00:00Z</cp:lastPrinted>
  <dcterms:created xsi:type="dcterms:W3CDTF">2007-02-22T08:28:48Z</dcterms:created>
  <dcterms:modified xsi:type="dcterms:W3CDTF">2016-10-10T03:48:44Z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TC010721451033</vt:lpwstr>
  </property>
</Properties>
</file>